
<file path=[Content_Types].xml><?xml version="1.0" encoding="utf-8"?>
<Types xmlns="http://schemas.openxmlformats.org/package/2006/content-types">
  <Default Extension="png" ContentType="image/png"/>
  <Default Extension="svg" ContentType="image/svg+xml"/>
  <Default Extension="jfif" ContentType="image/jpe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slides/slide44.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s/slide40.xml" ContentType="application/vnd.openxmlformats-officedocument.presentationml.slide+xml"/>
  <Override PartName="/ppt/slides/slide11.xml" ContentType="application/vnd.openxmlformats-officedocument.presentationml.slide+xml"/>
  <Override PartName="/ppt/slides/slide42.xml" ContentType="application/vnd.openxmlformats-officedocument.presentationml.slide+xml"/>
  <Override PartName="/ppt/slides/slide13.xml" ContentType="application/vnd.openxmlformats-officedocument.presentationml.slide+xml"/>
  <Override PartName="/ppt/slides/slide4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31.xml" ContentType="application/vnd.openxmlformats-officedocument.presentationml.slide+xml"/>
  <Override PartName="/ppt/slides/slide27.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0.xml" ContentType="application/vnd.openxmlformats-officedocument.presentationml.slide+xml"/>
  <Override PartName="/ppt/slides/slide33.xml" ContentType="application/vnd.openxmlformats-officedocument.presentationml.slide+xml"/>
  <Override PartName="/ppt/slides/slide38.xml" ContentType="application/vnd.openxmlformats-officedocument.presentationml.slide+xml"/>
  <Override PartName="/ppt/slides/slide32.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5.xml" ContentType="application/vnd.openxmlformats-officedocument.presentationml.slideMaster+xml"/>
  <Override PartName="/ppt/notesSlides/notesSlide3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Masters/slideMaster3.xml" ContentType="application/vnd.openxmlformats-officedocument.presentationml.slideMaster+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36.xml" ContentType="application/vnd.openxmlformats-officedocument.presentationml.notesSlide+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8.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diagrams/colors1.xml" ContentType="application/vnd.openxmlformats-officedocument.drawingml.diagramColors+xml"/>
  <Override PartName="/ppt/diagrams/drawing1.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tags/tag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app.xml" ContentType="application/vnd.openxmlformats-officedocument.extended-properties+xml"/>
  <Override PartName="/ppt/tags/tag1.xml" ContentType="application/vnd.openxmlformats-officedocument.presentationml.tags+xml"/>
  <Override PartName="/ppt/tags/tag4.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845" r:id="rId2"/>
    <p:sldMasterId id="2147483851" r:id="rId3"/>
    <p:sldMasterId id="2147483857" r:id="rId4"/>
    <p:sldMasterId id="2147483866" r:id="rId5"/>
  </p:sldMasterIdLst>
  <p:notesMasterIdLst>
    <p:notesMasterId r:id="rId50"/>
  </p:notesMasterIdLst>
  <p:handoutMasterIdLst>
    <p:handoutMasterId r:id="rId51"/>
  </p:handoutMasterIdLst>
  <p:sldIdLst>
    <p:sldId id="721" r:id="rId6"/>
    <p:sldId id="722" r:id="rId7"/>
    <p:sldId id="763" r:id="rId8"/>
    <p:sldId id="631" r:id="rId9"/>
    <p:sldId id="679" r:id="rId10"/>
    <p:sldId id="699" r:id="rId11"/>
    <p:sldId id="680" r:id="rId12"/>
    <p:sldId id="681" r:id="rId13"/>
    <p:sldId id="767" r:id="rId14"/>
    <p:sldId id="740" r:id="rId15"/>
    <p:sldId id="685" r:id="rId16"/>
    <p:sldId id="686" r:id="rId17"/>
    <p:sldId id="754" r:id="rId18"/>
    <p:sldId id="755" r:id="rId19"/>
    <p:sldId id="770" r:id="rId20"/>
    <p:sldId id="696" r:id="rId21"/>
    <p:sldId id="764" r:id="rId22"/>
    <p:sldId id="682" r:id="rId23"/>
    <p:sldId id="766" r:id="rId24"/>
    <p:sldId id="761" r:id="rId25"/>
    <p:sldId id="692" r:id="rId26"/>
    <p:sldId id="693" r:id="rId27"/>
    <p:sldId id="694" r:id="rId28"/>
    <p:sldId id="768" r:id="rId29"/>
    <p:sldId id="753" r:id="rId30"/>
    <p:sldId id="741" r:id="rId31"/>
    <p:sldId id="756" r:id="rId32"/>
    <p:sldId id="757" r:id="rId33"/>
    <p:sldId id="758" r:id="rId34"/>
    <p:sldId id="759" r:id="rId35"/>
    <p:sldId id="769" r:id="rId36"/>
    <p:sldId id="724" r:id="rId37"/>
    <p:sldId id="773" r:id="rId38"/>
    <p:sldId id="774" r:id="rId39"/>
    <p:sldId id="775" r:id="rId40"/>
    <p:sldId id="776" r:id="rId41"/>
    <p:sldId id="777" r:id="rId42"/>
    <p:sldId id="778" r:id="rId43"/>
    <p:sldId id="779" r:id="rId44"/>
    <p:sldId id="702" r:id="rId45"/>
    <p:sldId id="732" r:id="rId46"/>
    <p:sldId id="705" r:id="rId47"/>
    <p:sldId id="772" r:id="rId48"/>
    <p:sldId id="771" r:id="rId49"/>
  </p:sldIdLst>
  <p:sldSz cx="18288000" cy="10287000"/>
  <p:notesSz cx="6797675" cy="9926638"/>
  <p:defaultTextStyle>
    <a:defPPr>
      <a:defRPr lang="ru-RU"/>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26" userDrawn="1">
          <p15:clr>
            <a:srgbClr val="A4A3A4"/>
          </p15:clr>
        </p15:guide>
        <p15:guide id="2" pos="4838" userDrawn="1">
          <p15:clr>
            <a:srgbClr val="A4A3A4"/>
          </p15:clr>
        </p15:guide>
        <p15:guide id="3" orient="horz" pos="4839">
          <p15:clr>
            <a:srgbClr val="A4A3A4"/>
          </p15:clr>
        </p15:guide>
        <p15:guide id="4" pos="7257">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CCCCFF"/>
    <a:srgbClr val="7EB0DE"/>
    <a:srgbClr val="75787B"/>
    <a:srgbClr val="39E0F7"/>
    <a:srgbClr val="0E6C45"/>
    <a:srgbClr val="007D57"/>
    <a:srgbClr val="59F030"/>
    <a:srgbClr val="78F52B"/>
    <a:srgbClr val="C917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Stile medio 3 - Color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Stile medio 3 - Color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26" autoAdjust="0"/>
    <p:restoredTop sz="87081" autoAdjust="0"/>
  </p:normalViewPr>
  <p:slideViewPr>
    <p:cSldViewPr snapToGrid="0">
      <p:cViewPr varScale="1">
        <p:scale>
          <a:sx n="58" d="100"/>
          <a:sy n="58" d="100"/>
        </p:scale>
        <p:origin x="538" y="72"/>
      </p:cViewPr>
      <p:guideLst>
        <p:guide orient="horz" pos="3226"/>
        <p:guide pos="4838"/>
        <p:guide orient="horz" pos="4839"/>
        <p:guide pos="7257"/>
      </p:guideLst>
    </p:cSldViewPr>
  </p:slideViewPr>
  <p:outlineViewPr>
    <p:cViewPr>
      <p:scale>
        <a:sx n="33" d="100"/>
        <a:sy n="33" d="100"/>
      </p:scale>
      <p:origin x="0" y="0"/>
    </p:cViewPr>
  </p:outlineViewPr>
  <p:notesTextViewPr>
    <p:cViewPr>
      <p:scale>
        <a:sx n="1" d="1"/>
        <a:sy n="1" d="1"/>
      </p:scale>
      <p:origin x="0" y="0"/>
    </p:cViewPr>
  </p:notesTextViewPr>
  <p:sorterViewPr>
    <p:cViewPr>
      <p:scale>
        <a:sx n="61" d="100"/>
        <a:sy n="61" d="100"/>
      </p:scale>
      <p:origin x="0" y="-6715"/>
    </p:cViewPr>
  </p:sorterViewPr>
  <p:notesViewPr>
    <p:cSldViewPr snapToGrid="0">
      <p:cViewPr varScale="1">
        <p:scale>
          <a:sx n="85" d="100"/>
          <a:sy n="85" d="100"/>
        </p:scale>
        <p:origin x="-4696" y="-11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ustomXml" Target="../customXml/item1.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ustomXml" Target="../customXml/item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Foglio1!$B$1</c:f>
              <c:strCache>
                <c:ptCount val="1"/>
                <c:pt idx="0">
                  <c:v>No. of enterprises</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7DF0-43AC-B194-D06F518D0EA5}"/>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2-7DF0-43AC-B194-D06F518D0EA5}"/>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3-7DF0-43AC-B194-D06F518D0EA5}"/>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4-7DF0-43AC-B194-D06F518D0EA5}"/>
              </c:ext>
            </c:extLst>
          </c:dPt>
          <c:dPt>
            <c:idx val="4"/>
            <c:bubble3D val="0"/>
            <c:spPr>
              <a:solidFill>
                <a:srgbClr val="92D050"/>
              </a:solidFill>
              <a:ln w="19050">
                <a:solidFill>
                  <a:schemeClr val="lt1"/>
                </a:solidFill>
              </a:ln>
              <a:effectLst/>
            </c:spPr>
            <c:extLst>
              <c:ext xmlns:c16="http://schemas.microsoft.com/office/drawing/2014/chart" uri="{C3380CC4-5D6E-409C-BE32-E72D297353CC}">
                <c16:uniqueId val="{00000005-7DF0-43AC-B194-D06F518D0EA5}"/>
              </c:ext>
            </c:extLst>
          </c:dPt>
          <c:dLbls>
            <c:dLbl>
              <c:idx val="1"/>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End"/>
              <c:showLegendKey val="0"/>
              <c:showVal val="1"/>
              <c:showCatName val="0"/>
              <c:showSerName val="0"/>
              <c:showPercent val="0"/>
              <c:showBubbleSize val="0"/>
              <c:extLst>
                <c:ext xmlns:c16="http://schemas.microsoft.com/office/drawing/2014/chart" uri="{C3380CC4-5D6E-409C-BE32-E72D297353CC}">
                  <c16:uniqueId val="{00000002-7DF0-43AC-B194-D06F518D0EA5}"/>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Foglio1!$A$2:$A$6</c:f>
              <c:strCache>
                <c:ptCount val="5"/>
                <c:pt idx="0">
                  <c:v>DE</c:v>
                </c:pt>
                <c:pt idx="1">
                  <c:v>IT</c:v>
                </c:pt>
                <c:pt idx="2">
                  <c:v>ES</c:v>
                </c:pt>
                <c:pt idx="3">
                  <c:v>FR</c:v>
                </c:pt>
                <c:pt idx="4">
                  <c:v>NL</c:v>
                </c:pt>
              </c:strCache>
            </c:strRef>
          </c:cat>
          <c:val>
            <c:numRef>
              <c:f>Foglio1!$B$2:$B$6</c:f>
              <c:numCache>
                <c:formatCode>General</c:formatCode>
                <c:ptCount val="5"/>
                <c:pt idx="0">
                  <c:v>521</c:v>
                </c:pt>
                <c:pt idx="1">
                  <c:v>405</c:v>
                </c:pt>
                <c:pt idx="2">
                  <c:v>353</c:v>
                </c:pt>
                <c:pt idx="3">
                  <c:v>252</c:v>
                </c:pt>
                <c:pt idx="4">
                  <c:v>206</c:v>
                </c:pt>
              </c:numCache>
            </c:numRef>
          </c:val>
          <c:extLst>
            <c:ext xmlns:c16="http://schemas.microsoft.com/office/drawing/2014/chart" uri="{C3380CC4-5D6E-409C-BE32-E72D297353CC}">
              <c16:uniqueId val="{00000000-7DF0-43AC-B194-D06F518D0EA5}"/>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Foglio1!$B$1</c:f>
              <c:strCache>
                <c:ptCount val="1"/>
                <c:pt idx="0">
                  <c:v>No. of employees</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2-7E6C-4B1E-B5D0-EE5CD4EDB5CE}"/>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1-7E6C-4B1E-B5D0-EE5CD4EDB5CE}"/>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3-7E6C-4B1E-B5D0-EE5CD4EDB5CE}"/>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4-7E6C-4B1E-B5D0-EE5CD4EDB5CE}"/>
              </c:ext>
            </c:extLst>
          </c:dPt>
          <c:dPt>
            <c:idx val="4"/>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5-7E6C-4B1E-B5D0-EE5CD4EDB5CE}"/>
              </c:ext>
            </c:extLst>
          </c:dPt>
          <c:dLbls>
            <c:dLbl>
              <c:idx val="0"/>
              <c:layout>
                <c:manualLayout>
                  <c:x val="-0.10657927067627176"/>
                  <c:y val="5.8968347028082221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7E6C-4B1E-B5D0-EE5CD4EDB5CE}"/>
                </c:ext>
              </c:extLst>
            </c:dLbl>
            <c:dLbl>
              <c:idx val="1"/>
              <c:layout>
                <c:manualLayout>
                  <c:x val="-4.6268219132182944E-2"/>
                  <c:y val="-7.3457409797023157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7E6C-4B1E-B5D0-EE5CD4EDB5CE}"/>
                </c:ext>
              </c:extLst>
            </c:dLbl>
            <c:dLbl>
              <c:idx val="2"/>
              <c:layout>
                <c:manualLayout>
                  <c:x val="0.12287308501330946"/>
                  <c:y val="-6.391472672885892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7E6C-4B1E-B5D0-EE5CD4EDB5CE}"/>
                </c:ext>
              </c:extLst>
            </c:dLbl>
            <c:dLbl>
              <c:idx val="4"/>
              <c:layout>
                <c:manualLayout>
                  <c:x val="5.4687738500772506E-2"/>
                  <c:y val="8.6710513191567126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7E6C-4B1E-B5D0-EE5CD4EDB5C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End"/>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Foglio1!$A$2:$A$6</c:f>
              <c:strCache>
                <c:ptCount val="5"/>
                <c:pt idx="0">
                  <c:v>DE</c:v>
                </c:pt>
                <c:pt idx="1">
                  <c:v>FR</c:v>
                </c:pt>
                <c:pt idx="2">
                  <c:v>IT</c:v>
                </c:pt>
                <c:pt idx="3">
                  <c:v>CH</c:v>
                </c:pt>
                <c:pt idx="4">
                  <c:v>GB</c:v>
                </c:pt>
              </c:strCache>
            </c:strRef>
          </c:cat>
          <c:val>
            <c:numRef>
              <c:f>Foglio1!$B$2:$B$6</c:f>
              <c:numCache>
                <c:formatCode>General</c:formatCode>
                <c:ptCount val="5"/>
                <c:pt idx="0">
                  <c:v>121415</c:v>
                </c:pt>
                <c:pt idx="1">
                  <c:v>96992</c:v>
                </c:pt>
                <c:pt idx="2">
                  <c:v>64114</c:v>
                </c:pt>
                <c:pt idx="3">
                  <c:v>46568</c:v>
                </c:pt>
                <c:pt idx="4">
                  <c:v>43739</c:v>
                </c:pt>
              </c:numCache>
            </c:numRef>
          </c:val>
          <c:extLst>
            <c:ext xmlns:c16="http://schemas.microsoft.com/office/drawing/2014/chart" uri="{C3380CC4-5D6E-409C-BE32-E72D297353CC}">
              <c16:uniqueId val="{00000000-7E6C-4B1E-B5D0-EE5CD4EDB5CE}"/>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Foglio1!$B$1</c:f>
              <c:strCache>
                <c:ptCount val="1"/>
                <c:pt idx="0">
                  <c:v>Wages &amp; Salaries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Foglio1!$A$2:$A$11</c:f>
              <c:strCache>
                <c:ptCount val="10"/>
                <c:pt idx="0">
                  <c:v>DK</c:v>
                </c:pt>
                <c:pt idx="1">
                  <c:v>BE</c:v>
                </c:pt>
                <c:pt idx="2">
                  <c:v>DE</c:v>
                </c:pt>
                <c:pt idx="3">
                  <c:v>SE</c:v>
                </c:pt>
                <c:pt idx="4">
                  <c:v>FR</c:v>
                </c:pt>
                <c:pt idx="5">
                  <c:v>AT</c:v>
                </c:pt>
                <c:pt idx="6">
                  <c:v>FI</c:v>
                </c:pt>
                <c:pt idx="7">
                  <c:v>IE</c:v>
                </c:pt>
                <c:pt idx="8">
                  <c:v>IT</c:v>
                </c:pt>
                <c:pt idx="9">
                  <c:v>ES</c:v>
                </c:pt>
              </c:strCache>
            </c:strRef>
          </c:cat>
          <c:val>
            <c:numRef>
              <c:f>Foglio1!$B$2:$B$11</c:f>
              <c:numCache>
                <c:formatCode>0.0</c:formatCode>
                <c:ptCount val="10"/>
                <c:pt idx="0">
                  <c:v>40.799999999999997</c:v>
                </c:pt>
                <c:pt idx="1">
                  <c:v>32</c:v>
                </c:pt>
                <c:pt idx="2">
                  <c:v>32.200000000000003</c:v>
                </c:pt>
                <c:pt idx="3">
                  <c:v>27</c:v>
                </c:pt>
                <c:pt idx="4">
                  <c:v>26.2</c:v>
                </c:pt>
                <c:pt idx="5">
                  <c:v>28.4</c:v>
                </c:pt>
                <c:pt idx="6">
                  <c:v>29.7</c:v>
                </c:pt>
                <c:pt idx="7">
                  <c:v>27.3</c:v>
                </c:pt>
                <c:pt idx="8">
                  <c:v>20.100000000000001</c:v>
                </c:pt>
                <c:pt idx="9">
                  <c:v>17.2</c:v>
                </c:pt>
              </c:numCache>
            </c:numRef>
          </c:val>
          <c:extLst>
            <c:ext xmlns:c16="http://schemas.microsoft.com/office/drawing/2014/chart" uri="{C3380CC4-5D6E-409C-BE32-E72D297353CC}">
              <c16:uniqueId val="{00000000-63F9-49BB-A328-34B09D194767}"/>
            </c:ext>
          </c:extLst>
        </c:ser>
        <c:ser>
          <c:idx val="1"/>
          <c:order val="1"/>
          <c:tx>
            <c:strRef>
              <c:f>Foglio1!$C$1</c:f>
              <c:strCache>
                <c:ptCount val="1"/>
                <c:pt idx="0">
                  <c:v>Other Labour Costs</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Foglio1!$A$2:$A$11</c:f>
              <c:strCache>
                <c:ptCount val="10"/>
                <c:pt idx="0">
                  <c:v>DK</c:v>
                </c:pt>
                <c:pt idx="1">
                  <c:v>BE</c:v>
                </c:pt>
                <c:pt idx="2">
                  <c:v>DE</c:v>
                </c:pt>
                <c:pt idx="3">
                  <c:v>SE</c:v>
                </c:pt>
                <c:pt idx="4">
                  <c:v>FR</c:v>
                </c:pt>
                <c:pt idx="5">
                  <c:v>AT</c:v>
                </c:pt>
                <c:pt idx="6">
                  <c:v>FI</c:v>
                </c:pt>
                <c:pt idx="7">
                  <c:v>IE</c:v>
                </c:pt>
                <c:pt idx="8">
                  <c:v>IT</c:v>
                </c:pt>
                <c:pt idx="9">
                  <c:v>ES</c:v>
                </c:pt>
              </c:strCache>
            </c:strRef>
          </c:cat>
          <c:val>
            <c:numRef>
              <c:f>Foglio1!$C$2:$C$11</c:f>
              <c:numCache>
                <c:formatCode>0.0</c:formatCode>
                <c:ptCount val="10"/>
                <c:pt idx="0">
                  <c:v>6</c:v>
                </c:pt>
                <c:pt idx="1">
                  <c:v>11.6</c:v>
                </c:pt>
                <c:pt idx="2">
                  <c:v>8.6999999999999993</c:v>
                </c:pt>
                <c:pt idx="3">
                  <c:v>13.2</c:v>
                </c:pt>
                <c:pt idx="4">
                  <c:v>12.4</c:v>
                </c:pt>
                <c:pt idx="5">
                  <c:v>10.1</c:v>
                </c:pt>
                <c:pt idx="6">
                  <c:v>7.3</c:v>
                </c:pt>
                <c:pt idx="7">
                  <c:v>6</c:v>
                </c:pt>
                <c:pt idx="8">
                  <c:v>8.1999999999999993</c:v>
                </c:pt>
                <c:pt idx="9">
                  <c:v>6.2</c:v>
                </c:pt>
              </c:numCache>
            </c:numRef>
          </c:val>
          <c:extLst>
            <c:ext xmlns:c16="http://schemas.microsoft.com/office/drawing/2014/chart" uri="{C3380CC4-5D6E-409C-BE32-E72D297353CC}">
              <c16:uniqueId val="{00000001-63F9-49BB-A328-34B09D194767}"/>
            </c:ext>
          </c:extLst>
        </c:ser>
        <c:dLbls>
          <c:dLblPos val="ctr"/>
          <c:showLegendKey val="0"/>
          <c:showVal val="1"/>
          <c:showCatName val="0"/>
          <c:showSerName val="0"/>
          <c:showPercent val="0"/>
          <c:showBubbleSize val="0"/>
        </c:dLbls>
        <c:gapWidth val="150"/>
        <c:overlap val="100"/>
        <c:axId val="602297440"/>
        <c:axId val="602298096"/>
      </c:barChart>
      <c:catAx>
        <c:axId val="60229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602298096"/>
        <c:crosses val="autoZero"/>
        <c:auto val="1"/>
        <c:lblAlgn val="ctr"/>
        <c:lblOffset val="100"/>
        <c:noMultiLvlLbl val="0"/>
      </c:catAx>
      <c:valAx>
        <c:axId val="602298096"/>
        <c:scaling>
          <c:orientation val="minMax"/>
        </c:scaling>
        <c:delete val="1"/>
        <c:axPos val="l"/>
        <c:numFmt formatCode="0.0" sourceLinked="1"/>
        <c:majorTickMark val="none"/>
        <c:minorTickMark val="none"/>
        <c:tickLblPos val="nextTo"/>
        <c:crossAx val="602297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2019</c:v>
                </c:pt>
              </c:strCache>
            </c:strRef>
          </c:tx>
          <c:spPr>
            <a:solidFill>
              <a:schemeClr val="accent5"/>
            </a:solidFill>
            <a:ln>
              <a:solidFill>
                <a:schemeClr val="accent1">
                  <a:alpha val="94000"/>
                </a:schemeClr>
              </a:solidFill>
            </a:ln>
            <a:effectLst/>
          </c:spPr>
          <c:invertIfNegative val="0"/>
          <c:dPt>
            <c:idx val="1"/>
            <c:invertIfNegative val="0"/>
            <c:bubble3D val="0"/>
            <c:spPr>
              <a:solidFill>
                <a:schemeClr val="accent5"/>
              </a:solidFill>
              <a:ln>
                <a:solidFill>
                  <a:schemeClr val="accent1">
                    <a:alpha val="94000"/>
                  </a:schemeClr>
                </a:solidFill>
              </a:ln>
              <a:effectLst/>
            </c:spPr>
            <c:extLst>
              <c:ext xmlns:c16="http://schemas.microsoft.com/office/drawing/2014/chart" uri="{C3380CC4-5D6E-409C-BE32-E72D297353CC}">
                <c16:uniqueId val="{00000005-B51A-41D1-B2F8-D12B2A999302}"/>
              </c:ext>
            </c:extLst>
          </c:dPt>
          <c:dPt>
            <c:idx val="2"/>
            <c:invertIfNegative val="0"/>
            <c:bubble3D val="0"/>
            <c:spPr>
              <a:solidFill>
                <a:schemeClr val="accent2"/>
              </a:solidFill>
              <a:ln>
                <a:solidFill>
                  <a:schemeClr val="accent2">
                    <a:alpha val="94000"/>
                  </a:schemeClr>
                </a:solidFill>
              </a:ln>
              <a:effectLst/>
            </c:spPr>
            <c:extLst>
              <c:ext xmlns:c16="http://schemas.microsoft.com/office/drawing/2014/chart" uri="{C3380CC4-5D6E-409C-BE32-E72D297353CC}">
                <c16:uniqueId val="{00000004-DC49-4BB9-9860-7F13625E4AEF}"/>
              </c:ext>
            </c:extLst>
          </c:dPt>
          <c:dPt>
            <c:idx val="3"/>
            <c:invertIfNegative val="0"/>
            <c:bubble3D val="0"/>
            <c:spPr>
              <a:solidFill>
                <a:schemeClr val="accent5"/>
              </a:solidFill>
              <a:ln>
                <a:solidFill>
                  <a:schemeClr val="accent1">
                    <a:alpha val="94000"/>
                  </a:schemeClr>
                </a:solidFill>
              </a:ln>
              <a:effectLst/>
            </c:spPr>
            <c:extLst>
              <c:ext xmlns:c16="http://schemas.microsoft.com/office/drawing/2014/chart" uri="{C3380CC4-5D6E-409C-BE32-E72D297353CC}">
                <c16:uniqueId val="{00000003-1DCF-4783-ADB2-34014C76329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Foglio1!$A$2:$A$15</c:f>
              <c:strCache>
                <c:ptCount val="14"/>
                <c:pt idx="0">
                  <c:v>US</c:v>
                </c:pt>
                <c:pt idx="1">
                  <c:v>IE</c:v>
                </c:pt>
                <c:pt idx="2">
                  <c:v>IT</c:v>
                </c:pt>
                <c:pt idx="3">
                  <c:v>CA</c:v>
                </c:pt>
                <c:pt idx="4">
                  <c:v>ES</c:v>
                </c:pt>
                <c:pt idx="5">
                  <c:v>JP</c:v>
                </c:pt>
                <c:pt idx="6">
                  <c:v>CH</c:v>
                </c:pt>
                <c:pt idx="7">
                  <c:v>FI</c:v>
                </c:pt>
                <c:pt idx="8">
                  <c:v>GB</c:v>
                </c:pt>
                <c:pt idx="9">
                  <c:v>FR</c:v>
                </c:pt>
                <c:pt idx="10">
                  <c:v>SE</c:v>
                </c:pt>
                <c:pt idx="11">
                  <c:v>NL</c:v>
                </c:pt>
                <c:pt idx="12">
                  <c:v>DK</c:v>
                </c:pt>
                <c:pt idx="13">
                  <c:v>DE</c:v>
                </c:pt>
              </c:strCache>
            </c:strRef>
          </c:cat>
          <c:val>
            <c:numRef>
              <c:f>Foglio1!$B$2:$B$15</c:f>
              <c:numCache>
                <c:formatCode>General</c:formatCode>
                <c:ptCount val="14"/>
                <c:pt idx="0">
                  <c:v>1786</c:v>
                </c:pt>
                <c:pt idx="1">
                  <c:v>1782</c:v>
                </c:pt>
                <c:pt idx="2">
                  <c:v>1723</c:v>
                </c:pt>
                <c:pt idx="3">
                  <c:v>1708</c:v>
                </c:pt>
                <c:pt idx="4">
                  <c:v>1701</c:v>
                </c:pt>
                <c:pt idx="5">
                  <c:v>1680</c:v>
                </c:pt>
                <c:pt idx="6">
                  <c:v>1561</c:v>
                </c:pt>
                <c:pt idx="7">
                  <c:v>1555</c:v>
                </c:pt>
                <c:pt idx="8">
                  <c:v>1538</c:v>
                </c:pt>
                <c:pt idx="9">
                  <c:v>1520</c:v>
                </c:pt>
                <c:pt idx="10">
                  <c:v>1474</c:v>
                </c:pt>
                <c:pt idx="11">
                  <c:v>1433</c:v>
                </c:pt>
                <c:pt idx="12">
                  <c:v>1392</c:v>
                </c:pt>
                <c:pt idx="13">
                  <c:v>1363</c:v>
                </c:pt>
              </c:numCache>
            </c:numRef>
          </c:val>
          <c:extLst>
            <c:ext xmlns:c16="http://schemas.microsoft.com/office/drawing/2014/chart" uri="{C3380CC4-5D6E-409C-BE32-E72D297353CC}">
              <c16:uniqueId val="{00000000-B51A-41D1-B2F8-D12B2A999302}"/>
            </c:ext>
          </c:extLst>
        </c:ser>
        <c:dLbls>
          <c:dLblPos val="outEnd"/>
          <c:showLegendKey val="0"/>
          <c:showVal val="1"/>
          <c:showCatName val="0"/>
          <c:showSerName val="0"/>
          <c:showPercent val="0"/>
          <c:showBubbleSize val="0"/>
        </c:dLbls>
        <c:gapWidth val="81"/>
        <c:overlap val="-27"/>
        <c:axId val="530627960"/>
        <c:axId val="530628616"/>
      </c:barChart>
      <c:catAx>
        <c:axId val="530627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75787B"/>
                </a:solidFill>
                <a:latin typeface="Arial" panose="020B0604020202020204" pitchFamily="34" charset="0"/>
                <a:ea typeface="+mn-ea"/>
                <a:cs typeface="Arial" panose="020B0604020202020204" pitchFamily="34" charset="0"/>
              </a:defRPr>
            </a:pPr>
            <a:endParaRPr lang="it-IT"/>
          </a:p>
        </c:txPr>
        <c:crossAx val="530628616"/>
        <c:crosses val="autoZero"/>
        <c:auto val="1"/>
        <c:lblAlgn val="ctr"/>
        <c:lblOffset val="100"/>
        <c:noMultiLvlLbl val="0"/>
      </c:catAx>
      <c:valAx>
        <c:axId val="530628616"/>
        <c:scaling>
          <c:orientation val="minMax"/>
          <c:max val="1800"/>
          <c:min val="0"/>
        </c:scaling>
        <c:delete val="1"/>
        <c:axPos val="l"/>
        <c:numFmt formatCode="General" sourceLinked="1"/>
        <c:majorTickMark val="out"/>
        <c:minorTickMark val="none"/>
        <c:tickLblPos val="nextTo"/>
        <c:crossAx val="530627960"/>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2019</c:v>
                </c:pt>
              </c:strCache>
            </c:strRef>
          </c:tx>
          <c:spPr>
            <a:solidFill>
              <a:schemeClr val="accent5"/>
            </a:solidFill>
            <a:ln>
              <a:solidFill>
                <a:schemeClr val="accent1">
                  <a:alpha val="94000"/>
                </a:schemeClr>
              </a:solidFill>
            </a:ln>
            <a:effectLst/>
          </c:spPr>
          <c:invertIfNegative val="0"/>
          <c:dPt>
            <c:idx val="0"/>
            <c:invertIfNegative val="0"/>
            <c:bubble3D val="0"/>
            <c:spPr>
              <a:solidFill>
                <a:schemeClr val="accent2"/>
              </a:solidFill>
              <a:ln>
                <a:solidFill>
                  <a:schemeClr val="accent2">
                    <a:alpha val="94000"/>
                  </a:schemeClr>
                </a:solidFill>
              </a:ln>
              <a:effectLst/>
            </c:spPr>
            <c:extLst>
              <c:ext xmlns:c16="http://schemas.microsoft.com/office/drawing/2014/chart" uri="{C3380CC4-5D6E-409C-BE32-E72D297353CC}">
                <c16:uniqueId val="{00000001-391B-4FA3-A15E-CE157B8B71CD}"/>
              </c:ext>
            </c:extLst>
          </c:dPt>
          <c:dLbls>
            <c:spPr>
              <a:noFill/>
              <a:ln>
                <a:noFill/>
              </a:ln>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Foglio1!$A$2:$A$6</c:f>
              <c:strCache>
                <c:ptCount val="5"/>
                <c:pt idx="0">
                  <c:v>IT</c:v>
                </c:pt>
                <c:pt idx="1">
                  <c:v>DE</c:v>
                </c:pt>
                <c:pt idx="2">
                  <c:v>GB</c:v>
                </c:pt>
                <c:pt idx="3">
                  <c:v>FR</c:v>
                </c:pt>
                <c:pt idx="4">
                  <c:v>ES</c:v>
                </c:pt>
              </c:strCache>
            </c:strRef>
          </c:cat>
          <c:val>
            <c:numRef>
              <c:f>Foglio1!$B$2:$B$6</c:f>
              <c:numCache>
                <c:formatCode>0.0%</c:formatCode>
                <c:ptCount val="5"/>
                <c:pt idx="0">
                  <c:v>0.755</c:v>
                </c:pt>
                <c:pt idx="1">
                  <c:v>0.629</c:v>
                </c:pt>
                <c:pt idx="2">
                  <c:v>0.54300000000000004</c:v>
                </c:pt>
                <c:pt idx="3">
                  <c:v>0.53700000000000003</c:v>
                </c:pt>
                <c:pt idx="4">
                  <c:v>0.38600000000000001</c:v>
                </c:pt>
              </c:numCache>
            </c:numRef>
          </c:val>
          <c:extLst>
            <c:ext xmlns:c16="http://schemas.microsoft.com/office/drawing/2014/chart" uri="{C3380CC4-5D6E-409C-BE32-E72D297353CC}">
              <c16:uniqueId val="{00000004-391B-4FA3-A15E-CE157B8B71CD}"/>
            </c:ext>
          </c:extLst>
        </c:ser>
        <c:dLbls>
          <c:dLblPos val="outEnd"/>
          <c:showLegendKey val="0"/>
          <c:showVal val="1"/>
          <c:showCatName val="0"/>
          <c:showSerName val="0"/>
          <c:showPercent val="0"/>
          <c:showBubbleSize val="0"/>
        </c:dLbls>
        <c:gapWidth val="81"/>
        <c:overlap val="-27"/>
        <c:axId val="530627960"/>
        <c:axId val="530628616"/>
      </c:barChart>
      <c:catAx>
        <c:axId val="530627960"/>
        <c:scaling>
          <c:orientation val="minMax"/>
        </c:scaling>
        <c:delete val="0"/>
        <c:axPos val="b"/>
        <c:numFmt formatCode="General" sourceLinked="1"/>
        <c:majorTickMark val="none"/>
        <c:minorTickMark val="none"/>
        <c:tickLblPos val="nextTo"/>
        <c:spPr>
          <a:noFill/>
          <a:ln w="9525" cap="flat" cmpd="sng" algn="ctr">
            <a:solidFill>
              <a:schemeClr val="accent5">
                <a:lumMod val="20000"/>
                <a:lumOff val="80000"/>
              </a:schemeClr>
            </a:solidFill>
            <a:round/>
          </a:ln>
          <a:effectLst/>
        </c:spPr>
        <c:txPr>
          <a:bodyPr rot="-60000000" spcFirstLastPara="1" vertOverflow="ellipsis" vert="horz" wrap="square" anchor="ctr" anchorCtr="1"/>
          <a:lstStyle/>
          <a:p>
            <a:pPr>
              <a:defRPr sz="2000" b="0" i="0" u="none" strike="noStrike" kern="1200" baseline="0">
                <a:solidFill>
                  <a:srgbClr val="75787B"/>
                </a:solidFill>
                <a:latin typeface="Arial" panose="020B0604020202020204" pitchFamily="34" charset="0"/>
                <a:ea typeface="+mn-ea"/>
                <a:cs typeface="Arial" panose="020B0604020202020204" pitchFamily="34" charset="0"/>
              </a:defRPr>
            </a:pPr>
            <a:endParaRPr lang="it-IT"/>
          </a:p>
        </c:txPr>
        <c:crossAx val="530628616"/>
        <c:crosses val="autoZero"/>
        <c:auto val="1"/>
        <c:lblAlgn val="ctr"/>
        <c:lblOffset val="100"/>
        <c:tickLblSkip val="1"/>
        <c:noMultiLvlLbl val="0"/>
      </c:catAx>
      <c:valAx>
        <c:axId val="530628616"/>
        <c:scaling>
          <c:orientation val="minMax"/>
          <c:max val="0.8"/>
          <c:min val="0"/>
        </c:scaling>
        <c:delete val="1"/>
        <c:axPos val="l"/>
        <c:numFmt formatCode="0.0%" sourceLinked="1"/>
        <c:majorTickMark val="out"/>
        <c:minorTickMark val="none"/>
        <c:tickLblPos val="nextTo"/>
        <c:crossAx val="530627960"/>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F7B642-26D1-4D79-B8B7-A99EAD0B531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E0BEF50D-5D11-4C2A-BC51-31586CF26BE0}">
      <dgm:prSet phldrT="[Text]" custT="1"/>
      <dgm:spPr>
        <a:solidFill>
          <a:schemeClr val="bg1">
            <a:lumMod val="50000"/>
          </a:schemeClr>
        </a:solidFill>
      </dgm:spPr>
      <dgm:t>
        <a:bodyPr/>
        <a:lstStyle/>
        <a:p>
          <a:r>
            <a:rPr lang="it-IT" sz="2200" b="0" dirty="0">
              <a:latin typeface="Arial" panose="020B0604020202020204" pitchFamily="34" charset="0"/>
              <a:cs typeface="Arial" panose="020B0604020202020204" pitchFamily="34" charset="0"/>
            </a:rPr>
            <a:t>With a </a:t>
          </a:r>
          <a:r>
            <a:rPr lang="it-IT" sz="2200" b="1" dirty="0" err="1">
              <a:latin typeface="Arial" panose="020B0604020202020204" pitchFamily="34" charset="0"/>
              <a:cs typeface="Arial" panose="020B0604020202020204" pitchFamily="34" charset="0"/>
            </a:rPr>
            <a:t>yearly</a:t>
          </a:r>
          <a:r>
            <a:rPr lang="it-IT" sz="2200" b="1" dirty="0">
              <a:latin typeface="Arial" panose="020B0604020202020204" pitchFamily="34" charset="0"/>
              <a:cs typeface="Arial" panose="020B0604020202020204" pitchFamily="34" charset="0"/>
            </a:rPr>
            <a:t> production </a:t>
          </a:r>
          <a:r>
            <a:rPr lang="it-IT" sz="2200" b="1" dirty="0" err="1">
              <a:latin typeface="Arial" panose="020B0604020202020204" pitchFamily="34" charset="0"/>
              <a:cs typeface="Arial" panose="020B0604020202020204" pitchFamily="34" charset="0"/>
            </a:rPr>
            <a:t>value</a:t>
          </a:r>
          <a:r>
            <a:rPr lang="it-IT" sz="2200" b="1" dirty="0">
              <a:latin typeface="Arial" panose="020B0604020202020204" pitchFamily="34" charset="0"/>
              <a:cs typeface="Arial" panose="020B0604020202020204" pitchFamily="34" charset="0"/>
            </a:rPr>
            <a:t> of € 32 </a:t>
          </a:r>
          <a:r>
            <a:rPr lang="it-IT" sz="2200" b="1" dirty="0" err="1">
              <a:latin typeface="Arial" panose="020B0604020202020204" pitchFamily="34" charset="0"/>
              <a:cs typeface="Arial" panose="020B0604020202020204" pitchFamily="34" charset="0"/>
            </a:rPr>
            <a:t>bln</a:t>
          </a:r>
          <a:r>
            <a:rPr lang="it-IT" sz="2200" b="0" dirty="0">
              <a:latin typeface="Arial" panose="020B0604020202020204" pitchFamily="34" charset="0"/>
              <a:cs typeface="Arial" panose="020B0604020202020204" pitchFamily="34" charset="0"/>
            </a:rPr>
            <a:t>, the </a:t>
          </a:r>
          <a:r>
            <a:rPr lang="it-IT" sz="2200" b="0" dirty="0" err="1">
              <a:latin typeface="Arial" panose="020B0604020202020204" pitchFamily="34" charset="0"/>
              <a:cs typeface="Arial" panose="020B0604020202020204" pitchFamily="34" charset="0"/>
            </a:rPr>
            <a:t>Italian</a:t>
          </a:r>
          <a:r>
            <a:rPr lang="it-IT" sz="2200" b="0" dirty="0">
              <a:latin typeface="Arial" panose="020B0604020202020204" pitchFamily="34" charset="0"/>
              <a:cs typeface="Arial" panose="020B0604020202020204" pitchFamily="34" charset="0"/>
            </a:rPr>
            <a:t> </a:t>
          </a:r>
          <a:r>
            <a:rPr lang="it-IT" sz="2200" b="0" dirty="0" err="1">
              <a:latin typeface="Arial" panose="020B0604020202020204" pitchFamily="34" charset="0"/>
              <a:cs typeface="Arial" panose="020B0604020202020204" pitchFamily="34" charset="0"/>
            </a:rPr>
            <a:t>pharma</a:t>
          </a:r>
          <a:r>
            <a:rPr lang="it-IT" sz="2200" b="0" dirty="0">
              <a:latin typeface="Arial" panose="020B0604020202020204" pitchFamily="34" charset="0"/>
              <a:cs typeface="Arial" panose="020B0604020202020204" pitchFamily="34" charset="0"/>
            </a:rPr>
            <a:t> </a:t>
          </a:r>
          <a:r>
            <a:rPr lang="it-IT" sz="2200" b="0" dirty="0" err="1">
              <a:latin typeface="Arial" panose="020B0604020202020204" pitchFamily="34" charset="0"/>
              <a:cs typeface="Arial" panose="020B0604020202020204" pitchFamily="34" charset="0"/>
            </a:rPr>
            <a:t>industry</a:t>
          </a:r>
          <a:r>
            <a:rPr lang="it-IT" sz="2200" b="0" dirty="0">
              <a:latin typeface="Arial" panose="020B0604020202020204" pitchFamily="34" charset="0"/>
              <a:cs typeface="Arial" panose="020B0604020202020204" pitchFamily="34" charset="0"/>
            </a:rPr>
            <a:t> </a:t>
          </a:r>
          <a:r>
            <a:rPr lang="it-IT" sz="2200" b="0" dirty="0" err="1">
              <a:latin typeface="Arial" panose="020B0604020202020204" pitchFamily="34" charset="0"/>
              <a:cs typeface="Arial" panose="020B0604020202020204" pitchFamily="34" charset="0"/>
            </a:rPr>
            <a:t>is</a:t>
          </a:r>
          <a:r>
            <a:rPr lang="it-IT" sz="2200" b="0" dirty="0">
              <a:latin typeface="Arial" panose="020B0604020202020204" pitchFamily="34" charset="0"/>
              <a:cs typeface="Arial" panose="020B0604020202020204" pitchFamily="34" charset="0"/>
            </a:rPr>
            <a:t> leader in Europe</a:t>
          </a:r>
        </a:p>
      </dgm:t>
    </dgm:pt>
    <dgm:pt modelId="{D7AFFA35-8937-45AD-8B06-B70AF2A7A2FF}" type="parTrans" cxnId="{A2790478-9069-4290-8BFF-15A37E0D2941}">
      <dgm:prSet/>
      <dgm:spPr/>
      <dgm:t>
        <a:bodyPr/>
        <a:lstStyle/>
        <a:p>
          <a:endParaRPr lang="en-GB" sz="2200" b="0"/>
        </a:p>
      </dgm:t>
    </dgm:pt>
    <dgm:pt modelId="{F78AC3CB-051C-4E53-B073-A59C6D2ABABB}" type="sibTrans" cxnId="{A2790478-9069-4290-8BFF-15A37E0D2941}">
      <dgm:prSet/>
      <dgm:spPr/>
      <dgm:t>
        <a:bodyPr/>
        <a:lstStyle/>
        <a:p>
          <a:endParaRPr lang="en-GB" sz="2200" b="0"/>
        </a:p>
      </dgm:t>
    </dgm:pt>
    <dgm:pt modelId="{2C90505E-EC58-4D0A-B1D3-4DEDDC83DC3E}">
      <dgm:prSet phldrT="[Text]" custT="1"/>
      <dgm:spPr>
        <a:solidFill>
          <a:srgbClr val="006699"/>
        </a:solidFill>
      </dgm:spPr>
      <dgm:t>
        <a:bodyPr/>
        <a:lstStyle/>
        <a:p>
          <a:pPr marL="0" lvl="0" defTabSz="1066800">
            <a:lnSpc>
              <a:spcPct val="90000"/>
            </a:lnSpc>
            <a:spcBef>
              <a:spcPct val="0"/>
            </a:spcBef>
            <a:spcAft>
              <a:spcPct val="35000"/>
            </a:spcAft>
            <a:buNone/>
          </a:pPr>
          <a:r>
            <a:rPr lang="en-GB" sz="2200" b="1" dirty="0">
              <a:latin typeface="Arial" panose="020B0604020202020204" pitchFamily="34" charset="0"/>
              <a:cs typeface="Arial" panose="020B0604020202020204" pitchFamily="34" charset="0"/>
            </a:rPr>
            <a:t>Largest pharma export growth in Europe</a:t>
          </a:r>
          <a:r>
            <a:rPr lang="en-GB" sz="2200" b="0" dirty="0">
              <a:latin typeface="Arial" panose="020B0604020202020204" pitchFamily="34" charset="0"/>
              <a:cs typeface="Arial" panose="020B0604020202020204" pitchFamily="34" charset="0"/>
            </a:rPr>
            <a:t>: +117% from 2008 to 2018 </a:t>
          </a:r>
          <a:br>
            <a:rPr lang="en-GB" sz="2200" b="0" dirty="0">
              <a:latin typeface="Arial" panose="020B0604020202020204" pitchFamily="34" charset="0"/>
              <a:cs typeface="Arial" panose="020B0604020202020204" pitchFamily="34" charset="0"/>
            </a:rPr>
          </a:br>
          <a:r>
            <a:rPr lang="en-GB" sz="2000" b="0" dirty="0">
              <a:latin typeface="Arial" panose="020B0604020202020204" pitchFamily="34" charset="0"/>
              <a:cs typeface="Arial" panose="020B0604020202020204" pitchFamily="34" charset="0"/>
            </a:rPr>
            <a:t>(vs +58% Top EU Countries average)</a:t>
          </a:r>
          <a:endParaRPr lang="en-GB" sz="2200" b="0" dirty="0">
            <a:latin typeface="Arial" panose="020B0604020202020204" pitchFamily="34" charset="0"/>
            <a:cs typeface="Arial" panose="020B0604020202020204" pitchFamily="34" charset="0"/>
          </a:endParaRPr>
        </a:p>
        <a:p>
          <a:pPr marL="0" lvl="0" defTabSz="1066800">
            <a:lnSpc>
              <a:spcPct val="90000"/>
            </a:lnSpc>
            <a:spcBef>
              <a:spcPct val="0"/>
            </a:spcBef>
            <a:spcAft>
              <a:spcPct val="35000"/>
            </a:spcAft>
            <a:buNone/>
          </a:pPr>
          <a:r>
            <a:rPr lang="en-GB" sz="2200" b="1" dirty="0">
              <a:latin typeface="Arial" panose="020B0604020202020204" pitchFamily="34" charset="0"/>
              <a:cs typeface="Arial" panose="020B0604020202020204" pitchFamily="34" charset="0"/>
            </a:rPr>
            <a:t>In 2019</a:t>
          </a:r>
          <a:r>
            <a:rPr lang="en-GB" sz="2200" b="0" dirty="0">
              <a:latin typeface="Arial" panose="020B0604020202020204" pitchFamily="34" charset="0"/>
              <a:cs typeface="Arial" panose="020B0604020202020204" pitchFamily="34" charset="0"/>
            </a:rPr>
            <a:t>, </a:t>
          </a:r>
          <a:r>
            <a:rPr lang="en-GB" sz="2200" b="1" dirty="0">
              <a:latin typeface="Arial" panose="020B0604020202020204" pitchFamily="34" charset="0"/>
              <a:cs typeface="Arial" panose="020B0604020202020204" pitchFamily="34" charset="0"/>
            </a:rPr>
            <a:t>exports </a:t>
          </a:r>
          <a:r>
            <a:rPr lang="en-GB" sz="2200" b="0" dirty="0">
              <a:latin typeface="Arial" panose="020B0604020202020204" pitchFamily="34" charset="0"/>
              <a:cs typeface="Arial" panose="020B0604020202020204" pitchFamily="34" charset="0"/>
            </a:rPr>
            <a:t>kept on growing by </a:t>
          </a:r>
          <a:r>
            <a:rPr lang="en-GB" sz="2200" b="1" dirty="0">
              <a:latin typeface="Arial" panose="020B0604020202020204" pitchFamily="34" charset="0"/>
              <a:cs typeface="Arial" panose="020B0604020202020204" pitchFamily="34" charset="0"/>
            </a:rPr>
            <a:t>+29%</a:t>
          </a:r>
        </a:p>
      </dgm:t>
    </dgm:pt>
    <dgm:pt modelId="{E833BD6D-BA33-45AF-AC67-0D42FB23CF86}" type="parTrans" cxnId="{C5DBA828-296D-4D73-A830-1E8E349E5C4A}">
      <dgm:prSet/>
      <dgm:spPr/>
      <dgm:t>
        <a:bodyPr/>
        <a:lstStyle/>
        <a:p>
          <a:endParaRPr lang="en-GB" sz="2200" b="0"/>
        </a:p>
      </dgm:t>
    </dgm:pt>
    <dgm:pt modelId="{74FC8DF7-DBE5-4A27-A0D9-9F4B11E80949}" type="sibTrans" cxnId="{C5DBA828-296D-4D73-A830-1E8E349E5C4A}">
      <dgm:prSet/>
      <dgm:spPr/>
      <dgm:t>
        <a:bodyPr/>
        <a:lstStyle/>
        <a:p>
          <a:endParaRPr lang="en-GB" sz="2200" b="0"/>
        </a:p>
      </dgm:t>
    </dgm:pt>
    <dgm:pt modelId="{9B06782B-9BB4-43D3-9606-CC4718976818}">
      <dgm:prSet phldrT="[Text]" custT="1"/>
      <dgm:spPr>
        <a:solidFill>
          <a:schemeClr val="bg1">
            <a:lumMod val="50000"/>
          </a:schemeClr>
        </a:solidFill>
      </dgm:spPr>
      <dgm:t>
        <a:bodyPr/>
        <a:lstStyle/>
        <a:p>
          <a:r>
            <a:rPr lang="it-IT" sz="2200" b="1" dirty="0">
              <a:latin typeface="Arial" panose="020B0604020202020204" pitchFamily="34" charset="0"/>
              <a:cs typeface="Arial" panose="020B0604020202020204" pitchFamily="34" charset="0"/>
            </a:rPr>
            <a:t>€ 1,7 </a:t>
          </a:r>
          <a:r>
            <a:rPr lang="it-IT" sz="2200" b="1" dirty="0" err="1">
              <a:latin typeface="Arial" panose="020B0604020202020204" pitchFamily="34" charset="0"/>
              <a:cs typeface="Arial" panose="020B0604020202020204" pitchFamily="34" charset="0"/>
            </a:rPr>
            <a:t>bln</a:t>
          </a:r>
          <a:r>
            <a:rPr lang="it-IT" sz="2200" b="1" dirty="0">
              <a:latin typeface="Arial" panose="020B0604020202020204" pitchFamily="34" charset="0"/>
              <a:cs typeface="Arial" panose="020B0604020202020204" pitchFamily="34" charset="0"/>
            </a:rPr>
            <a:t> </a:t>
          </a:r>
          <a:r>
            <a:rPr lang="it-IT" sz="2200" b="1" dirty="0" err="1">
              <a:latin typeface="Arial" panose="020B0604020202020204" pitchFamily="34" charset="0"/>
              <a:cs typeface="Arial" panose="020B0604020202020204" pitchFamily="34" charset="0"/>
            </a:rPr>
            <a:t>pharma</a:t>
          </a:r>
          <a:r>
            <a:rPr lang="it-IT" sz="2200" b="1" dirty="0">
              <a:latin typeface="Arial" panose="020B0604020202020204" pitchFamily="34" charset="0"/>
              <a:cs typeface="Arial" panose="020B0604020202020204" pitchFamily="34" charset="0"/>
            </a:rPr>
            <a:t> R&amp;D </a:t>
          </a:r>
          <a:r>
            <a:rPr lang="it-IT" sz="2200" b="1" dirty="0" err="1">
              <a:latin typeface="Arial" panose="020B0604020202020204" pitchFamily="34" charset="0"/>
              <a:cs typeface="Arial" panose="020B0604020202020204" pitchFamily="34" charset="0"/>
            </a:rPr>
            <a:t>investments</a:t>
          </a:r>
          <a:r>
            <a:rPr lang="it-IT" sz="2200" b="0" dirty="0">
              <a:latin typeface="Arial" panose="020B0604020202020204" pitchFamily="34" charset="0"/>
              <a:cs typeface="Arial" panose="020B0604020202020204" pitchFamily="34" charset="0"/>
            </a:rPr>
            <a:t>: 35% </a:t>
          </a:r>
          <a:r>
            <a:rPr lang="it-IT" sz="2200" b="0" dirty="0" err="1">
              <a:latin typeface="Arial" panose="020B0604020202020204" pitchFamily="34" charset="0"/>
              <a:cs typeface="Arial" panose="020B0604020202020204" pitchFamily="34" charset="0"/>
            </a:rPr>
            <a:t>growth</a:t>
          </a:r>
          <a:r>
            <a:rPr lang="it-IT" sz="2200" b="0" dirty="0">
              <a:latin typeface="Arial" panose="020B0604020202020204" pitchFamily="34" charset="0"/>
              <a:cs typeface="Arial" panose="020B0604020202020204" pitchFamily="34" charset="0"/>
            </a:rPr>
            <a:t> rate over the last 5 </a:t>
          </a:r>
          <a:r>
            <a:rPr lang="it-IT" sz="2200" b="0" dirty="0" err="1">
              <a:latin typeface="Arial" panose="020B0604020202020204" pitchFamily="34" charset="0"/>
              <a:cs typeface="Arial" panose="020B0604020202020204" pitchFamily="34" charset="0"/>
            </a:rPr>
            <a:t>years</a:t>
          </a:r>
          <a:endParaRPr lang="it-IT" sz="2000" b="0" dirty="0">
            <a:latin typeface="Arial" panose="020B0604020202020204" pitchFamily="34" charset="0"/>
            <a:cs typeface="Arial" panose="020B0604020202020204" pitchFamily="34" charset="0"/>
          </a:endParaRPr>
        </a:p>
        <a:p>
          <a:r>
            <a:rPr lang="it-IT" sz="2000" b="1" dirty="0">
              <a:latin typeface="Arial" panose="020B0604020202020204" pitchFamily="34" charset="0"/>
              <a:cs typeface="Arial" panose="020B0604020202020204" pitchFamily="34" charset="0"/>
            </a:rPr>
            <a:t>1</a:t>
          </a:r>
          <a:r>
            <a:rPr lang="it-IT" sz="2000" b="1" baseline="30000" dirty="0">
              <a:latin typeface="Arial" panose="020B0604020202020204" pitchFamily="34" charset="0"/>
              <a:cs typeface="Arial" panose="020B0604020202020204" pitchFamily="34" charset="0"/>
            </a:rPr>
            <a:t>st</a:t>
          </a:r>
          <a:r>
            <a:rPr lang="it-IT" sz="2000" b="1" dirty="0">
              <a:latin typeface="Arial" panose="020B0604020202020204" pitchFamily="34" charset="0"/>
              <a:cs typeface="Arial" panose="020B0604020202020204" pitchFamily="34" charset="0"/>
            </a:rPr>
            <a:t> in the EU for Life </a:t>
          </a:r>
          <a:r>
            <a:rPr lang="it-IT" sz="2000" b="1" dirty="0" err="1">
              <a:latin typeface="Arial" panose="020B0604020202020204" pitchFamily="34" charset="0"/>
              <a:cs typeface="Arial" panose="020B0604020202020204" pitchFamily="34" charset="0"/>
            </a:rPr>
            <a:t>Sciences-related</a:t>
          </a:r>
          <a:r>
            <a:rPr lang="it-IT" sz="2000" b="1" dirty="0">
              <a:latin typeface="Arial" panose="020B0604020202020204" pitchFamily="34" charset="0"/>
              <a:cs typeface="Arial" panose="020B0604020202020204" pitchFamily="34" charset="0"/>
            </a:rPr>
            <a:t> </a:t>
          </a:r>
          <a:r>
            <a:rPr lang="it-IT" sz="2000" b="1" dirty="0" err="1">
              <a:latin typeface="Arial" panose="020B0604020202020204" pitchFamily="34" charset="0"/>
              <a:cs typeface="Arial" panose="020B0604020202020204" pitchFamily="34" charset="0"/>
            </a:rPr>
            <a:t>patent</a:t>
          </a:r>
          <a:r>
            <a:rPr lang="it-IT" sz="2000" b="1" dirty="0">
              <a:latin typeface="Arial" panose="020B0604020202020204" pitchFamily="34" charset="0"/>
              <a:cs typeface="Arial" panose="020B0604020202020204" pitchFamily="34" charset="0"/>
            </a:rPr>
            <a:t> </a:t>
          </a:r>
          <a:r>
            <a:rPr lang="it-IT" sz="2000" b="1" dirty="0" err="1">
              <a:latin typeface="Arial" panose="020B0604020202020204" pitchFamily="34" charset="0"/>
              <a:cs typeface="Arial" panose="020B0604020202020204" pitchFamily="34" charset="0"/>
            </a:rPr>
            <a:t>productivity</a:t>
          </a:r>
          <a:endParaRPr lang="it-IT" sz="2000" b="1" dirty="0">
            <a:latin typeface="Arial" panose="020B0604020202020204" pitchFamily="34" charset="0"/>
            <a:cs typeface="Arial" panose="020B0604020202020204" pitchFamily="34" charset="0"/>
          </a:endParaRPr>
        </a:p>
      </dgm:t>
    </dgm:pt>
    <dgm:pt modelId="{6482C000-B355-4531-8317-4502EE55F638}" type="parTrans" cxnId="{A0C6EC67-6A4A-4B1C-B6B4-F0CD0B7DC01A}">
      <dgm:prSet/>
      <dgm:spPr/>
      <dgm:t>
        <a:bodyPr/>
        <a:lstStyle/>
        <a:p>
          <a:endParaRPr lang="en-GB" sz="2200" b="0"/>
        </a:p>
      </dgm:t>
    </dgm:pt>
    <dgm:pt modelId="{684D7ABE-3BAD-49F4-9D76-5EB00CF2DBFC}" type="sibTrans" cxnId="{A0C6EC67-6A4A-4B1C-B6B4-F0CD0B7DC01A}">
      <dgm:prSet/>
      <dgm:spPr/>
      <dgm:t>
        <a:bodyPr/>
        <a:lstStyle/>
        <a:p>
          <a:endParaRPr lang="en-GB" sz="2200" b="0"/>
        </a:p>
      </dgm:t>
    </dgm:pt>
    <dgm:pt modelId="{0E04A77B-BFF2-4792-9165-4C1E6587E028}">
      <dgm:prSet phldrT="[Text]" custT="1"/>
      <dgm:spPr>
        <a:solidFill>
          <a:schemeClr val="bg1">
            <a:lumMod val="50000"/>
          </a:schemeClr>
        </a:solidFill>
      </dgm:spPr>
      <dgm:t>
        <a:bodyPr/>
        <a:lstStyle/>
        <a:p>
          <a:r>
            <a:rPr lang="it-IT" sz="2200" b="0" dirty="0">
              <a:latin typeface="Arial" panose="020B0604020202020204" pitchFamily="34" charset="0"/>
              <a:cs typeface="Arial" panose="020B0604020202020204" pitchFamily="34" charset="0"/>
            </a:rPr>
            <a:t>With € 1 </a:t>
          </a:r>
          <a:r>
            <a:rPr lang="it-IT" sz="2200" b="0" dirty="0" err="1">
              <a:latin typeface="Arial" panose="020B0604020202020204" pitchFamily="34" charset="0"/>
              <a:cs typeface="Arial" panose="020B0604020202020204" pitchFamily="34" charset="0"/>
            </a:rPr>
            <a:t>bln</a:t>
          </a:r>
          <a:r>
            <a:rPr lang="it-IT" sz="2200" b="0" dirty="0">
              <a:latin typeface="Arial" panose="020B0604020202020204" pitchFamily="34" charset="0"/>
              <a:cs typeface="Arial" panose="020B0604020202020204" pitchFamily="34" charset="0"/>
            </a:rPr>
            <a:t> </a:t>
          </a:r>
          <a:r>
            <a:rPr lang="it-IT" sz="2200" b="0" dirty="0" err="1">
              <a:latin typeface="Arial" panose="020B0604020202020204" pitchFamily="34" charset="0"/>
              <a:cs typeface="Arial" panose="020B0604020202020204" pitchFamily="34" charset="0"/>
            </a:rPr>
            <a:t>yearly</a:t>
          </a:r>
          <a:r>
            <a:rPr lang="it-IT" sz="2200" b="0" dirty="0">
              <a:latin typeface="Arial" panose="020B0604020202020204" pitchFamily="34" charset="0"/>
              <a:cs typeface="Arial" panose="020B0604020202020204" pitchFamily="34" charset="0"/>
            </a:rPr>
            <a:t> investments and 51 IRCSS (national hospitals </a:t>
          </a:r>
          <a:r>
            <a:rPr lang="it-IT" sz="2200" b="0" dirty="0" err="1">
              <a:latin typeface="Arial" panose="020B0604020202020204" pitchFamily="34" charset="0"/>
              <a:cs typeface="Arial" panose="020B0604020202020204" pitchFamily="34" charset="0"/>
            </a:rPr>
            <a:t>dedicated</a:t>
          </a:r>
          <a:r>
            <a:rPr lang="it-IT" sz="2200" b="0" dirty="0">
              <a:latin typeface="Arial" panose="020B0604020202020204" pitchFamily="34" charset="0"/>
              <a:cs typeface="Arial" panose="020B0604020202020204" pitchFamily="34" charset="0"/>
            </a:rPr>
            <a:t> to </a:t>
          </a:r>
          <a:r>
            <a:rPr lang="it-IT" sz="2200" b="0" dirty="0" err="1">
              <a:latin typeface="Arial" panose="020B0604020202020204" pitchFamily="34" charset="0"/>
              <a:cs typeface="Arial" panose="020B0604020202020204" pitchFamily="34" charset="0"/>
            </a:rPr>
            <a:t>research</a:t>
          </a:r>
          <a:r>
            <a:rPr lang="it-IT" sz="2200" b="0" dirty="0">
              <a:latin typeface="Arial" panose="020B0604020202020204" pitchFamily="34" charset="0"/>
              <a:cs typeface="Arial" panose="020B0604020202020204" pitchFamily="34" charset="0"/>
            </a:rPr>
            <a:t>), </a:t>
          </a:r>
          <a:r>
            <a:rPr lang="it-IT" sz="2200" b="0" dirty="0" err="1">
              <a:latin typeface="Arial" panose="020B0604020202020204" pitchFamily="34" charset="0"/>
              <a:cs typeface="Arial" panose="020B0604020202020204" pitchFamily="34" charset="0"/>
            </a:rPr>
            <a:t>Italy</a:t>
          </a:r>
          <a:r>
            <a:rPr lang="it-IT" sz="2200" b="0" dirty="0">
              <a:latin typeface="Arial" panose="020B0604020202020204" pitchFamily="34" charset="0"/>
              <a:cs typeface="Arial" panose="020B0604020202020204" pitchFamily="34" charset="0"/>
            </a:rPr>
            <a:t> </a:t>
          </a:r>
          <a:r>
            <a:rPr lang="it-IT" sz="2200" b="0" dirty="0" err="1">
              <a:latin typeface="Arial" panose="020B0604020202020204" pitchFamily="34" charset="0"/>
              <a:cs typeface="Arial" panose="020B0604020202020204" pitchFamily="34" charset="0"/>
            </a:rPr>
            <a:t>is</a:t>
          </a:r>
          <a:r>
            <a:rPr lang="it-IT" sz="2200" b="0" dirty="0">
              <a:latin typeface="Arial" panose="020B0604020202020204" pitchFamily="34" charset="0"/>
              <a:cs typeface="Arial" panose="020B0604020202020204" pitchFamily="34" charset="0"/>
            </a:rPr>
            <a:t> an </a:t>
          </a:r>
          <a:r>
            <a:rPr lang="it-IT" sz="2200" b="1" dirty="0" err="1">
              <a:latin typeface="Arial" panose="020B0604020202020204" pitchFamily="34" charset="0"/>
              <a:cs typeface="Arial" panose="020B0604020202020204" pitchFamily="34" charset="0"/>
            </a:rPr>
            <a:t>ideal</a:t>
          </a:r>
          <a:r>
            <a:rPr lang="it-IT" sz="2200" b="1" dirty="0">
              <a:latin typeface="Arial" panose="020B0604020202020204" pitchFamily="34" charset="0"/>
              <a:cs typeface="Arial" panose="020B0604020202020204" pitchFamily="34" charset="0"/>
            </a:rPr>
            <a:t> hub for </a:t>
          </a:r>
          <a:r>
            <a:rPr lang="it-IT" sz="2200" b="1" dirty="0" err="1">
              <a:latin typeface="Arial" panose="020B0604020202020204" pitchFamily="34" charset="0"/>
              <a:cs typeface="Arial" panose="020B0604020202020204" pitchFamily="34" charset="0"/>
            </a:rPr>
            <a:t>Clinical</a:t>
          </a:r>
          <a:r>
            <a:rPr lang="it-IT" sz="2200" b="1" dirty="0">
              <a:latin typeface="Arial" panose="020B0604020202020204" pitchFamily="34" charset="0"/>
              <a:cs typeface="Arial" panose="020B0604020202020204" pitchFamily="34" charset="0"/>
            </a:rPr>
            <a:t> Trials</a:t>
          </a:r>
          <a:endParaRPr lang="en-GB" sz="2200" b="1" dirty="0">
            <a:latin typeface="Arial" panose="020B0604020202020204" pitchFamily="34" charset="0"/>
            <a:cs typeface="Arial" panose="020B0604020202020204" pitchFamily="34" charset="0"/>
          </a:endParaRPr>
        </a:p>
      </dgm:t>
    </dgm:pt>
    <dgm:pt modelId="{72EB1919-D793-4A0D-B59D-87CCB25A3568}" type="parTrans" cxnId="{AD1F4B8D-FBCB-416B-8D0B-17ED12E6067C}">
      <dgm:prSet/>
      <dgm:spPr/>
      <dgm:t>
        <a:bodyPr/>
        <a:lstStyle/>
        <a:p>
          <a:endParaRPr lang="en-GB" sz="2200" b="0"/>
        </a:p>
      </dgm:t>
    </dgm:pt>
    <dgm:pt modelId="{AE5368E6-B48E-478A-8F58-DDB558A4C0C8}" type="sibTrans" cxnId="{AD1F4B8D-FBCB-416B-8D0B-17ED12E6067C}">
      <dgm:prSet/>
      <dgm:spPr/>
      <dgm:t>
        <a:bodyPr/>
        <a:lstStyle/>
        <a:p>
          <a:endParaRPr lang="en-GB" sz="2200" b="0"/>
        </a:p>
      </dgm:t>
    </dgm:pt>
    <dgm:pt modelId="{339DDDA9-2E37-4E65-ADDC-7EB594196991}">
      <dgm:prSet phldrT="[Text]" custT="1"/>
      <dgm:spPr>
        <a:solidFill>
          <a:srgbClr val="006699"/>
        </a:solidFill>
      </dgm:spPr>
      <dgm:t>
        <a:bodyPr spcFirstLastPara="0" vert="horz" wrap="square" lIns="91440" tIns="91440" rIns="91440" bIns="91440" numCol="1" spcCol="1270" anchor="ctr" anchorCtr="0"/>
        <a:lstStyle/>
        <a:p>
          <a:pPr marL="0" lvl="0" indent="0" algn="ctr" defTabSz="1066800">
            <a:lnSpc>
              <a:spcPct val="90000"/>
            </a:lnSpc>
            <a:spcBef>
              <a:spcPct val="0"/>
            </a:spcBef>
            <a:spcAft>
              <a:spcPct val="35000"/>
            </a:spcAft>
            <a:buNone/>
          </a:pPr>
          <a:r>
            <a:rPr lang="it-IT" sz="2200" b="1" kern="1200" dirty="0">
              <a:latin typeface="Arial" panose="020B0604020202020204" pitchFamily="34" charset="0"/>
              <a:ea typeface="+mn-ea"/>
              <a:cs typeface="Arial" panose="020B0604020202020204" pitchFamily="34" charset="0"/>
            </a:rPr>
            <a:t>3</a:t>
          </a:r>
          <a:r>
            <a:rPr lang="it-IT" sz="2200" b="1" kern="1200" baseline="30000" dirty="0">
              <a:latin typeface="Arial" panose="020B0604020202020204" pitchFamily="34" charset="0"/>
              <a:ea typeface="+mn-ea"/>
              <a:cs typeface="Arial" panose="020B0604020202020204" pitchFamily="34" charset="0"/>
            </a:rPr>
            <a:t>rd</a:t>
          </a:r>
          <a:r>
            <a:rPr lang="it-IT" sz="2200" b="1" kern="1200" dirty="0">
              <a:latin typeface="Arial" panose="020B0604020202020204" pitchFamily="34" charset="0"/>
              <a:ea typeface="+mn-ea"/>
              <a:cs typeface="Arial" panose="020B0604020202020204" pitchFamily="34" charset="0"/>
            </a:rPr>
            <a:t> in Europe for no. of </a:t>
          </a:r>
          <a:r>
            <a:rPr lang="it-IT" sz="2200" b="1" kern="1200" dirty="0" err="1">
              <a:latin typeface="Arial" panose="020B0604020202020204" pitchFamily="34" charset="0"/>
              <a:ea typeface="+mn-ea"/>
              <a:cs typeface="Arial" panose="020B0604020202020204" pitchFamily="34" charset="0"/>
            </a:rPr>
            <a:t>employees</a:t>
          </a:r>
          <a:r>
            <a:rPr lang="it-IT" sz="2200" b="1" kern="1200" dirty="0">
              <a:latin typeface="Arial" panose="020B0604020202020204" pitchFamily="34" charset="0"/>
              <a:ea typeface="+mn-ea"/>
              <a:cs typeface="Arial" panose="020B0604020202020204" pitchFamily="34" charset="0"/>
            </a:rPr>
            <a:t> in </a:t>
          </a:r>
          <a:r>
            <a:rPr lang="it-IT" sz="2200" b="1" kern="1200" dirty="0" err="1">
              <a:latin typeface="Arial" panose="020B0604020202020204" pitchFamily="34" charset="0"/>
              <a:ea typeface="+mn-ea"/>
              <a:cs typeface="Arial" panose="020B0604020202020204" pitchFamily="34" charset="0"/>
            </a:rPr>
            <a:t>pharma</a:t>
          </a:r>
          <a:r>
            <a:rPr lang="it-IT" sz="2200" b="0" kern="1200" dirty="0">
              <a:latin typeface="Arial" panose="020B0604020202020204" pitchFamily="34" charset="0"/>
              <a:ea typeface="+mn-ea"/>
              <a:cs typeface="Arial" panose="020B0604020202020204" pitchFamily="34" charset="0"/>
            </a:rPr>
            <a:t> – </a:t>
          </a:r>
          <a:r>
            <a:rPr lang="it-IT" sz="2200" b="0" kern="1200" dirty="0" err="1">
              <a:latin typeface="Arial" panose="020B0604020202020204" pitchFamily="34" charset="0"/>
              <a:ea typeface="+mn-ea"/>
              <a:cs typeface="Arial" panose="020B0604020202020204" pitchFamily="34" charset="0"/>
            </a:rPr>
            <a:t>about</a:t>
          </a:r>
          <a:r>
            <a:rPr lang="it-IT" sz="2200" b="0" kern="1200" dirty="0">
              <a:latin typeface="Arial" panose="020B0604020202020204" pitchFamily="34" charset="0"/>
              <a:ea typeface="+mn-ea"/>
              <a:cs typeface="Arial" panose="020B0604020202020204" pitchFamily="34" charset="0"/>
            </a:rPr>
            <a:t> 65,000</a:t>
          </a:r>
        </a:p>
        <a:p>
          <a:pPr marL="0" lvl="0" indent="0" algn="ctr" defTabSz="1066800">
            <a:lnSpc>
              <a:spcPct val="90000"/>
            </a:lnSpc>
            <a:spcBef>
              <a:spcPct val="0"/>
            </a:spcBef>
            <a:spcAft>
              <a:spcPct val="35000"/>
            </a:spcAft>
            <a:buNone/>
          </a:pPr>
          <a:r>
            <a:rPr lang="en-GB" sz="2200" b="0" kern="1200" dirty="0">
              <a:latin typeface="Arial" panose="020B0604020202020204" pitchFamily="34" charset="0"/>
              <a:ea typeface="+mn-ea"/>
              <a:cs typeface="Arial" panose="020B0604020202020204" pitchFamily="34" charset="0"/>
            </a:rPr>
            <a:t>Over 33K </a:t>
          </a:r>
          <a:r>
            <a:rPr lang="en-GB" sz="2200" b="1" kern="1200" dirty="0">
              <a:latin typeface="Arial" panose="020B0604020202020204" pitchFamily="34" charset="0"/>
              <a:ea typeface="+mn-ea"/>
              <a:cs typeface="Arial" panose="020B0604020202020204" pitchFamily="34" charset="0"/>
            </a:rPr>
            <a:t>graduates</a:t>
          </a:r>
          <a:r>
            <a:rPr lang="en-GB" sz="2200" b="0" kern="1200" dirty="0">
              <a:latin typeface="Arial" panose="020B0604020202020204" pitchFamily="34" charset="0"/>
              <a:ea typeface="+mn-ea"/>
              <a:cs typeface="Arial" panose="020B0604020202020204" pitchFamily="34" charset="0"/>
            </a:rPr>
            <a:t> per year in life sciences disciplines, 4K of which in biotech</a:t>
          </a:r>
        </a:p>
      </dgm:t>
    </dgm:pt>
    <dgm:pt modelId="{0C01E136-90F5-43D4-BEC4-F052C393B00B}" type="parTrans" cxnId="{E401DAA5-53A0-4E03-B7F4-7614162541A5}">
      <dgm:prSet/>
      <dgm:spPr/>
      <dgm:t>
        <a:bodyPr/>
        <a:lstStyle/>
        <a:p>
          <a:endParaRPr lang="en-GB" sz="2200" b="0"/>
        </a:p>
      </dgm:t>
    </dgm:pt>
    <dgm:pt modelId="{515F1A48-FF5C-407C-83B7-5B46852B154E}" type="sibTrans" cxnId="{E401DAA5-53A0-4E03-B7F4-7614162541A5}">
      <dgm:prSet/>
      <dgm:spPr/>
      <dgm:t>
        <a:bodyPr/>
        <a:lstStyle/>
        <a:p>
          <a:endParaRPr lang="en-GB" sz="2200" b="0"/>
        </a:p>
      </dgm:t>
    </dgm:pt>
    <dgm:pt modelId="{869CF4C0-6EAC-4A66-B4F4-DDD98B3FEB2F}">
      <dgm:prSet custT="1"/>
      <dgm:spPr>
        <a:solidFill>
          <a:srgbClr val="006699"/>
        </a:solidFill>
      </dgm:spPr>
      <dgm:t>
        <a:bodyPr spcFirstLastPara="0" vert="horz" wrap="square" lIns="91440" tIns="91440" rIns="91440" bIns="91440" numCol="1" spcCol="1270" anchor="ctr" anchorCtr="0"/>
        <a:lstStyle/>
        <a:p>
          <a:pPr marL="0" lvl="0" indent="0" algn="ctr" defTabSz="1066800">
            <a:lnSpc>
              <a:spcPct val="90000"/>
            </a:lnSpc>
            <a:spcBef>
              <a:spcPct val="0"/>
            </a:spcBef>
            <a:spcAft>
              <a:spcPct val="35000"/>
            </a:spcAft>
            <a:buNone/>
          </a:pPr>
          <a:r>
            <a:rPr lang="en-GB" sz="2200" b="1" kern="1200" dirty="0">
              <a:latin typeface="Arial" panose="020B0604020202020204" pitchFamily="34" charset="0"/>
              <a:ea typeface="+mn-ea"/>
              <a:cs typeface="Arial" panose="020B0604020202020204" pitchFamily="34" charset="0"/>
            </a:rPr>
            <a:t>Top destination for life sciences FDIs in Europe</a:t>
          </a:r>
          <a:r>
            <a:rPr lang="en-GB" sz="2200" b="0" kern="1200" dirty="0">
              <a:latin typeface="Arial" panose="020B0604020202020204" pitchFamily="34" charset="0"/>
              <a:ea typeface="+mn-ea"/>
              <a:cs typeface="Arial" panose="020B0604020202020204" pitchFamily="34" charset="0"/>
            </a:rPr>
            <a:t>: 60% of pharma companies based in Italy are foreign-owned</a:t>
          </a:r>
        </a:p>
      </dgm:t>
    </dgm:pt>
    <dgm:pt modelId="{D701327B-2306-4C07-B188-49006B291172}" type="parTrans" cxnId="{CD289FEB-8583-4F20-AB07-B386D7A3126C}">
      <dgm:prSet/>
      <dgm:spPr/>
      <dgm:t>
        <a:bodyPr/>
        <a:lstStyle/>
        <a:p>
          <a:endParaRPr lang="en-GB" sz="2200" b="0"/>
        </a:p>
      </dgm:t>
    </dgm:pt>
    <dgm:pt modelId="{8802C4AD-CC68-4A3A-8F34-9183FDCB946E}" type="sibTrans" cxnId="{CD289FEB-8583-4F20-AB07-B386D7A3126C}">
      <dgm:prSet/>
      <dgm:spPr/>
      <dgm:t>
        <a:bodyPr/>
        <a:lstStyle/>
        <a:p>
          <a:endParaRPr lang="en-GB" sz="2200" b="0"/>
        </a:p>
      </dgm:t>
    </dgm:pt>
    <dgm:pt modelId="{BEFEDD07-10DE-4733-A5A0-C8ACDA7DD7D3}">
      <dgm:prSet custT="1"/>
      <dgm:spPr>
        <a:solidFill>
          <a:prstClr val="white">
            <a:lumMod val="50000"/>
          </a:prstClr>
        </a:solidFill>
        <a:ln w="12700" cap="flat" cmpd="sng" algn="ctr">
          <a:solidFill>
            <a:prstClr val="white">
              <a:hueOff val="0"/>
              <a:satOff val="0"/>
              <a:lumOff val="0"/>
              <a:alphaOff val="0"/>
            </a:prstClr>
          </a:solidFill>
          <a:prstDash val="solid"/>
          <a:miter lim="800000"/>
        </a:ln>
        <a:effectLst/>
      </dgm:spPr>
      <dgm:t>
        <a:bodyPr spcFirstLastPara="0" vert="horz" wrap="square" lIns="83820" tIns="83820" rIns="83820" bIns="83820" numCol="1" spcCol="1270" anchor="ctr" anchorCtr="0"/>
        <a:lstStyle/>
        <a:p>
          <a:pPr marL="0" lvl="0" indent="0" algn="ctr" defTabSz="977900">
            <a:lnSpc>
              <a:spcPct val="90000"/>
            </a:lnSpc>
            <a:spcBef>
              <a:spcPct val="0"/>
            </a:spcBef>
            <a:spcAft>
              <a:spcPct val="35000"/>
            </a:spcAft>
            <a:buNone/>
          </a:pPr>
          <a:r>
            <a:rPr lang="en-GB" sz="2200" b="1" kern="1200" dirty="0">
              <a:solidFill>
                <a:prstClr val="white"/>
              </a:solidFill>
              <a:latin typeface="Arial" panose="020B0604020202020204" pitchFamily="34" charset="0"/>
              <a:ea typeface="+mn-ea"/>
              <a:cs typeface="Arial" panose="020B0604020202020204" pitchFamily="34" charset="0"/>
            </a:rPr>
            <a:t>Robust medical devices sector </a:t>
          </a:r>
          <a:r>
            <a:rPr lang="en-GB" sz="2200" b="0" kern="1200" dirty="0">
              <a:solidFill>
                <a:prstClr val="white"/>
              </a:solidFill>
              <a:latin typeface="Arial" panose="020B0604020202020204" pitchFamily="34" charset="0"/>
              <a:ea typeface="+mn-ea"/>
              <a:cs typeface="Arial" panose="020B0604020202020204" pitchFamily="34" charset="0"/>
            </a:rPr>
            <a:t>with about 4.000 companies and hosting the top global biomedical cluster ‘</a:t>
          </a:r>
          <a:r>
            <a:rPr lang="en-GB" sz="2200" b="0" kern="1200" dirty="0" err="1">
              <a:solidFill>
                <a:prstClr val="white"/>
              </a:solidFill>
              <a:latin typeface="Arial" panose="020B0604020202020204" pitchFamily="34" charset="0"/>
              <a:ea typeface="+mn-ea"/>
              <a:cs typeface="Arial" panose="020B0604020202020204" pitchFamily="34" charset="0"/>
            </a:rPr>
            <a:t>Mirandola</a:t>
          </a:r>
          <a:r>
            <a:rPr lang="en-GB" sz="2200" b="0" kern="1200" dirty="0">
              <a:solidFill>
                <a:prstClr val="white"/>
              </a:solidFill>
              <a:latin typeface="Arial" panose="020B0604020202020204" pitchFamily="34" charset="0"/>
              <a:ea typeface="+mn-ea"/>
              <a:cs typeface="Arial" panose="020B0604020202020204" pitchFamily="34" charset="0"/>
            </a:rPr>
            <a:t> district’</a:t>
          </a:r>
        </a:p>
      </dgm:t>
    </dgm:pt>
    <dgm:pt modelId="{C0A8CD32-913F-450E-A6E2-67F98222B60C}" type="parTrans" cxnId="{9F228DAA-AC33-43DB-B522-AC0CE34F1B60}">
      <dgm:prSet/>
      <dgm:spPr/>
      <dgm:t>
        <a:bodyPr/>
        <a:lstStyle/>
        <a:p>
          <a:endParaRPr lang="it-IT" sz="2200" b="0"/>
        </a:p>
      </dgm:t>
    </dgm:pt>
    <dgm:pt modelId="{71800106-12F0-42B9-A788-A042BFD8F086}" type="sibTrans" cxnId="{9F228DAA-AC33-43DB-B522-AC0CE34F1B60}">
      <dgm:prSet/>
      <dgm:spPr/>
      <dgm:t>
        <a:bodyPr/>
        <a:lstStyle/>
        <a:p>
          <a:endParaRPr lang="it-IT" sz="2200" b="0"/>
        </a:p>
      </dgm:t>
    </dgm:pt>
    <dgm:pt modelId="{9256CAD9-88C2-48BA-8C85-9D1A53CF652F}">
      <dgm:prSet custT="1"/>
      <dgm:spPr>
        <a:solidFill>
          <a:srgbClr val="006699"/>
        </a:solidFill>
      </dgm:spPr>
      <dgm:t>
        <a:bodyPr spcFirstLastPara="0" vert="horz" wrap="square" lIns="91440" tIns="91440" rIns="91440" bIns="91440" numCol="1" spcCol="1270" anchor="ctr" anchorCtr="0"/>
        <a:lstStyle/>
        <a:p>
          <a:pPr marL="0" lvl="0" indent="0" algn="ctr" defTabSz="1066800">
            <a:lnSpc>
              <a:spcPct val="90000"/>
            </a:lnSpc>
            <a:spcBef>
              <a:spcPct val="0"/>
            </a:spcBef>
            <a:spcAft>
              <a:spcPct val="35000"/>
            </a:spcAft>
            <a:buNone/>
          </a:pPr>
          <a:r>
            <a:rPr lang="en-GB" sz="2200" b="1" kern="1200" dirty="0">
              <a:latin typeface="Arial" panose="020B0604020202020204" pitchFamily="34" charset="0"/>
              <a:ea typeface="+mn-ea"/>
              <a:cs typeface="Arial" panose="020B0604020202020204" pitchFamily="34" charset="0"/>
            </a:rPr>
            <a:t>World-class R&amp;D</a:t>
          </a:r>
          <a:r>
            <a:rPr lang="en-GB" sz="2200" b="0" kern="1200" dirty="0">
              <a:latin typeface="Arial" panose="020B0604020202020204" pitchFamily="34" charset="0"/>
              <a:ea typeface="+mn-ea"/>
              <a:cs typeface="Arial" panose="020B0604020202020204" pitchFamily="34" charset="0"/>
            </a:rPr>
            <a:t> in a wide range of areas:</a:t>
          </a:r>
          <a:br>
            <a:rPr lang="en-GB" sz="2200" b="0" kern="1200" dirty="0">
              <a:latin typeface="Arial" panose="020B0604020202020204" pitchFamily="34" charset="0"/>
              <a:ea typeface="+mn-ea"/>
              <a:cs typeface="Arial" panose="020B0604020202020204" pitchFamily="34" charset="0"/>
            </a:rPr>
          </a:br>
          <a:r>
            <a:rPr lang="en-GB" sz="2200" b="0" kern="1200" dirty="0">
              <a:latin typeface="Arial" panose="020B0604020202020204" pitchFamily="34" charset="0"/>
              <a:ea typeface="+mn-ea"/>
              <a:cs typeface="Arial" panose="020B0604020202020204" pitchFamily="34" charset="0"/>
            </a:rPr>
            <a:t> 1</a:t>
          </a:r>
          <a:r>
            <a:rPr lang="en-GB" sz="2200" b="0" kern="1200" baseline="30000" dirty="0">
              <a:latin typeface="Arial" panose="020B0604020202020204" pitchFamily="34" charset="0"/>
              <a:ea typeface="+mn-ea"/>
              <a:cs typeface="Arial" panose="020B0604020202020204" pitchFamily="34" charset="0"/>
            </a:rPr>
            <a:t>st</a:t>
          </a:r>
          <a:r>
            <a:rPr lang="en-GB" sz="2200" b="0" kern="1200" dirty="0">
              <a:latin typeface="Arial" panose="020B0604020202020204" pitchFamily="34" charset="0"/>
              <a:ea typeface="+mn-ea"/>
              <a:cs typeface="Arial" panose="020B0604020202020204" pitchFamily="34" charset="0"/>
            </a:rPr>
            <a:t> in the EU for citations in endocrinology, internal medicine, obstetrics and </a:t>
          </a:r>
          <a:r>
            <a:rPr lang="en-GB" sz="2200" b="0" kern="1200" dirty="0" err="1">
              <a:latin typeface="Arial" panose="020B0604020202020204" pitchFamily="34" charset="0"/>
              <a:ea typeface="+mn-ea"/>
              <a:cs typeface="Arial" panose="020B0604020202020204" pitchFamily="34" charset="0"/>
            </a:rPr>
            <a:t>gynecology</a:t>
          </a:r>
          <a:r>
            <a:rPr lang="en-GB" sz="2200" b="0" kern="1200" dirty="0">
              <a:latin typeface="Arial" panose="020B0604020202020204" pitchFamily="34" charset="0"/>
              <a:ea typeface="+mn-ea"/>
              <a:cs typeface="Arial" panose="020B0604020202020204" pitchFamily="34" charset="0"/>
            </a:rPr>
            <a:t>, and more</a:t>
          </a:r>
        </a:p>
      </dgm:t>
    </dgm:pt>
    <dgm:pt modelId="{E188956C-2FC8-4158-A1E5-40C5FD361712}" type="parTrans" cxnId="{F377C401-B60E-4ECE-9192-A765B3818AA8}">
      <dgm:prSet/>
      <dgm:spPr/>
      <dgm:t>
        <a:bodyPr/>
        <a:lstStyle/>
        <a:p>
          <a:endParaRPr lang="it-IT" sz="2200" b="0"/>
        </a:p>
      </dgm:t>
    </dgm:pt>
    <dgm:pt modelId="{121F1F56-2F96-4505-8534-A9D272D594F4}" type="sibTrans" cxnId="{F377C401-B60E-4ECE-9192-A765B3818AA8}">
      <dgm:prSet/>
      <dgm:spPr/>
      <dgm:t>
        <a:bodyPr/>
        <a:lstStyle/>
        <a:p>
          <a:endParaRPr lang="it-IT" sz="2200" b="0"/>
        </a:p>
      </dgm:t>
    </dgm:pt>
    <dgm:pt modelId="{0A3D78CE-9D41-4296-B7C7-9AE9132137C7}" type="pres">
      <dgm:prSet presAssocID="{ACF7B642-26D1-4D79-B8B7-A99EAD0B5317}" presName="diagram" presStyleCnt="0">
        <dgm:presLayoutVars>
          <dgm:dir/>
          <dgm:resizeHandles val="exact"/>
        </dgm:presLayoutVars>
      </dgm:prSet>
      <dgm:spPr/>
    </dgm:pt>
    <dgm:pt modelId="{03BC6357-5125-4E4C-8E3D-3D00421C63D8}" type="pres">
      <dgm:prSet presAssocID="{E0BEF50D-5D11-4C2A-BC51-31586CF26BE0}" presName="node" presStyleLbl="node1" presStyleIdx="0" presStyleCnt="8" custScaleX="33066" custScaleY="42075" custLinFactNeighborX="6050">
        <dgm:presLayoutVars>
          <dgm:bulletEnabled val="1"/>
        </dgm:presLayoutVars>
      </dgm:prSet>
      <dgm:spPr/>
    </dgm:pt>
    <dgm:pt modelId="{A5C25EB9-DEDA-49B1-BEEF-8494542B17D7}" type="pres">
      <dgm:prSet presAssocID="{F78AC3CB-051C-4E53-B073-A59C6D2ABABB}" presName="sibTrans" presStyleCnt="0"/>
      <dgm:spPr/>
    </dgm:pt>
    <dgm:pt modelId="{4B2BE8BC-2DAC-4C41-8238-504E6F896A6B}" type="pres">
      <dgm:prSet presAssocID="{2C90505E-EC58-4D0A-B1D3-4DEDDC83DC3E}" presName="node" presStyleLbl="node1" presStyleIdx="1" presStyleCnt="8" custScaleX="33066" custScaleY="42075" custLinFactNeighborX="2665">
        <dgm:presLayoutVars>
          <dgm:bulletEnabled val="1"/>
        </dgm:presLayoutVars>
      </dgm:prSet>
      <dgm:spPr/>
    </dgm:pt>
    <dgm:pt modelId="{23ACF972-3F8E-458E-931D-CD9D4D11154A}" type="pres">
      <dgm:prSet presAssocID="{74FC8DF7-DBE5-4A27-A0D9-9F4B11E80949}" presName="sibTrans" presStyleCnt="0"/>
      <dgm:spPr/>
    </dgm:pt>
    <dgm:pt modelId="{44FDFCE1-B71E-45B7-A518-9A732DBF878F}" type="pres">
      <dgm:prSet presAssocID="{9B06782B-9BB4-43D3-9606-CC4718976818}" presName="node" presStyleLbl="node1" presStyleIdx="2" presStyleCnt="8" custScaleX="33066" custScaleY="42075" custLinFactNeighborX="-40627" custLinFactNeighborY="56775">
        <dgm:presLayoutVars>
          <dgm:bulletEnabled val="1"/>
        </dgm:presLayoutVars>
      </dgm:prSet>
      <dgm:spPr/>
    </dgm:pt>
    <dgm:pt modelId="{511B7760-ADA9-4E23-8482-16A1A9EEA3F6}" type="pres">
      <dgm:prSet presAssocID="{684D7ABE-3BAD-49F4-9D76-5EB00CF2DBFC}" presName="sibTrans" presStyleCnt="0"/>
      <dgm:spPr/>
    </dgm:pt>
    <dgm:pt modelId="{D83B8B66-E185-465F-B784-938484B57E38}" type="pres">
      <dgm:prSet presAssocID="{0E04A77B-BFF2-4792-9165-4C1E6587E028}" presName="node" presStyleLbl="node1" presStyleIdx="3" presStyleCnt="8" custScaleX="33066" custScaleY="42075" custLinFactNeighborX="-3630" custLinFactNeighborY="56379">
        <dgm:presLayoutVars>
          <dgm:bulletEnabled val="1"/>
        </dgm:presLayoutVars>
      </dgm:prSet>
      <dgm:spPr/>
    </dgm:pt>
    <dgm:pt modelId="{36025412-E3CD-4356-9BCF-EC385F320361}" type="pres">
      <dgm:prSet presAssocID="{AE5368E6-B48E-478A-8F58-DDB558A4C0C8}" presName="sibTrans" presStyleCnt="0"/>
      <dgm:spPr/>
    </dgm:pt>
    <dgm:pt modelId="{098306B5-53FF-46A0-BB3F-F4A83838875B}" type="pres">
      <dgm:prSet presAssocID="{339DDDA9-2E37-4E65-ADDC-7EB594196991}" presName="node" presStyleLbl="node1" presStyleIdx="4" presStyleCnt="8" custScaleX="33066" custScaleY="42075" custLinFactNeighborX="5726" custLinFactNeighborY="-1986">
        <dgm:presLayoutVars>
          <dgm:bulletEnabled val="1"/>
        </dgm:presLayoutVars>
      </dgm:prSet>
      <dgm:spPr>
        <a:xfrm>
          <a:off x="4668037" y="2980556"/>
          <a:ext cx="4243670" cy="2546202"/>
        </a:xfrm>
        <a:prstGeom prst="rect">
          <a:avLst/>
        </a:prstGeom>
      </dgm:spPr>
    </dgm:pt>
    <dgm:pt modelId="{50F8C172-BA21-4AAE-9D9D-C02808C1F7CB}" type="pres">
      <dgm:prSet presAssocID="{515F1A48-FF5C-407C-83B7-5B46852B154E}" presName="sibTrans" presStyleCnt="0"/>
      <dgm:spPr/>
    </dgm:pt>
    <dgm:pt modelId="{399B6F4A-A183-4272-8A91-49E4D60FF841}" type="pres">
      <dgm:prSet presAssocID="{869CF4C0-6EAC-4A66-B4F4-DDD98B3FEB2F}" presName="node" presStyleLbl="node1" presStyleIdx="5" presStyleCnt="8" custScaleX="33066" custScaleY="42075" custLinFactNeighborX="81984" custLinFactNeighborY="-58939">
        <dgm:presLayoutVars>
          <dgm:bulletEnabled val="1"/>
        </dgm:presLayoutVars>
      </dgm:prSet>
      <dgm:spPr>
        <a:xfrm>
          <a:off x="9336074" y="2980556"/>
          <a:ext cx="4243670" cy="2546202"/>
        </a:xfrm>
        <a:prstGeom prst="rect">
          <a:avLst/>
        </a:prstGeom>
      </dgm:spPr>
    </dgm:pt>
    <dgm:pt modelId="{42F5CF87-B5E3-436A-9FDD-D4616666A94B}" type="pres">
      <dgm:prSet presAssocID="{8802C4AD-CC68-4A3A-8F34-9183FDCB946E}" presName="sibTrans" presStyleCnt="0"/>
      <dgm:spPr/>
    </dgm:pt>
    <dgm:pt modelId="{3014AA43-3314-4C71-96B8-ECC7056AF2A8}" type="pres">
      <dgm:prSet presAssocID="{BEFEDD07-10DE-4733-A5A0-C8ACDA7DD7D3}" presName="node" presStyleLbl="node1" presStyleIdx="6" presStyleCnt="8" custScaleX="33066" custScaleY="42075" custLinFactNeighborX="-650" custLinFactNeighborY="-58655">
        <dgm:presLayoutVars>
          <dgm:bulletEnabled val="1"/>
        </dgm:presLayoutVars>
      </dgm:prSet>
      <dgm:spPr>
        <a:xfrm>
          <a:off x="9364763" y="814632"/>
          <a:ext cx="3622078" cy="2765359"/>
        </a:xfrm>
        <a:prstGeom prst="rect">
          <a:avLst/>
        </a:prstGeom>
      </dgm:spPr>
    </dgm:pt>
    <dgm:pt modelId="{A25A01F0-985C-4388-90A5-1121E8E0F390}" type="pres">
      <dgm:prSet presAssocID="{71800106-12F0-42B9-A788-A042BFD8F086}" presName="sibTrans" presStyleCnt="0"/>
      <dgm:spPr/>
    </dgm:pt>
    <dgm:pt modelId="{EDD77D8C-6549-4F4C-B843-1649A02E4799}" type="pres">
      <dgm:prSet presAssocID="{9256CAD9-88C2-48BA-8C85-9D1A53CF652F}" presName="node" presStyleLbl="node1" presStyleIdx="7" presStyleCnt="8" custScaleX="33066" custScaleY="42075" custLinFactNeighborX="-43847" custLinFactNeighborY="-2277">
        <dgm:presLayoutVars>
          <dgm:bulletEnabled val="1"/>
        </dgm:presLayoutVars>
      </dgm:prSet>
      <dgm:spPr/>
    </dgm:pt>
  </dgm:ptLst>
  <dgm:cxnLst>
    <dgm:cxn modelId="{A0C6EC67-6A4A-4B1C-B6B4-F0CD0B7DC01A}" srcId="{ACF7B642-26D1-4D79-B8B7-A99EAD0B5317}" destId="{9B06782B-9BB4-43D3-9606-CC4718976818}" srcOrd="2" destOrd="0" parTransId="{6482C000-B355-4531-8317-4502EE55F638}" sibTransId="{684D7ABE-3BAD-49F4-9D76-5EB00CF2DBFC}"/>
    <dgm:cxn modelId="{C8465F10-4EE4-43CB-9E27-403FF133EF4C}" type="presOf" srcId="{9256CAD9-88C2-48BA-8C85-9D1A53CF652F}" destId="{EDD77D8C-6549-4F4C-B843-1649A02E4799}" srcOrd="0" destOrd="0" presId="urn:microsoft.com/office/officeart/2005/8/layout/default"/>
    <dgm:cxn modelId="{E401DAA5-53A0-4E03-B7F4-7614162541A5}" srcId="{ACF7B642-26D1-4D79-B8B7-A99EAD0B5317}" destId="{339DDDA9-2E37-4E65-ADDC-7EB594196991}" srcOrd="4" destOrd="0" parTransId="{0C01E136-90F5-43D4-BEC4-F052C393B00B}" sibTransId="{515F1A48-FF5C-407C-83B7-5B46852B154E}"/>
    <dgm:cxn modelId="{199A9573-F06C-440D-A94A-200E93195828}" type="presOf" srcId="{339DDDA9-2E37-4E65-ADDC-7EB594196991}" destId="{098306B5-53FF-46A0-BB3F-F4A83838875B}" srcOrd="0" destOrd="0" presId="urn:microsoft.com/office/officeart/2005/8/layout/default"/>
    <dgm:cxn modelId="{548CBCF8-02B8-40D3-A7BF-13A6E6C0AF94}" type="presOf" srcId="{E0BEF50D-5D11-4C2A-BC51-31586CF26BE0}" destId="{03BC6357-5125-4E4C-8E3D-3D00421C63D8}" srcOrd="0" destOrd="0" presId="urn:microsoft.com/office/officeart/2005/8/layout/default"/>
    <dgm:cxn modelId="{AD1F4B8D-FBCB-416B-8D0B-17ED12E6067C}" srcId="{ACF7B642-26D1-4D79-B8B7-A99EAD0B5317}" destId="{0E04A77B-BFF2-4792-9165-4C1E6587E028}" srcOrd="3" destOrd="0" parTransId="{72EB1919-D793-4A0D-B59D-87CCB25A3568}" sibTransId="{AE5368E6-B48E-478A-8F58-DDB558A4C0C8}"/>
    <dgm:cxn modelId="{CD289FEB-8583-4F20-AB07-B386D7A3126C}" srcId="{ACF7B642-26D1-4D79-B8B7-A99EAD0B5317}" destId="{869CF4C0-6EAC-4A66-B4F4-DDD98B3FEB2F}" srcOrd="5" destOrd="0" parTransId="{D701327B-2306-4C07-B188-49006B291172}" sibTransId="{8802C4AD-CC68-4A3A-8F34-9183FDCB946E}"/>
    <dgm:cxn modelId="{413A6E14-CE2F-419B-8D1A-172166C87076}" type="presOf" srcId="{869CF4C0-6EAC-4A66-B4F4-DDD98B3FEB2F}" destId="{399B6F4A-A183-4272-8A91-49E4D60FF841}" srcOrd="0" destOrd="0" presId="urn:microsoft.com/office/officeart/2005/8/layout/default"/>
    <dgm:cxn modelId="{794634DD-EA15-4894-8419-D22712910837}" type="presOf" srcId="{2C90505E-EC58-4D0A-B1D3-4DEDDC83DC3E}" destId="{4B2BE8BC-2DAC-4C41-8238-504E6F896A6B}" srcOrd="0" destOrd="0" presId="urn:microsoft.com/office/officeart/2005/8/layout/default"/>
    <dgm:cxn modelId="{A2790478-9069-4290-8BFF-15A37E0D2941}" srcId="{ACF7B642-26D1-4D79-B8B7-A99EAD0B5317}" destId="{E0BEF50D-5D11-4C2A-BC51-31586CF26BE0}" srcOrd="0" destOrd="0" parTransId="{D7AFFA35-8937-45AD-8B06-B70AF2A7A2FF}" sibTransId="{F78AC3CB-051C-4E53-B073-A59C6D2ABABB}"/>
    <dgm:cxn modelId="{0B80BB9A-43E4-4BAD-AB75-1F317B0F191E}" type="presOf" srcId="{9B06782B-9BB4-43D3-9606-CC4718976818}" destId="{44FDFCE1-B71E-45B7-A518-9A732DBF878F}" srcOrd="0" destOrd="0" presId="urn:microsoft.com/office/officeart/2005/8/layout/default"/>
    <dgm:cxn modelId="{75CE2B65-E16C-4B00-B69B-CA187481CE79}" type="presOf" srcId="{ACF7B642-26D1-4D79-B8B7-A99EAD0B5317}" destId="{0A3D78CE-9D41-4296-B7C7-9AE9132137C7}" srcOrd="0" destOrd="0" presId="urn:microsoft.com/office/officeart/2005/8/layout/default"/>
    <dgm:cxn modelId="{F377C401-B60E-4ECE-9192-A765B3818AA8}" srcId="{ACF7B642-26D1-4D79-B8B7-A99EAD0B5317}" destId="{9256CAD9-88C2-48BA-8C85-9D1A53CF652F}" srcOrd="7" destOrd="0" parTransId="{E188956C-2FC8-4158-A1E5-40C5FD361712}" sibTransId="{121F1F56-2F96-4505-8534-A9D272D594F4}"/>
    <dgm:cxn modelId="{C5DBA828-296D-4D73-A830-1E8E349E5C4A}" srcId="{ACF7B642-26D1-4D79-B8B7-A99EAD0B5317}" destId="{2C90505E-EC58-4D0A-B1D3-4DEDDC83DC3E}" srcOrd="1" destOrd="0" parTransId="{E833BD6D-BA33-45AF-AC67-0D42FB23CF86}" sibTransId="{74FC8DF7-DBE5-4A27-A0D9-9F4B11E80949}"/>
    <dgm:cxn modelId="{545D3A6E-36C0-4679-9193-9EEEFB6A7418}" type="presOf" srcId="{0E04A77B-BFF2-4792-9165-4C1E6587E028}" destId="{D83B8B66-E185-465F-B784-938484B57E38}" srcOrd="0" destOrd="0" presId="urn:microsoft.com/office/officeart/2005/8/layout/default"/>
    <dgm:cxn modelId="{62941CC9-3890-4651-A4A6-359AF527D44B}" type="presOf" srcId="{BEFEDD07-10DE-4733-A5A0-C8ACDA7DD7D3}" destId="{3014AA43-3314-4C71-96B8-ECC7056AF2A8}" srcOrd="0" destOrd="0" presId="urn:microsoft.com/office/officeart/2005/8/layout/default"/>
    <dgm:cxn modelId="{9F228DAA-AC33-43DB-B522-AC0CE34F1B60}" srcId="{ACF7B642-26D1-4D79-B8B7-A99EAD0B5317}" destId="{BEFEDD07-10DE-4733-A5A0-C8ACDA7DD7D3}" srcOrd="6" destOrd="0" parTransId="{C0A8CD32-913F-450E-A6E2-67F98222B60C}" sibTransId="{71800106-12F0-42B9-A788-A042BFD8F086}"/>
    <dgm:cxn modelId="{250F74BD-E966-47A5-BF5A-0F015E620AF6}" type="presParOf" srcId="{0A3D78CE-9D41-4296-B7C7-9AE9132137C7}" destId="{03BC6357-5125-4E4C-8E3D-3D00421C63D8}" srcOrd="0" destOrd="0" presId="urn:microsoft.com/office/officeart/2005/8/layout/default"/>
    <dgm:cxn modelId="{58BB998F-E684-47FE-83D8-3C1627C5CC33}" type="presParOf" srcId="{0A3D78CE-9D41-4296-B7C7-9AE9132137C7}" destId="{A5C25EB9-DEDA-49B1-BEEF-8494542B17D7}" srcOrd="1" destOrd="0" presId="urn:microsoft.com/office/officeart/2005/8/layout/default"/>
    <dgm:cxn modelId="{B4F160BA-F318-464C-B384-78768CFD4CFC}" type="presParOf" srcId="{0A3D78CE-9D41-4296-B7C7-9AE9132137C7}" destId="{4B2BE8BC-2DAC-4C41-8238-504E6F896A6B}" srcOrd="2" destOrd="0" presId="urn:microsoft.com/office/officeart/2005/8/layout/default"/>
    <dgm:cxn modelId="{29BA87CF-C2BC-4BB2-8117-2B874FAAF6A7}" type="presParOf" srcId="{0A3D78CE-9D41-4296-B7C7-9AE9132137C7}" destId="{23ACF972-3F8E-458E-931D-CD9D4D11154A}" srcOrd="3" destOrd="0" presId="urn:microsoft.com/office/officeart/2005/8/layout/default"/>
    <dgm:cxn modelId="{9D6E1AF5-C06F-409E-B9E4-66C93D33845A}" type="presParOf" srcId="{0A3D78CE-9D41-4296-B7C7-9AE9132137C7}" destId="{44FDFCE1-B71E-45B7-A518-9A732DBF878F}" srcOrd="4" destOrd="0" presId="urn:microsoft.com/office/officeart/2005/8/layout/default"/>
    <dgm:cxn modelId="{1107F6B5-2BFD-4648-A93D-7F7F258E7E5D}" type="presParOf" srcId="{0A3D78CE-9D41-4296-B7C7-9AE9132137C7}" destId="{511B7760-ADA9-4E23-8482-16A1A9EEA3F6}" srcOrd="5" destOrd="0" presId="urn:microsoft.com/office/officeart/2005/8/layout/default"/>
    <dgm:cxn modelId="{9F27C342-80D7-4CCE-8231-7D5C8F5614DC}" type="presParOf" srcId="{0A3D78CE-9D41-4296-B7C7-9AE9132137C7}" destId="{D83B8B66-E185-465F-B784-938484B57E38}" srcOrd="6" destOrd="0" presId="urn:microsoft.com/office/officeart/2005/8/layout/default"/>
    <dgm:cxn modelId="{68604720-AD97-41C5-BFBD-27FD6F10C515}" type="presParOf" srcId="{0A3D78CE-9D41-4296-B7C7-9AE9132137C7}" destId="{36025412-E3CD-4356-9BCF-EC385F320361}" srcOrd="7" destOrd="0" presId="urn:microsoft.com/office/officeart/2005/8/layout/default"/>
    <dgm:cxn modelId="{07FC7BF6-FBE7-4D98-B846-B0E0A8EDD91F}" type="presParOf" srcId="{0A3D78CE-9D41-4296-B7C7-9AE9132137C7}" destId="{098306B5-53FF-46A0-BB3F-F4A83838875B}" srcOrd="8" destOrd="0" presId="urn:microsoft.com/office/officeart/2005/8/layout/default"/>
    <dgm:cxn modelId="{4B32FF59-B919-4E55-835B-7EF5171862FF}" type="presParOf" srcId="{0A3D78CE-9D41-4296-B7C7-9AE9132137C7}" destId="{50F8C172-BA21-4AAE-9D9D-C02808C1F7CB}" srcOrd="9" destOrd="0" presId="urn:microsoft.com/office/officeart/2005/8/layout/default"/>
    <dgm:cxn modelId="{51464872-D5F3-4EA9-B10A-9899CACD0C63}" type="presParOf" srcId="{0A3D78CE-9D41-4296-B7C7-9AE9132137C7}" destId="{399B6F4A-A183-4272-8A91-49E4D60FF841}" srcOrd="10" destOrd="0" presId="urn:microsoft.com/office/officeart/2005/8/layout/default"/>
    <dgm:cxn modelId="{F7055A3D-501D-4922-946F-17E71C228A09}" type="presParOf" srcId="{0A3D78CE-9D41-4296-B7C7-9AE9132137C7}" destId="{42F5CF87-B5E3-436A-9FDD-D4616666A94B}" srcOrd="11" destOrd="0" presId="urn:microsoft.com/office/officeart/2005/8/layout/default"/>
    <dgm:cxn modelId="{671E4083-A3EB-4271-81C0-4A03C863D3ED}" type="presParOf" srcId="{0A3D78CE-9D41-4296-B7C7-9AE9132137C7}" destId="{3014AA43-3314-4C71-96B8-ECC7056AF2A8}" srcOrd="12" destOrd="0" presId="urn:microsoft.com/office/officeart/2005/8/layout/default"/>
    <dgm:cxn modelId="{27D7B2BC-371E-438D-852C-3B11E936320E}" type="presParOf" srcId="{0A3D78CE-9D41-4296-B7C7-9AE9132137C7}" destId="{A25A01F0-985C-4388-90A5-1121E8E0F390}" srcOrd="13" destOrd="0" presId="urn:microsoft.com/office/officeart/2005/8/layout/default"/>
    <dgm:cxn modelId="{9C65F9F5-34B4-4DAC-978B-86973A6A0C12}" type="presParOf" srcId="{0A3D78CE-9D41-4296-B7C7-9AE9132137C7}" destId="{EDD77D8C-6549-4F4C-B843-1649A02E4799}" srcOrd="14"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C6357-5125-4E4C-8E3D-3D00421C63D8}">
      <dsp:nvSpPr>
        <dsp:cNvPr id="0" name=""/>
        <dsp:cNvSpPr/>
      </dsp:nvSpPr>
      <dsp:spPr>
        <a:xfrm>
          <a:off x="663713" y="808936"/>
          <a:ext cx="3622078" cy="2765359"/>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b="0" kern="1200" dirty="0">
              <a:latin typeface="Arial" panose="020B0604020202020204" pitchFamily="34" charset="0"/>
              <a:cs typeface="Arial" panose="020B0604020202020204" pitchFamily="34" charset="0"/>
            </a:rPr>
            <a:t>With a </a:t>
          </a:r>
          <a:r>
            <a:rPr lang="it-IT" sz="2200" b="1" kern="1200" dirty="0" err="1">
              <a:latin typeface="Arial" panose="020B0604020202020204" pitchFamily="34" charset="0"/>
              <a:cs typeface="Arial" panose="020B0604020202020204" pitchFamily="34" charset="0"/>
            </a:rPr>
            <a:t>yearly</a:t>
          </a:r>
          <a:r>
            <a:rPr lang="it-IT" sz="2200" b="1" kern="1200" dirty="0">
              <a:latin typeface="Arial" panose="020B0604020202020204" pitchFamily="34" charset="0"/>
              <a:cs typeface="Arial" panose="020B0604020202020204" pitchFamily="34" charset="0"/>
            </a:rPr>
            <a:t> production </a:t>
          </a:r>
          <a:r>
            <a:rPr lang="it-IT" sz="2200" b="1" kern="1200" dirty="0" err="1">
              <a:latin typeface="Arial" panose="020B0604020202020204" pitchFamily="34" charset="0"/>
              <a:cs typeface="Arial" panose="020B0604020202020204" pitchFamily="34" charset="0"/>
            </a:rPr>
            <a:t>value</a:t>
          </a:r>
          <a:r>
            <a:rPr lang="it-IT" sz="2200" b="1" kern="1200" dirty="0">
              <a:latin typeface="Arial" panose="020B0604020202020204" pitchFamily="34" charset="0"/>
              <a:cs typeface="Arial" panose="020B0604020202020204" pitchFamily="34" charset="0"/>
            </a:rPr>
            <a:t> of € 32 </a:t>
          </a:r>
          <a:r>
            <a:rPr lang="it-IT" sz="2200" b="1" kern="1200" dirty="0" err="1">
              <a:latin typeface="Arial" panose="020B0604020202020204" pitchFamily="34" charset="0"/>
              <a:cs typeface="Arial" panose="020B0604020202020204" pitchFamily="34" charset="0"/>
            </a:rPr>
            <a:t>bln</a:t>
          </a:r>
          <a:r>
            <a:rPr lang="it-IT" sz="2200" b="0" kern="1200" dirty="0">
              <a:latin typeface="Arial" panose="020B0604020202020204" pitchFamily="34" charset="0"/>
              <a:cs typeface="Arial" panose="020B0604020202020204" pitchFamily="34" charset="0"/>
            </a:rPr>
            <a:t>, the </a:t>
          </a:r>
          <a:r>
            <a:rPr lang="it-IT" sz="2200" b="0" kern="1200" dirty="0" err="1">
              <a:latin typeface="Arial" panose="020B0604020202020204" pitchFamily="34" charset="0"/>
              <a:cs typeface="Arial" panose="020B0604020202020204" pitchFamily="34" charset="0"/>
            </a:rPr>
            <a:t>Italian</a:t>
          </a:r>
          <a:r>
            <a:rPr lang="it-IT" sz="2200" b="0" kern="1200" dirty="0">
              <a:latin typeface="Arial" panose="020B0604020202020204" pitchFamily="34" charset="0"/>
              <a:cs typeface="Arial" panose="020B0604020202020204" pitchFamily="34" charset="0"/>
            </a:rPr>
            <a:t> </a:t>
          </a:r>
          <a:r>
            <a:rPr lang="it-IT" sz="2200" b="0" kern="1200" dirty="0" err="1">
              <a:latin typeface="Arial" panose="020B0604020202020204" pitchFamily="34" charset="0"/>
              <a:cs typeface="Arial" panose="020B0604020202020204" pitchFamily="34" charset="0"/>
            </a:rPr>
            <a:t>pharma</a:t>
          </a:r>
          <a:r>
            <a:rPr lang="it-IT" sz="2200" b="0" kern="1200" dirty="0">
              <a:latin typeface="Arial" panose="020B0604020202020204" pitchFamily="34" charset="0"/>
              <a:cs typeface="Arial" panose="020B0604020202020204" pitchFamily="34" charset="0"/>
            </a:rPr>
            <a:t> </a:t>
          </a:r>
          <a:r>
            <a:rPr lang="it-IT" sz="2200" b="0" kern="1200" dirty="0" err="1">
              <a:latin typeface="Arial" panose="020B0604020202020204" pitchFamily="34" charset="0"/>
              <a:cs typeface="Arial" panose="020B0604020202020204" pitchFamily="34" charset="0"/>
            </a:rPr>
            <a:t>industry</a:t>
          </a:r>
          <a:r>
            <a:rPr lang="it-IT" sz="2200" b="0" kern="1200" dirty="0">
              <a:latin typeface="Arial" panose="020B0604020202020204" pitchFamily="34" charset="0"/>
              <a:cs typeface="Arial" panose="020B0604020202020204" pitchFamily="34" charset="0"/>
            </a:rPr>
            <a:t> </a:t>
          </a:r>
          <a:r>
            <a:rPr lang="it-IT" sz="2200" b="0" kern="1200" dirty="0" err="1">
              <a:latin typeface="Arial" panose="020B0604020202020204" pitchFamily="34" charset="0"/>
              <a:cs typeface="Arial" panose="020B0604020202020204" pitchFamily="34" charset="0"/>
            </a:rPr>
            <a:t>is</a:t>
          </a:r>
          <a:r>
            <a:rPr lang="it-IT" sz="2200" b="0" kern="1200" dirty="0">
              <a:latin typeface="Arial" panose="020B0604020202020204" pitchFamily="34" charset="0"/>
              <a:cs typeface="Arial" panose="020B0604020202020204" pitchFamily="34" charset="0"/>
            </a:rPr>
            <a:t> leader in Europe</a:t>
          </a:r>
        </a:p>
      </dsp:txBody>
      <dsp:txXfrm>
        <a:off x="663713" y="808936"/>
        <a:ext cx="3622078" cy="2765359"/>
      </dsp:txXfrm>
    </dsp:sp>
    <dsp:sp modelId="{4B2BE8BC-2DAC-4C41-8238-504E6F896A6B}">
      <dsp:nvSpPr>
        <dsp:cNvPr id="0" name=""/>
        <dsp:cNvSpPr/>
      </dsp:nvSpPr>
      <dsp:spPr>
        <a:xfrm>
          <a:off x="5010404" y="808936"/>
          <a:ext cx="3622078" cy="2765359"/>
        </a:xfrm>
        <a:prstGeom prst="rect">
          <a:avLst/>
        </a:prstGeom>
        <a:solidFill>
          <a:srgbClr val="00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066800">
            <a:lnSpc>
              <a:spcPct val="90000"/>
            </a:lnSpc>
            <a:spcBef>
              <a:spcPct val="0"/>
            </a:spcBef>
            <a:spcAft>
              <a:spcPct val="35000"/>
            </a:spcAft>
            <a:buNone/>
          </a:pPr>
          <a:r>
            <a:rPr lang="en-GB" sz="2200" b="1" kern="1200" dirty="0">
              <a:latin typeface="Arial" panose="020B0604020202020204" pitchFamily="34" charset="0"/>
              <a:cs typeface="Arial" panose="020B0604020202020204" pitchFamily="34" charset="0"/>
            </a:rPr>
            <a:t>Largest pharma export growth in Europe</a:t>
          </a:r>
          <a:r>
            <a:rPr lang="en-GB" sz="2200" b="0" kern="1200" dirty="0">
              <a:latin typeface="Arial" panose="020B0604020202020204" pitchFamily="34" charset="0"/>
              <a:cs typeface="Arial" panose="020B0604020202020204" pitchFamily="34" charset="0"/>
            </a:rPr>
            <a:t>: +117% from 2008 to 2018 </a:t>
          </a:r>
          <a:br>
            <a:rPr lang="en-GB" sz="2200" b="0" kern="1200" dirty="0">
              <a:latin typeface="Arial" panose="020B0604020202020204" pitchFamily="34" charset="0"/>
              <a:cs typeface="Arial" panose="020B0604020202020204" pitchFamily="34" charset="0"/>
            </a:rPr>
          </a:br>
          <a:r>
            <a:rPr lang="en-GB" sz="2000" b="0" kern="1200" dirty="0">
              <a:latin typeface="Arial" panose="020B0604020202020204" pitchFamily="34" charset="0"/>
              <a:cs typeface="Arial" panose="020B0604020202020204" pitchFamily="34" charset="0"/>
            </a:rPr>
            <a:t>(vs +58% Top EU Countries average)</a:t>
          </a:r>
          <a:endParaRPr lang="en-GB" sz="2200" b="0" kern="1200" dirty="0">
            <a:latin typeface="Arial" panose="020B0604020202020204" pitchFamily="34" charset="0"/>
            <a:cs typeface="Arial" panose="020B0604020202020204" pitchFamily="34" charset="0"/>
          </a:endParaRPr>
        </a:p>
        <a:p>
          <a:pPr marL="0" lvl="0" indent="0" algn="ctr" defTabSz="1066800">
            <a:lnSpc>
              <a:spcPct val="90000"/>
            </a:lnSpc>
            <a:spcBef>
              <a:spcPct val="0"/>
            </a:spcBef>
            <a:spcAft>
              <a:spcPct val="35000"/>
            </a:spcAft>
            <a:buNone/>
          </a:pPr>
          <a:r>
            <a:rPr lang="en-GB" sz="2200" b="1" kern="1200" dirty="0">
              <a:latin typeface="Arial" panose="020B0604020202020204" pitchFamily="34" charset="0"/>
              <a:cs typeface="Arial" panose="020B0604020202020204" pitchFamily="34" charset="0"/>
            </a:rPr>
            <a:t>In 2019</a:t>
          </a:r>
          <a:r>
            <a:rPr lang="en-GB" sz="2200" b="0" kern="1200" dirty="0">
              <a:latin typeface="Arial" panose="020B0604020202020204" pitchFamily="34" charset="0"/>
              <a:cs typeface="Arial" panose="020B0604020202020204" pitchFamily="34" charset="0"/>
            </a:rPr>
            <a:t>, </a:t>
          </a:r>
          <a:r>
            <a:rPr lang="en-GB" sz="2200" b="1" kern="1200" dirty="0">
              <a:latin typeface="Arial" panose="020B0604020202020204" pitchFamily="34" charset="0"/>
              <a:cs typeface="Arial" panose="020B0604020202020204" pitchFamily="34" charset="0"/>
            </a:rPr>
            <a:t>exports </a:t>
          </a:r>
          <a:r>
            <a:rPr lang="en-GB" sz="2200" b="0" kern="1200" dirty="0">
              <a:latin typeface="Arial" panose="020B0604020202020204" pitchFamily="34" charset="0"/>
              <a:cs typeface="Arial" panose="020B0604020202020204" pitchFamily="34" charset="0"/>
            </a:rPr>
            <a:t>kept on growing by </a:t>
          </a:r>
          <a:r>
            <a:rPr lang="en-GB" sz="2200" b="1" kern="1200" dirty="0">
              <a:latin typeface="Arial" panose="020B0604020202020204" pitchFamily="34" charset="0"/>
              <a:cs typeface="Arial" panose="020B0604020202020204" pitchFamily="34" charset="0"/>
            </a:rPr>
            <a:t>+29%</a:t>
          </a:r>
        </a:p>
      </dsp:txBody>
      <dsp:txXfrm>
        <a:off x="5010404" y="808936"/>
        <a:ext cx="3622078" cy="2765359"/>
      </dsp:txXfrm>
    </dsp:sp>
    <dsp:sp modelId="{44FDFCE1-B71E-45B7-A518-9A732DBF878F}">
      <dsp:nvSpPr>
        <dsp:cNvPr id="0" name=""/>
        <dsp:cNvSpPr/>
      </dsp:nvSpPr>
      <dsp:spPr>
        <a:xfrm>
          <a:off x="4985648" y="4540446"/>
          <a:ext cx="3622078" cy="2765359"/>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b="1" kern="1200" dirty="0">
              <a:latin typeface="Arial" panose="020B0604020202020204" pitchFamily="34" charset="0"/>
              <a:cs typeface="Arial" panose="020B0604020202020204" pitchFamily="34" charset="0"/>
            </a:rPr>
            <a:t>€ 1,7 </a:t>
          </a:r>
          <a:r>
            <a:rPr lang="it-IT" sz="2200" b="1" kern="1200" dirty="0" err="1">
              <a:latin typeface="Arial" panose="020B0604020202020204" pitchFamily="34" charset="0"/>
              <a:cs typeface="Arial" panose="020B0604020202020204" pitchFamily="34" charset="0"/>
            </a:rPr>
            <a:t>bln</a:t>
          </a:r>
          <a:r>
            <a:rPr lang="it-IT" sz="2200" b="1" kern="1200" dirty="0">
              <a:latin typeface="Arial" panose="020B0604020202020204" pitchFamily="34" charset="0"/>
              <a:cs typeface="Arial" panose="020B0604020202020204" pitchFamily="34" charset="0"/>
            </a:rPr>
            <a:t> </a:t>
          </a:r>
          <a:r>
            <a:rPr lang="it-IT" sz="2200" b="1" kern="1200" dirty="0" err="1">
              <a:latin typeface="Arial" panose="020B0604020202020204" pitchFamily="34" charset="0"/>
              <a:cs typeface="Arial" panose="020B0604020202020204" pitchFamily="34" charset="0"/>
            </a:rPr>
            <a:t>pharma</a:t>
          </a:r>
          <a:r>
            <a:rPr lang="it-IT" sz="2200" b="1" kern="1200" dirty="0">
              <a:latin typeface="Arial" panose="020B0604020202020204" pitchFamily="34" charset="0"/>
              <a:cs typeface="Arial" panose="020B0604020202020204" pitchFamily="34" charset="0"/>
            </a:rPr>
            <a:t> R&amp;D </a:t>
          </a:r>
          <a:r>
            <a:rPr lang="it-IT" sz="2200" b="1" kern="1200" dirty="0" err="1">
              <a:latin typeface="Arial" panose="020B0604020202020204" pitchFamily="34" charset="0"/>
              <a:cs typeface="Arial" panose="020B0604020202020204" pitchFamily="34" charset="0"/>
            </a:rPr>
            <a:t>investments</a:t>
          </a:r>
          <a:r>
            <a:rPr lang="it-IT" sz="2200" b="0" kern="1200" dirty="0">
              <a:latin typeface="Arial" panose="020B0604020202020204" pitchFamily="34" charset="0"/>
              <a:cs typeface="Arial" panose="020B0604020202020204" pitchFamily="34" charset="0"/>
            </a:rPr>
            <a:t>: 35% </a:t>
          </a:r>
          <a:r>
            <a:rPr lang="it-IT" sz="2200" b="0" kern="1200" dirty="0" err="1">
              <a:latin typeface="Arial" panose="020B0604020202020204" pitchFamily="34" charset="0"/>
              <a:cs typeface="Arial" panose="020B0604020202020204" pitchFamily="34" charset="0"/>
            </a:rPr>
            <a:t>growth</a:t>
          </a:r>
          <a:r>
            <a:rPr lang="it-IT" sz="2200" b="0" kern="1200" dirty="0">
              <a:latin typeface="Arial" panose="020B0604020202020204" pitchFamily="34" charset="0"/>
              <a:cs typeface="Arial" panose="020B0604020202020204" pitchFamily="34" charset="0"/>
            </a:rPr>
            <a:t> rate over the last 5 </a:t>
          </a:r>
          <a:r>
            <a:rPr lang="it-IT" sz="2200" b="0" kern="1200" dirty="0" err="1">
              <a:latin typeface="Arial" panose="020B0604020202020204" pitchFamily="34" charset="0"/>
              <a:cs typeface="Arial" panose="020B0604020202020204" pitchFamily="34" charset="0"/>
            </a:rPr>
            <a:t>years</a:t>
          </a:r>
          <a:endParaRPr lang="it-IT" sz="2000" b="0" kern="1200" dirty="0">
            <a:latin typeface="Arial" panose="020B0604020202020204" pitchFamily="34" charset="0"/>
            <a:cs typeface="Arial" panose="020B0604020202020204" pitchFamily="34" charset="0"/>
          </a:endParaRPr>
        </a:p>
        <a:p>
          <a:pPr marL="0" lvl="0" indent="0" algn="ctr" defTabSz="977900">
            <a:lnSpc>
              <a:spcPct val="90000"/>
            </a:lnSpc>
            <a:spcBef>
              <a:spcPct val="0"/>
            </a:spcBef>
            <a:spcAft>
              <a:spcPct val="35000"/>
            </a:spcAft>
            <a:buNone/>
          </a:pPr>
          <a:r>
            <a:rPr lang="it-IT" sz="2000" b="1" kern="1200" dirty="0">
              <a:latin typeface="Arial" panose="020B0604020202020204" pitchFamily="34" charset="0"/>
              <a:cs typeface="Arial" panose="020B0604020202020204" pitchFamily="34" charset="0"/>
            </a:rPr>
            <a:t>1</a:t>
          </a:r>
          <a:r>
            <a:rPr lang="it-IT" sz="2000" b="1" kern="1200" baseline="30000" dirty="0">
              <a:latin typeface="Arial" panose="020B0604020202020204" pitchFamily="34" charset="0"/>
              <a:cs typeface="Arial" panose="020B0604020202020204" pitchFamily="34" charset="0"/>
            </a:rPr>
            <a:t>st</a:t>
          </a:r>
          <a:r>
            <a:rPr lang="it-IT" sz="2000" b="1" kern="1200" dirty="0">
              <a:latin typeface="Arial" panose="020B0604020202020204" pitchFamily="34" charset="0"/>
              <a:cs typeface="Arial" panose="020B0604020202020204" pitchFamily="34" charset="0"/>
            </a:rPr>
            <a:t> in the EU for Life </a:t>
          </a:r>
          <a:r>
            <a:rPr lang="it-IT" sz="2000" b="1" kern="1200" dirty="0" err="1">
              <a:latin typeface="Arial" panose="020B0604020202020204" pitchFamily="34" charset="0"/>
              <a:cs typeface="Arial" panose="020B0604020202020204" pitchFamily="34" charset="0"/>
            </a:rPr>
            <a:t>Sciences-related</a:t>
          </a:r>
          <a:r>
            <a:rPr lang="it-IT" sz="2000" b="1" kern="1200" dirty="0">
              <a:latin typeface="Arial" panose="020B0604020202020204" pitchFamily="34" charset="0"/>
              <a:cs typeface="Arial" panose="020B0604020202020204" pitchFamily="34" charset="0"/>
            </a:rPr>
            <a:t> </a:t>
          </a:r>
          <a:r>
            <a:rPr lang="it-IT" sz="2000" b="1" kern="1200" dirty="0" err="1">
              <a:latin typeface="Arial" panose="020B0604020202020204" pitchFamily="34" charset="0"/>
              <a:cs typeface="Arial" panose="020B0604020202020204" pitchFamily="34" charset="0"/>
            </a:rPr>
            <a:t>patent</a:t>
          </a:r>
          <a:r>
            <a:rPr lang="it-IT" sz="2000" b="1" kern="1200" dirty="0">
              <a:latin typeface="Arial" panose="020B0604020202020204" pitchFamily="34" charset="0"/>
              <a:cs typeface="Arial" panose="020B0604020202020204" pitchFamily="34" charset="0"/>
            </a:rPr>
            <a:t> </a:t>
          </a:r>
          <a:r>
            <a:rPr lang="it-IT" sz="2000" b="1" kern="1200" dirty="0" err="1">
              <a:latin typeface="Arial" panose="020B0604020202020204" pitchFamily="34" charset="0"/>
              <a:cs typeface="Arial" panose="020B0604020202020204" pitchFamily="34" charset="0"/>
            </a:rPr>
            <a:t>productivity</a:t>
          </a:r>
          <a:endParaRPr lang="it-IT" sz="2000" b="1" kern="1200" dirty="0">
            <a:latin typeface="Arial" panose="020B0604020202020204" pitchFamily="34" charset="0"/>
            <a:cs typeface="Arial" panose="020B0604020202020204" pitchFamily="34" charset="0"/>
          </a:endParaRPr>
        </a:p>
      </dsp:txBody>
      <dsp:txXfrm>
        <a:off x="4985648" y="4540446"/>
        <a:ext cx="3622078" cy="2765359"/>
      </dsp:txXfrm>
    </dsp:sp>
    <dsp:sp modelId="{D83B8B66-E185-465F-B784-938484B57E38}">
      <dsp:nvSpPr>
        <dsp:cNvPr id="0" name=""/>
        <dsp:cNvSpPr/>
      </dsp:nvSpPr>
      <dsp:spPr>
        <a:xfrm>
          <a:off x="13755818" y="4514419"/>
          <a:ext cx="3622078" cy="2765359"/>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b="0" kern="1200" dirty="0">
              <a:latin typeface="Arial" panose="020B0604020202020204" pitchFamily="34" charset="0"/>
              <a:cs typeface="Arial" panose="020B0604020202020204" pitchFamily="34" charset="0"/>
            </a:rPr>
            <a:t>With € 1 </a:t>
          </a:r>
          <a:r>
            <a:rPr lang="it-IT" sz="2200" b="0" kern="1200" dirty="0" err="1">
              <a:latin typeface="Arial" panose="020B0604020202020204" pitchFamily="34" charset="0"/>
              <a:cs typeface="Arial" panose="020B0604020202020204" pitchFamily="34" charset="0"/>
            </a:rPr>
            <a:t>bln</a:t>
          </a:r>
          <a:r>
            <a:rPr lang="it-IT" sz="2200" b="0" kern="1200" dirty="0">
              <a:latin typeface="Arial" panose="020B0604020202020204" pitchFamily="34" charset="0"/>
              <a:cs typeface="Arial" panose="020B0604020202020204" pitchFamily="34" charset="0"/>
            </a:rPr>
            <a:t> </a:t>
          </a:r>
          <a:r>
            <a:rPr lang="it-IT" sz="2200" b="0" kern="1200" dirty="0" err="1">
              <a:latin typeface="Arial" panose="020B0604020202020204" pitchFamily="34" charset="0"/>
              <a:cs typeface="Arial" panose="020B0604020202020204" pitchFamily="34" charset="0"/>
            </a:rPr>
            <a:t>yearly</a:t>
          </a:r>
          <a:r>
            <a:rPr lang="it-IT" sz="2200" b="0" kern="1200" dirty="0">
              <a:latin typeface="Arial" panose="020B0604020202020204" pitchFamily="34" charset="0"/>
              <a:cs typeface="Arial" panose="020B0604020202020204" pitchFamily="34" charset="0"/>
            </a:rPr>
            <a:t> investments and 51 IRCSS (national hospitals </a:t>
          </a:r>
          <a:r>
            <a:rPr lang="it-IT" sz="2200" b="0" kern="1200" dirty="0" err="1">
              <a:latin typeface="Arial" panose="020B0604020202020204" pitchFamily="34" charset="0"/>
              <a:cs typeface="Arial" panose="020B0604020202020204" pitchFamily="34" charset="0"/>
            </a:rPr>
            <a:t>dedicated</a:t>
          </a:r>
          <a:r>
            <a:rPr lang="it-IT" sz="2200" b="0" kern="1200" dirty="0">
              <a:latin typeface="Arial" panose="020B0604020202020204" pitchFamily="34" charset="0"/>
              <a:cs typeface="Arial" panose="020B0604020202020204" pitchFamily="34" charset="0"/>
            </a:rPr>
            <a:t> to </a:t>
          </a:r>
          <a:r>
            <a:rPr lang="it-IT" sz="2200" b="0" kern="1200" dirty="0" err="1">
              <a:latin typeface="Arial" panose="020B0604020202020204" pitchFamily="34" charset="0"/>
              <a:cs typeface="Arial" panose="020B0604020202020204" pitchFamily="34" charset="0"/>
            </a:rPr>
            <a:t>research</a:t>
          </a:r>
          <a:r>
            <a:rPr lang="it-IT" sz="2200" b="0" kern="1200" dirty="0">
              <a:latin typeface="Arial" panose="020B0604020202020204" pitchFamily="34" charset="0"/>
              <a:cs typeface="Arial" panose="020B0604020202020204" pitchFamily="34" charset="0"/>
            </a:rPr>
            <a:t>), </a:t>
          </a:r>
          <a:r>
            <a:rPr lang="it-IT" sz="2200" b="0" kern="1200" dirty="0" err="1">
              <a:latin typeface="Arial" panose="020B0604020202020204" pitchFamily="34" charset="0"/>
              <a:cs typeface="Arial" panose="020B0604020202020204" pitchFamily="34" charset="0"/>
            </a:rPr>
            <a:t>Italy</a:t>
          </a:r>
          <a:r>
            <a:rPr lang="it-IT" sz="2200" b="0" kern="1200" dirty="0">
              <a:latin typeface="Arial" panose="020B0604020202020204" pitchFamily="34" charset="0"/>
              <a:cs typeface="Arial" panose="020B0604020202020204" pitchFamily="34" charset="0"/>
            </a:rPr>
            <a:t> </a:t>
          </a:r>
          <a:r>
            <a:rPr lang="it-IT" sz="2200" b="0" kern="1200" dirty="0" err="1">
              <a:latin typeface="Arial" panose="020B0604020202020204" pitchFamily="34" charset="0"/>
              <a:cs typeface="Arial" panose="020B0604020202020204" pitchFamily="34" charset="0"/>
            </a:rPr>
            <a:t>is</a:t>
          </a:r>
          <a:r>
            <a:rPr lang="it-IT" sz="2200" b="0" kern="1200" dirty="0">
              <a:latin typeface="Arial" panose="020B0604020202020204" pitchFamily="34" charset="0"/>
              <a:cs typeface="Arial" panose="020B0604020202020204" pitchFamily="34" charset="0"/>
            </a:rPr>
            <a:t> an </a:t>
          </a:r>
          <a:r>
            <a:rPr lang="it-IT" sz="2200" b="1" kern="1200" dirty="0" err="1">
              <a:latin typeface="Arial" panose="020B0604020202020204" pitchFamily="34" charset="0"/>
              <a:cs typeface="Arial" panose="020B0604020202020204" pitchFamily="34" charset="0"/>
            </a:rPr>
            <a:t>ideal</a:t>
          </a:r>
          <a:r>
            <a:rPr lang="it-IT" sz="2200" b="1" kern="1200" dirty="0">
              <a:latin typeface="Arial" panose="020B0604020202020204" pitchFamily="34" charset="0"/>
              <a:cs typeface="Arial" panose="020B0604020202020204" pitchFamily="34" charset="0"/>
            </a:rPr>
            <a:t> hub for </a:t>
          </a:r>
          <a:r>
            <a:rPr lang="it-IT" sz="2200" b="1" kern="1200" dirty="0" err="1">
              <a:latin typeface="Arial" panose="020B0604020202020204" pitchFamily="34" charset="0"/>
              <a:cs typeface="Arial" panose="020B0604020202020204" pitchFamily="34" charset="0"/>
            </a:rPr>
            <a:t>Clinical</a:t>
          </a:r>
          <a:r>
            <a:rPr lang="it-IT" sz="2200" b="1" kern="1200" dirty="0">
              <a:latin typeface="Arial" panose="020B0604020202020204" pitchFamily="34" charset="0"/>
              <a:cs typeface="Arial" panose="020B0604020202020204" pitchFamily="34" charset="0"/>
            </a:rPr>
            <a:t> Trials</a:t>
          </a:r>
          <a:endParaRPr lang="en-GB" sz="2200" b="1" kern="1200" dirty="0">
            <a:latin typeface="Arial" panose="020B0604020202020204" pitchFamily="34" charset="0"/>
            <a:cs typeface="Arial" panose="020B0604020202020204" pitchFamily="34" charset="0"/>
          </a:endParaRPr>
        </a:p>
      </dsp:txBody>
      <dsp:txXfrm>
        <a:off x="13755818" y="4514419"/>
        <a:ext cx="3622078" cy="2765359"/>
      </dsp:txXfrm>
    </dsp:sp>
    <dsp:sp modelId="{098306B5-53FF-46A0-BB3F-F4A83838875B}">
      <dsp:nvSpPr>
        <dsp:cNvPr id="0" name=""/>
        <dsp:cNvSpPr/>
      </dsp:nvSpPr>
      <dsp:spPr>
        <a:xfrm>
          <a:off x="628221" y="4539175"/>
          <a:ext cx="3622078" cy="2765359"/>
        </a:xfrm>
        <a:prstGeom prst="rect">
          <a:avLst/>
        </a:prstGeom>
        <a:solidFill>
          <a:srgbClr val="00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200" b="1" kern="1200" dirty="0">
              <a:latin typeface="Arial" panose="020B0604020202020204" pitchFamily="34" charset="0"/>
              <a:ea typeface="+mn-ea"/>
              <a:cs typeface="Arial" panose="020B0604020202020204" pitchFamily="34" charset="0"/>
            </a:rPr>
            <a:t>3</a:t>
          </a:r>
          <a:r>
            <a:rPr lang="it-IT" sz="2200" b="1" kern="1200" baseline="30000" dirty="0">
              <a:latin typeface="Arial" panose="020B0604020202020204" pitchFamily="34" charset="0"/>
              <a:ea typeface="+mn-ea"/>
              <a:cs typeface="Arial" panose="020B0604020202020204" pitchFamily="34" charset="0"/>
            </a:rPr>
            <a:t>rd</a:t>
          </a:r>
          <a:r>
            <a:rPr lang="it-IT" sz="2200" b="1" kern="1200" dirty="0">
              <a:latin typeface="Arial" panose="020B0604020202020204" pitchFamily="34" charset="0"/>
              <a:ea typeface="+mn-ea"/>
              <a:cs typeface="Arial" panose="020B0604020202020204" pitchFamily="34" charset="0"/>
            </a:rPr>
            <a:t> in Europe for no. of </a:t>
          </a:r>
          <a:r>
            <a:rPr lang="it-IT" sz="2200" b="1" kern="1200" dirty="0" err="1">
              <a:latin typeface="Arial" panose="020B0604020202020204" pitchFamily="34" charset="0"/>
              <a:ea typeface="+mn-ea"/>
              <a:cs typeface="Arial" panose="020B0604020202020204" pitchFamily="34" charset="0"/>
            </a:rPr>
            <a:t>employees</a:t>
          </a:r>
          <a:r>
            <a:rPr lang="it-IT" sz="2200" b="1" kern="1200" dirty="0">
              <a:latin typeface="Arial" panose="020B0604020202020204" pitchFamily="34" charset="0"/>
              <a:ea typeface="+mn-ea"/>
              <a:cs typeface="Arial" panose="020B0604020202020204" pitchFamily="34" charset="0"/>
            </a:rPr>
            <a:t> in </a:t>
          </a:r>
          <a:r>
            <a:rPr lang="it-IT" sz="2200" b="1" kern="1200" dirty="0" err="1">
              <a:latin typeface="Arial" panose="020B0604020202020204" pitchFamily="34" charset="0"/>
              <a:ea typeface="+mn-ea"/>
              <a:cs typeface="Arial" panose="020B0604020202020204" pitchFamily="34" charset="0"/>
            </a:rPr>
            <a:t>pharma</a:t>
          </a:r>
          <a:r>
            <a:rPr lang="it-IT" sz="2200" b="0" kern="1200" dirty="0">
              <a:latin typeface="Arial" panose="020B0604020202020204" pitchFamily="34" charset="0"/>
              <a:ea typeface="+mn-ea"/>
              <a:cs typeface="Arial" panose="020B0604020202020204" pitchFamily="34" charset="0"/>
            </a:rPr>
            <a:t> – </a:t>
          </a:r>
          <a:r>
            <a:rPr lang="it-IT" sz="2200" b="0" kern="1200" dirty="0" err="1">
              <a:latin typeface="Arial" panose="020B0604020202020204" pitchFamily="34" charset="0"/>
              <a:ea typeface="+mn-ea"/>
              <a:cs typeface="Arial" panose="020B0604020202020204" pitchFamily="34" charset="0"/>
            </a:rPr>
            <a:t>about</a:t>
          </a:r>
          <a:r>
            <a:rPr lang="it-IT" sz="2200" b="0" kern="1200" dirty="0">
              <a:latin typeface="Arial" panose="020B0604020202020204" pitchFamily="34" charset="0"/>
              <a:ea typeface="+mn-ea"/>
              <a:cs typeface="Arial" panose="020B0604020202020204" pitchFamily="34" charset="0"/>
            </a:rPr>
            <a:t> 65,000</a:t>
          </a:r>
        </a:p>
        <a:p>
          <a:pPr marL="0" lvl="0" indent="0" algn="ctr" defTabSz="1066800">
            <a:lnSpc>
              <a:spcPct val="90000"/>
            </a:lnSpc>
            <a:spcBef>
              <a:spcPct val="0"/>
            </a:spcBef>
            <a:spcAft>
              <a:spcPct val="35000"/>
            </a:spcAft>
            <a:buNone/>
          </a:pPr>
          <a:r>
            <a:rPr lang="en-GB" sz="2200" b="0" kern="1200" dirty="0">
              <a:latin typeface="Arial" panose="020B0604020202020204" pitchFamily="34" charset="0"/>
              <a:ea typeface="+mn-ea"/>
              <a:cs typeface="Arial" panose="020B0604020202020204" pitchFamily="34" charset="0"/>
            </a:rPr>
            <a:t>Over 33K </a:t>
          </a:r>
          <a:r>
            <a:rPr lang="en-GB" sz="2200" b="1" kern="1200" dirty="0">
              <a:latin typeface="Arial" panose="020B0604020202020204" pitchFamily="34" charset="0"/>
              <a:ea typeface="+mn-ea"/>
              <a:cs typeface="Arial" panose="020B0604020202020204" pitchFamily="34" charset="0"/>
            </a:rPr>
            <a:t>graduates</a:t>
          </a:r>
          <a:r>
            <a:rPr lang="en-GB" sz="2200" b="0" kern="1200" dirty="0">
              <a:latin typeface="Arial" panose="020B0604020202020204" pitchFamily="34" charset="0"/>
              <a:ea typeface="+mn-ea"/>
              <a:cs typeface="Arial" panose="020B0604020202020204" pitchFamily="34" charset="0"/>
            </a:rPr>
            <a:t> per year in life sciences disciplines, 4K of which in biotech</a:t>
          </a:r>
        </a:p>
      </dsp:txBody>
      <dsp:txXfrm>
        <a:off x="628221" y="4539175"/>
        <a:ext cx="3622078" cy="2765359"/>
      </dsp:txXfrm>
    </dsp:sp>
    <dsp:sp modelId="{399B6F4A-A183-4272-8A91-49E4D60FF841}">
      <dsp:nvSpPr>
        <dsp:cNvPr id="0" name=""/>
        <dsp:cNvSpPr/>
      </dsp:nvSpPr>
      <dsp:spPr>
        <a:xfrm>
          <a:off x="13699076" y="795966"/>
          <a:ext cx="3622078" cy="2765359"/>
        </a:xfrm>
        <a:prstGeom prst="rect">
          <a:avLst/>
        </a:prstGeom>
        <a:solidFill>
          <a:srgbClr val="00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200" b="1" kern="1200" dirty="0">
              <a:latin typeface="Arial" panose="020B0604020202020204" pitchFamily="34" charset="0"/>
              <a:ea typeface="+mn-ea"/>
              <a:cs typeface="Arial" panose="020B0604020202020204" pitchFamily="34" charset="0"/>
            </a:rPr>
            <a:t>Top destination for life sciences FDIs in Europe</a:t>
          </a:r>
          <a:r>
            <a:rPr lang="en-GB" sz="2200" b="0" kern="1200" dirty="0">
              <a:latin typeface="Arial" panose="020B0604020202020204" pitchFamily="34" charset="0"/>
              <a:ea typeface="+mn-ea"/>
              <a:cs typeface="Arial" panose="020B0604020202020204" pitchFamily="34" charset="0"/>
            </a:rPr>
            <a:t>: 60% of pharma companies based in Italy are foreign-owned</a:t>
          </a:r>
        </a:p>
      </dsp:txBody>
      <dsp:txXfrm>
        <a:off x="13699076" y="795966"/>
        <a:ext cx="3622078" cy="2765359"/>
      </dsp:txXfrm>
    </dsp:sp>
    <dsp:sp modelId="{3014AA43-3314-4C71-96B8-ECC7056AF2A8}">
      <dsp:nvSpPr>
        <dsp:cNvPr id="0" name=""/>
        <dsp:cNvSpPr/>
      </dsp:nvSpPr>
      <dsp:spPr>
        <a:xfrm>
          <a:off x="9364763" y="814632"/>
          <a:ext cx="3622078" cy="2765359"/>
        </a:xfrm>
        <a:prstGeom prst="rect">
          <a:avLst/>
        </a:prstGeom>
        <a:solidFill>
          <a:prstClr val="white">
            <a:lumMod val="50000"/>
          </a:prst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prstClr val="white"/>
              </a:solidFill>
              <a:latin typeface="Arial" panose="020B0604020202020204" pitchFamily="34" charset="0"/>
              <a:ea typeface="+mn-ea"/>
              <a:cs typeface="Arial" panose="020B0604020202020204" pitchFamily="34" charset="0"/>
            </a:rPr>
            <a:t>Robust medical devices sector </a:t>
          </a:r>
          <a:r>
            <a:rPr lang="en-GB" sz="2200" b="0" kern="1200" dirty="0">
              <a:solidFill>
                <a:prstClr val="white"/>
              </a:solidFill>
              <a:latin typeface="Arial" panose="020B0604020202020204" pitchFamily="34" charset="0"/>
              <a:ea typeface="+mn-ea"/>
              <a:cs typeface="Arial" panose="020B0604020202020204" pitchFamily="34" charset="0"/>
            </a:rPr>
            <a:t>with about 4.000 companies and hosting the top global biomedical cluster ‘</a:t>
          </a:r>
          <a:r>
            <a:rPr lang="en-GB" sz="2200" b="0" kern="1200" dirty="0" err="1">
              <a:solidFill>
                <a:prstClr val="white"/>
              </a:solidFill>
              <a:latin typeface="Arial" panose="020B0604020202020204" pitchFamily="34" charset="0"/>
              <a:ea typeface="+mn-ea"/>
              <a:cs typeface="Arial" panose="020B0604020202020204" pitchFamily="34" charset="0"/>
            </a:rPr>
            <a:t>Mirandola</a:t>
          </a:r>
          <a:r>
            <a:rPr lang="en-GB" sz="2200" b="0" kern="1200" dirty="0">
              <a:solidFill>
                <a:prstClr val="white"/>
              </a:solidFill>
              <a:latin typeface="Arial" panose="020B0604020202020204" pitchFamily="34" charset="0"/>
              <a:ea typeface="+mn-ea"/>
              <a:cs typeface="Arial" panose="020B0604020202020204" pitchFamily="34" charset="0"/>
            </a:rPr>
            <a:t> district’</a:t>
          </a:r>
        </a:p>
      </dsp:txBody>
      <dsp:txXfrm>
        <a:off x="9364763" y="814632"/>
        <a:ext cx="3622078" cy="2765359"/>
      </dsp:txXfrm>
    </dsp:sp>
    <dsp:sp modelId="{EDD77D8C-6549-4F4C-B843-1649A02E4799}">
      <dsp:nvSpPr>
        <dsp:cNvPr id="0" name=""/>
        <dsp:cNvSpPr/>
      </dsp:nvSpPr>
      <dsp:spPr>
        <a:xfrm>
          <a:off x="9350413" y="4520049"/>
          <a:ext cx="3622078" cy="2765359"/>
        </a:xfrm>
        <a:prstGeom prst="rect">
          <a:avLst/>
        </a:prstGeom>
        <a:solidFill>
          <a:srgbClr val="00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200" b="1" kern="1200" dirty="0">
              <a:latin typeface="Arial" panose="020B0604020202020204" pitchFamily="34" charset="0"/>
              <a:ea typeface="+mn-ea"/>
              <a:cs typeface="Arial" panose="020B0604020202020204" pitchFamily="34" charset="0"/>
            </a:rPr>
            <a:t>World-class R&amp;D</a:t>
          </a:r>
          <a:r>
            <a:rPr lang="en-GB" sz="2200" b="0" kern="1200" dirty="0">
              <a:latin typeface="Arial" panose="020B0604020202020204" pitchFamily="34" charset="0"/>
              <a:ea typeface="+mn-ea"/>
              <a:cs typeface="Arial" panose="020B0604020202020204" pitchFamily="34" charset="0"/>
            </a:rPr>
            <a:t> in a wide range of areas:</a:t>
          </a:r>
          <a:br>
            <a:rPr lang="en-GB" sz="2200" b="0" kern="1200" dirty="0">
              <a:latin typeface="Arial" panose="020B0604020202020204" pitchFamily="34" charset="0"/>
              <a:ea typeface="+mn-ea"/>
              <a:cs typeface="Arial" panose="020B0604020202020204" pitchFamily="34" charset="0"/>
            </a:rPr>
          </a:br>
          <a:r>
            <a:rPr lang="en-GB" sz="2200" b="0" kern="1200" dirty="0">
              <a:latin typeface="Arial" panose="020B0604020202020204" pitchFamily="34" charset="0"/>
              <a:ea typeface="+mn-ea"/>
              <a:cs typeface="Arial" panose="020B0604020202020204" pitchFamily="34" charset="0"/>
            </a:rPr>
            <a:t> 1</a:t>
          </a:r>
          <a:r>
            <a:rPr lang="en-GB" sz="2200" b="0" kern="1200" baseline="30000" dirty="0">
              <a:latin typeface="Arial" panose="020B0604020202020204" pitchFamily="34" charset="0"/>
              <a:ea typeface="+mn-ea"/>
              <a:cs typeface="Arial" panose="020B0604020202020204" pitchFamily="34" charset="0"/>
            </a:rPr>
            <a:t>st</a:t>
          </a:r>
          <a:r>
            <a:rPr lang="en-GB" sz="2200" b="0" kern="1200" dirty="0">
              <a:latin typeface="Arial" panose="020B0604020202020204" pitchFamily="34" charset="0"/>
              <a:ea typeface="+mn-ea"/>
              <a:cs typeface="Arial" panose="020B0604020202020204" pitchFamily="34" charset="0"/>
            </a:rPr>
            <a:t> in the EU for citations in endocrinology, internal medicine, obstetrics and </a:t>
          </a:r>
          <a:r>
            <a:rPr lang="en-GB" sz="2200" b="0" kern="1200" dirty="0" err="1">
              <a:latin typeface="Arial" panose="020B0604020202020204" pitchFamily="34" charset="0"/>
              <a:ea typeface="+mn-ea"/>
              <a:cs typeface="Arial" panose="020B0604020202020204" pitchFamily="34" charset="0"/>
            </a:rPr>
            <a:t>gynecology</a:t>
          </a:r>
          <a:r>
            <a:rPr lang="en-GB" sz="2200" b="0" kern="1200" dirty="0">
              <a:latin typeface="Arial" panose="020B0604020202020204" pitchFamily="34" charset="0"/>
              <a:ea typeface="+mn-ea"/>
              <a:cs typeface="Arial" panose="020B0604020202020204" pitchFamily="34" charset="0"/>
            </a:rPr>
            <a:t>, and more</a:t>
          </a:r>
        </a:p>
      </dsp:txBody>
      <dsp:txXfrm>
        <a:off x="9350413" y="4520049"/>
        <a:ext cx="3622078" cy="27653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3D3551B-4342-4390-915E-8C9F8CBF86F2}" type="datetimeFigureOut">
              <a:rPr lang="ru-RU" smtClean="0"/>
              <a:t>22.07.2020</a:t>
            </a:fld>
            <a:endParaRPr lang="ru-RU" dirty="0"/>
          </a:p>
        </p:txBody>
      </p:sp>
      <p:sp>
        <p:nvSpPr>
          <p:cNvPr id="4" name="Нижний колонтитул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B1B4F76-9B05-4F12-BC35-5F054D4AB2B2}" type="slidenum">
              <a:rPr lang="ru-RU" smtClean="0"/>
              <a:t>‹N›</a:t>
            </a:fld>
            <a:endParaRPr lang="ru-RU" dirty="0"/>
          </a:p>
        </p:txBody>
      </p:sp>
    </p:spTree>
    <p:extLst>
      <p:ext uri="{BB962C8B-B14F-4D97-AF65-F5344CB8AC3E}">
        <p14:creationId xmlns:p14="http://schemas.microsoft.com/office/powerpoint/2010/main" val="3758440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01DF2CA-16AC-4A6F-BA76-83467214A317}" type="datetimeFigureOut">
              <a:rPr lang="ru-RU" smtClean="0"/>
              <a:t>22.07.2020</a:t>
            </a:fld>
            <a:endParaRPr lang="ru-RU" dirty="0"/>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E284C95-AC36-47D7-BA46-D13F2CF6C509}" type="slidenum">
              <a:rPr lang="ru-RU" smtClean="0"/>
              <a:t>‹N›</a:t>
            </a:fld>
            <a:endParaRPr lang="ru-RU" dirty="0"/>
          </a:p>
        </p:txBody>
      </p:sp>
    </p:spTree>
    <p:extLst>
      <p:ext uri="{BB962C8B-B14F-4D97-AF65-F5344CB8AC3E}">
        <p14:creationId xmlns:p14="http://schemas.microsoft.com/office/powerpoint/2010/main" val="3590347642"/>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tecnopolo.it/tecnopolo-castel-romano-2/settori-di-attivita-2/"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openzone.it/it/know/chi-siamo"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7124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100" b="1" dirty="0">
                <a:solidFill>
                  <a:srgbClr val="70706F"/>
                </a:solidFill>
                <a:latin typeface="Arial" panose="020B0604020202020204" pitchFamily="34" charset="0"/>
                <a:cs typeface="Arial" panose="020B0604020202020204" pitchFamily="34" charset="0"/>
              </a:rPr>
              <a:t>STUDENTS:</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Iscritti</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AnnoAA</a:t>
            </a:r>
            <a:r>
              <a:rPr lang="en-US" sz="1100" b="1" baseline="0" dirty="0">
                <a:solidFill>
                  <a:srgbClr val="70706F"/>
                </a:solidFill>
                <a:latin typeface="Arial" panose="020B0604020202020204" pitchFamily="34" charset="0"/>
                <a:cs typeface="Arial" panose="020B0604020202020204" pitchFamily="34" charset="0"/>
              </a:rPr>
              <a:t> 2018/2019</a:t>
            </a:r>
          </a:p>
          <a:p>
            <a:r>
              <a:rPr lang="en-US" sz="1100" b="1" baseline="0" dirty="0">
                <a:solidFill>
                  <a:srgbClr val="70706F"/>
                </a:solidFill>
                <a:latin typeface="Arial" panose="020B0604020202020204" pitchFamily="34" charset="0"/>
                <a:cs typeface="Arial" panose="020B0604020202020204" pitchFamily="34" charset="0"/>
              </a:rPr>
              <a:t>GRADUATES: </a:t>
            </a:r>
            <a:r>
              <a:rPr lang="en-US" sz="1100" b="1" baseline="0" dirty="0" err="1">
                <a:solidFill>
                  <a:srgbClr val="70706F"/>
                </a:solidFill>
                <a:latin typeface="Arial" panose="020B0604020202020204" pitchFamily="34" charset="0"/>
                <a:cs typeface="Arial" panose="020B0604020202020204" pitchFamily="34" charset="0"/>
              </a:rPr>
              <a:t>Laureati</a:t>
            </a:r>
            <a:r>
              <a:rPr lang="en-US" sz="1100" b="1" baseline="0" dirty="0">
                <a:solidFill>
                  <a:srgbClr val="70706F"/>
                </a:solidFill>
                <a:latin typeface="Arial" panose="020B0604020202020204" pitchFamily="34" charset="0"/>
                <a:cs typeface="Arial" panose="020B0604020202020204" pitchFamily="34" charset="0"/>
              </a:rPr>
              <a:t> 2015-2018</a:t>
            </a:r>
            <a:endParaRPr lang="en-US" sz="1100" b="1" dirty="0">
              <a:solidFill>
                <a:srgbClr val="70706F"/>
              </a:solidFill>
              <a:latin typeface="Arial" panose="020B0604020202020204" pitchFamily="34" charset="0"/>
              <a:cs typeface="Arial" panose="020B0604020202020204" pitchFamily="34" charset="0"/>
            </a:endParaRPr>
          </a:p>
          <a:p>
            <a:endParaRPr lang="en-US" sz="1100" b="1" dirty="0">
              <a:solidFill>
                <a:srgbClr val="70706F"/>
              </a:solidFill>
              <a:latin typeface="Arial" panose="020B0604020202020204" pitchFamily="34" charset="0"/>
              <a:cs typeface="Arial" panose="020B0604020202020204" pitchFamily="34" charset="0"/>
            </a:endParaRPr>
          </a:p>
          <a:p>
            <a:r>
              <a:rPr lang="en-US" sz="1100" b="1" dirty="0">
                <a:solidFill>
                  <a:srgbClr val="70706F"/>
                </a:solidFill>
                <a:latin typeface="Arial" panose="020B0604020202020204" pitchFamily="34" charset="0"/>
                <a:cs typeface="Arial" panose="020B0604020202020204" pitchFamily="34" charset="0"/>
              </a:rPr>
              <a:t>Pharmacy</a:t>
            </a:r>
            <a:r>
              <a:rPr lang="en-US" sz="1100" b="1" baseline="0" dirty="0">
                <a:solidFill>
                  <a:srgbClr val="70706F"/>
                </a:solidFill>
                <a:latin typeface="Arial" panose="020B0604020202020204" pitchFamily="34" charset="0"/>
                <a:cs typeface="Arial" panose="020B0604020202020204" pitchFamily="34" charset="0"/>
              </a:rPr>
              <a:t> and industrial pharmacy - </a:t>
            </a:r>
            <a:r>
              <a:rPr lang="en-US" sz="1100" b="1" dirty="0" err="1">
                <a:solidFill>
                  <a:srgbClr val="70706F"/>
                </a:solidFill>
                <a:latin typeface="Arial" panose="020B0604020202020204" pitchFamily="34" charset="0"/>
                <a:cs typeface="Arial" panose="020B0604020202020204" pitchFamily="34" charset="0"/>
              </a:rPr>
              <a:t>Farmacia</a:t>
            </a:r>
            <a:r>
              <a:rPr lang="en-US" sz="1100" b="1" dirty="0">
                <a:solidFill>
                  <a:srgbClr val="70706F"/>
                </a:solidFill>
                <a:latin typeface="Arial" panose="020B0604020202020204" pitchFamily="34" charset="0"/>
                <a:cs typeface="Arial" panose="020B0604020202020204" pitchFamily="34" charset="0"/>
              </a:rPr>
              <a:t> e </a:t>
            </a:r>
            <a:r>
              <a:rPr lang="en-US" sz="1100" b="1" dirty="0" err="1">
                <a:solidFill>
                  <a:srgbClr val="70706F"/>
                </a:solidFill>
                <a:latin typeface="Arial" panose="020B0604020202020204" pitchFamily="34" charset="0"/>
                <a:cs typeface="Arial" panose="020B0604020202020204" pitchFamily="34" charset="0"/>
              </a:rPr>
              <a:t>farmacia</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industriale</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classe</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nome</a:t>
            </a:r>
            <a:r>
              <a:rPr lang="en-US" sz="1100" b="1" baseline="0" dirty="0">
                <a:solidFill>
                  <a:srgbClr val="70706F"/>
                </a:solidFill>
                <a:latin typeface="Arial" panose="020B0604020202020204" pitchFamily="34" charset="0"/>
                <a:cs typeface="Arial" panose="020B0604020202020204" pitchFamily="34" charset="0"/>
              </a:rPr>
              <a:t>)</a:t>
            </a:r>
            <a:r>
              <a:rPr lang="en-US" sz="1100" baseline="0" dirty="0">
                <a:solidFill>
                  <a:srgbClr val="70706F"/>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baseline="0" dirty="0" err="1">
                <a:solidFill>
                  <a:srgbClr val="70706F"/>
                </a:solidFill>
                <a:latin typeface="Arial" panose="020B0604020202020204" pitchFamily="34" charset="0"/>
                <a:cs typeface="Arial" panose="020B0604020202020204" pitchFamily="34" charset="0"/>
              </a:rPr>
              <a:t>Chimica</a:t>
            </a:r>
            <a:r>
              <a:rPr lang="en-US" sz="1100" baseline="0" dirty="0">
                <a:solidFill>
                  <a:srgbClr val="70706F"/>
                </a:solidFill>
                <a:latin typeface="Arial" panose="020B0604020202020204" pitchFamily="34" charset="0"/>
                <a:cs typeface="Arial" panose="020B0604020202020204" pitchFamily="34" charset="0"/>
              </a:rPr>
              <a:t> e </a:t>
            </a:r>
            <a:r>
              <a:rPr lang="en-US" sz="1100" baseline="0" dirty="0" err="1">
                <a:solidFill>
                  <a:srgbClr val="70706F"/>
                </a:solidFill>
                <a:latin typeface="Arial" panose="020B0604020202020204" pitchFamily="34" charset="0"/>
                <a:cs typeface="Arial" panose="020B0604020202020204" pitchFamily="34" charset="0"/>
              </a:rPr>
              <a:t>Tecnologia</a:t>
            </a:r>
            <a:r>
              <a:rPr lang="en-US" sz="1100" baseline="0" dirty="0">
                <a:solidFill>
                  <a:srgbClr val="70706F"/>
                </a:solidFill>
                <a:latin typeface="Arial" panose="020B0604020202020204" pitchFamily="34" charset="0"/>
                <a:cs typeface="Arial" panose="020B0604020202020204" pitchFamily="34" charset="0"/>
              </a:rPr>
              <a:t> </a:t>
            </a:r>
            <a:r>
              <a:rPr lang="en-US" sz="1100" baseline="0" dirty="0" err="1">
                <a:solidFill>
                  <a:srgbClr val="70706F"/>
                </a:solidFill>
                <a:latin typeface="Arial" panose="020B0604020202020204" pitchFamily="34" charset="0"/>
                <a:cs typeface="Arial" panose="020B0604020202020204" pitchFamily="34" charset="0"/>
              </a:rPr>
              <a:t>Farmaceutica</a:t>
            </a:r>
            <a:endParaRPr lang="en-US" sz="1100" baseline="0" dirty="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aseline="0" dirty="0" err="1">
                <a:solidFill>
                  <a:srgbClr val="70706F"/>
                </a:solidFill>
                <a:latin typeface="Arial" panose="020B0604020202020204" pitchFamily="34" charset="0"/>
                <a:cs typeface="Arial" panose="020B0604020202020204" pitchFamily="34" charset="0"/>
              </a:rPr>
              <a:t>Farmacia</a:t>
            </a:r>
            <a:endParaRPr lang="en-US" sz="1100" baseline="0" dirty="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00" baseline="0" dirty="0">
              <a:solidFill>
                <a:srgbClr val="70706F"/>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b="1" baseline="0" dirty="0">
                <a:solidFill>
                  <a:srgbClr val="70706F"/>
                </a:solidFill>
                <a:latin typeface="Arial" panose="020B0604020202020204" pitchFamily="34" charset="0"/>
                <a:cs typeface="Arial" panose="020B0604020202020204" pitchFamily="34" charset="0"/>
              </a:rPr>
              <a:t>Pharma sciences and technologies – </a:t>
            </a:r>
            <a:r>
              <a:rPr lang="en-US" sz="1100" b="1" baseline="0" dirty="0" err="1">
                <a:solidFill>
                  <a:srgbClr val="70706F"/>
                </a:solidFill>
                <a:latin typeface="Arial" panose="020B0604020202020204" pitchFamily="34" charset="0"/>
                <a:cs typeface="Arial" panose="020B0604020202020204" pitchFamily="34" charset="0"/>
              </a:rPr>
              <a:t>Scienze</a:t>
            </a:r>
            <a:r>
              <a:rPr lang="en-US" sz="1100" b="1" baseline="0" dirty="0">
                <a:solidFill>
                  <a:srgbClr val="70706F"/>
                </a:solidFill>
                <a:latin typeface="Arial" panose="020B0604020202020204" pitchFamily="34" charset="0"/>
                <a:cs typeface="Arial" panose="020B0604020202020204" pitchFamily="34" charset="0"/>
              </a:rPr>
              <a:t> e </a:t>
            </a:r>
            <a:r>
              <a:rPr lang="en-US" sz="1100" b="1" baseline="0" dirty="0" err="1">
                <a:solidFill>
                  <a:srgbClr val="70706F"/>
                </a:solidFill>
                <a:latin typeface="Arial" panose="020B0604020202020204" pitchFamily="34" charset="0"/>
                <a:cs typeface="Arial" panose="020B0604020202020204" pitchFamily="34" charset="0"/>
              </a:rPr>
              <a:t>tecnologie</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farmaceutiche</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classe</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nome</a:t>
            </a:r>
            <a:r>
              <a:rPr lang="en-US" sz="1100" b="1" baseline="0" dirty="0">
                <a:solidFill>
                  <a:srgbClr val="70706F"/>
                </a:solidFill>
                <a:latin typeface="Arial" panose="020B0604020202020204" pitchFamily="34" charset="0"/>
                <a:cs typeface="Arial" panose="020B0604020202020204" pitchFamily="34" charset="0"/>
              </a:rPr>
              <a:t>):</a:t>
            </a:r>
            <a:endParaRPr lang="en-US" sz="1100" b="0" baseline="0" dirty="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0" baseline="0" dirty="0" err="1">
                <a:solidFill>
                  <a:srgbClr val="70706F"/>
                </a:solidFill>
                <a:latin typeface="Arial" panose="020B0604020202020204" pitchFamily="34" charset="0"/>
                <a:cs typeface="Arial" panose="020B0604020202020204" pitchFamily="34" charset="0"/>
              </a:rPr>
              <a:t>Controllo</a:t>
            </a:r>
            <a:r>
              <a:rPr lang="en-US" sz="1100" b="0" baseline="0" dirty="0">
                <a:solidFill>
                  <a:srgbClr val="70706F"/>
                </a:solidFill>
                <a:latin typeface="Arial" panose="020B0604020202020204" pitchFamily="34" charset="0"/>
                <a:cs typeface="Arial" panose="020B0604020202020204" pitchFamily="34" charset="0"/>
              </a:rPr>
              <a:t> </a:t>
            </a:r>
            <a:r>
              <a:rPr lang="en-US" sz="1100" b="0" baseline="0" dirty="0" err="1">
                <a:solidFill>
                  <a:srgbClr val="70706F"/>
                </a:solidFill>
                <a:latin typeface="Arial" panose="020B0604020202020204" pitchFamily="34" charset="0"/>
                <a:cs typeface="Arial" panose="020B0604020202020204" pitchFamily="34" charset="0"/>
              </a:rPr>
              <a:t>qualità</a:t>
            </a:r>
            <a:r>
              <a:rPr lang="en-US" sz="1100" b="0" baseline="0" dirty="0">
                <a:solidFill>
                  <a:srgbClr val="70706F"/>
                </a:solidFill>
                <a:latin typeface="Arial" panose="020B0604020202020204" pitchFamily="34" charset="0"/>
                <a:cs typeface="Arial" panose="020B0604020202020204" pitchFamily="34" charset="0"/>
              </a:rPr>
              <a:t> e </a:t>
            </a:r>
            <a:r>
              <a:rPr lang="en-US" sz="1100" b="0" baseline="0" dirty="0" err="1">
                <a:solidFill>
                  <a:srgbClr val="70706F"/>
                </a:solidFill>
                <a:latin typeface="Arial" panose="020B0604020202020204" pitchFamily="34" charset="0"/>
                <a:cs typeface="Arial" panose="020B0604020202020204" pitchFamily="34" charset="0"/>
              </a:rPr>
              <a:t>affini</a:t>
            </a:r>
            <a:endParaRPr lang="en-US" sz="1100" b="0" baseline="0" dirty="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0" baseline="0" dirty="0" err="1">
                <a:solidFill>
                  <a:srgbClr val="70706F"/>
                </a:solidFill>
                <a:latin typeface="Arial" panose="020B0604020202020204" pitchFamily="34" charset="0"/>
                <a:cs typeface="Arial" panose="020B0604020202020204" pitchFamily="34" charset="0"/>
              </a:rPr>
              <a:t>Scienze</a:t>
            </a:r>
            <a:r>
              <a:rPr lang="en-US" sz="1100" b="0" baseline="0" dirty="0">
                <a:solidFill>
                  <a:srgbClr val="70706F"/>
                </a:solidFill>
                <a:latin typeface="Arial" panose="020B0604020202020204" pitchFamily="34" charset="0"/>
                <a:cs typeface="Arial" panose="020B0604020202020204" pitchFamily="34" charset="0"/>
              </a:rPr>
              <a:t> e </a:t>
            </a:r>
            <a:r>
              <a:rPr lang="en-US" sz="1100" b="0" baseline="0" dirty="0" err="1">
                <a:solidFill>
                  <a:srgbClr val="70706F"/>
                </a:solidFill>
                <a:latin typeface="Arial" panose="020B0604020202020204" pitchFamily="34" charset="0"/>
                <a:cs typeface="Arial" panose="020B0604020202020204" pitchFamily="34" charset="0"/>
              </a:rPr>
              <a:t>tecnologie</a:t>
            </a:r>
            <a:r>
              <a:rPr lang="en-US" sz="1100" b="0" baseline="0" dirty="0">
                <a:solidFill>
                  <a:srgbClr val="70706F"/>
                </a:solidFill>
                <a:latin typeface="Arial" panose="020B0604020202020204" pitchFamily="34" charset="0"/>
                <a:cs typeface="Arial" panose="020B0604020202020204" pitchFamily="34" charset="0"/>
              </a:rPr>
              <a:t> </a:t>
            </a:r>
            <a:r>
              <a:rPr lang="en-US" sz="1100" b="0" baseline="0" dirty="0" err="1">
                <a:solidFill>
                  <a:srgbClr val="70706F"/>
                </a:solidFill>
                <a:latin typeface="Arial" panose="020B0604020202020204" pitchFamily="34" charset="0"/>
                <a:cs typeface="Arial" panose="020B0604020202020204" pitchFamily="34" charset="0"/>
              </a:rPr>
              <a:t>cosmetiche</a:t>
            </a:r>
            <a:r>
              <a:rPr lang="en-US" sz="1100" b="0" baseline="0" dirty="0">
                <a:solidFill>
                  <a:srgbClr val="70706F"/>
                </a:solidFill>
                <a:latin typeface="Arial" panose="020B0604020202020204" pitchFamily="34" charset="0"/>
                <a:cs typeface="Arial" panose="020B0604020202020204" pitchFamily="34" charset="0"/>
              </a:rPr>
              <a:t> e </a:t>
            </a:r>
            <a:r>
              <a:rPr lang="en-US" sz="1100" b="0" baseline="0" dirty="0" err="1">
                <a:solidFill>
                  <a:srgbClr val="70706F"/>
                </a:solidFill>
                <a:latin typeface="Arial" panose="020B0604020202020204" pitchFamily="34" charset="0"/>
                <a:cs typeface="Arial" panose="020B0604020202020204" pitchFamily="34" charset="0"/>
              </a:rPr>
              <a:t>affini</a:t>
            </a:r>
            <a:endParaRPr lang="en-US" sz="1100" b="0" baseline="0" dirty="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0" baseline="0" dirty="0" err="1">
                <a:solidFill>
                  <a:srgbClr val="70706F"/>
                </a:solidFill>
                <a:latin typeface="Arial" panose="020B0604020202020204" pitchFamily="34" charset="0"/>
                <a:cs typeface="Arial" panose="020B0604020202020204" pitchFamily="34" charset="0"/>
              </a:rPr>
              <a:t>Scienze</a:t>
            </a:r>
            <a:r>
              <a:rPr lang="en-US" sz="1100" b="0" baseline="0" dirty="0">
                <a:solidFill>
                  <a:srgbClr val="70706F"/>
                </a:solidFill>
                <a:latin typeface="Arial" panose="020B0604020202020204" pitchFamily="34" charset="0"/>
                <a:cs typeface="Arial" panose="020B0604020202020204" pitchFamily="34" charset="0"/>
              </a:rPr>
              <a:t> e </a:t>
            </a:r>
            <a:r>
              <a:rPr lang="en-US" sz="1100" b="0" baseline="0" dirty="0" err="1">
                <a:solidFill>
                  <a:srgbClr val="70706F"/>
                </a:solidFill>
                <a:latin typeface="Arial" panose="020B0604020202020204" pitchFamily="34" charset="0"/>
                <a:cs typeface="Arial" panose="020B0604020202020204" pitchFamily="34" charset="0"/>
              </a:rPr>
              <a:t>tecnologie</a:t>
            </a:r>
            <a:r>
              <a:rPr lang="en-US" sz="1100" b="0" baseline="0" dirty="0">
                <a:solidFill>
                  <a:srgbClr val="70706F"/>
                </a:solidFill>
                <a:latin typeface="Arial" panose="020B0604020202020204" pitchFamily="34" charset="0"/>
                <a:cs typeface="Arial" panose="020B0604020202020204" pitchFamily="34" charset="0"/>
              </a:rPr>
              <a:t> </a:t>
            </a:r>
            <a:r>
              <a:rPr lang="en-US" sz="1100" b="0" baseline="0" dirty="0" err="1">
                <a:solidFill>
                  <a:srgbClr val="70706F"/>
                </a:solidFill>
                <a:latin typeface="Arial" panose="020B0604020202020204" pitchFamily="34" charset="0"/>
                <a:cs typeface="Arial" panose="020B0604020202020204" pitchFamily="34" charset="0"/>
              </a:rPr>
              <a:t>erboristiche</a:t>
            </a:r>
            <a:r>
              <a:rPr lang="en-US" sz="1100" b="0" baseline="0" dirty="0">
                <a:solidFill>
                  <a:srgbClr val="70706F"/>
                </a:solidFill>
                <a:latin typeface="Arial" panose="020B0604020202020204" pitchFamily="34" charset="0"/>
                <a:cs typeface="Arial" panose="020B0604020202020204" pitchFamily="34" charset="0"/>
              </a:rPr>
              <a:t> e </a:t>
            </a:r>
            <a:r>
              <a:rPr lang="en-US" sz="1100" b="0" baseline="0" dirty="0" err="1">
                <a:solidFill>
                  <a:srgbClr val="70706F"/>
                </a:solidFill>
                <a:latin typeface="Arial" panose="020B0604020202020204" pitchFamily="34" charset="0"/>
                <a:cs typeface="Arial" panose="020B0604020202020204" pitchFamily="34" charset="0"/>
              </a:rPr>
              <a:t>affini</a:t>
            </a:r>
            <a:endParaRPr lang="en-US" sz="1100" b="0" baseline="0" dirty="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0" baseline="0" dirty="0" err="1">
                <a:solidFill>
                  <a:srgbClr val="70706F"/>
                </a:solidFill>
                <a:latin typeface="Arial" panose="020B0604020202020204" pitchFamily="34" charset="0"/>
                <a:cs typeface="Arial" panose="020B0604020202020204" pitchFamily="34" charset="0"/>
              </a:rPr>
              <a:t>Tossicologia</a:t>
            </a:r>
            <a:r>
              <a:rPr lang="en-US" sz="1100" b="0" baseline="0" dirty="0">
                <a:solidFill>
                  <a:srgbClr val="70706F"/>
                </a:solidFill>
                <a:latin typeface="Arial" panose="020B0604020202020204" pitchFamily="34" charset="0"/>
                <a:cs typeface="Arial" panose="020B0604020202020204" pitchFamily="34" charset="0"/>
              </a:rPr>
              <a:t> e </a:t>
            </a:r>
            <a:r>
              <a:rPr lang="en-US" sz="1100" b="0" baseline="0" dirty="0" err="1">
                <a:solidFill>
                  <a:srgbClr val="70706F"/>
                </a:solidFill>
                <a:latin typeface="Arial" panose="020B0604020202020204" pitchFamily="34" charset="0"/>
                <a:cs typeface="Arial" panose="020B0604020202020204" pitchFamily="34" charset="0"/>
              </a:rPr>
              <a:t>affini</a:t>
            </a:r>
            <a:endParaRPr lang="en-US" sz="1100" b="0" baseline="0" dirty="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0" baseline="0" dirty="0" err="1">
                <a:solidFill>
                  <a:srgbClr val="70706F"/>
                </a:solidFill>
                <a:latin typeface="Arial" panose="020B0604020202020204" pitchFamily="34" charset="0"/>
                <a:cs typeface="Arial" panose="020B0604020202020204" pitchFamily="34" charset="0"/>
              </a:rPr>
              <a:t>Scienza</a:t>
            </a:r>
            <a:r>
              <a:rPr lang="en-US" sz="1100" b="0" baseline="0" dirty="0">
                <a:solidFill>
                  <a:srgbClr val="70706F"/>
                </a:solidFill>
                <a:latin typeface="Arial" panose="020B0604020202020204" pitchFamily="34" charset="0"/>
                <a:cs typeface="Arial" panose="020B0604020202020204" pitchFamily="34" charset="0"/>
              </a:rPr>
              <a:t> </a:t>
            </a:r>
            <a:r>
              <a:rPr lang="en-US" sz="1100" b="0" baseline="0" dirty="0" err="1">
                <a:solidFill>
                  <a:srgbClr val="70706F"/>
                </a:solidFill>
                <a:latin typeface="Arial" panose="020B0604020202020204" pitchFamily="34" charset="0"/>
                <a:cs typeface="Arial" panose="020B0604020202020204" pitchFamily="34" charset="0"/>
              </a:rPr>
              <a:t>della</a:t>
            </a:r>
            <a:r>
              <a:rPr lang="en-US" sz="1100" b="0" baseline="0" dirty="0">
                <a:solidFill>
                  <a:srgbClr val="70706F"/>
                </a:solidFill>
                <a:latin typeface="Arial" panose="020B0604020202020204" pitchFamily="34" charset="0"/>
                <a:cs typeface="Arial" panose="020B0604020202020204" pitchFamily="34" charset="0"/>
              </a:rPr>
              <a:t> </a:t>
            </a:r>
            <a:r>
              <a:rPr lang="en-US" sz="1100" b="0" baseline="0" dirty="0" err="1">
                <a:solidFill>
                  <a:srgbClr val="70706F"/>
                </a:solidFill>
                <a:latin typeface="Arial" panose="020B0604020202020204" pitchFamily="34" charset="0"/>
                <a:cs typeface="Arial" panose="020B0604020202020204" pitchFamily="34" charset="0"/>
              </a:rPr>
              <a:t>nutrizione</a:t>
            </a:r>
            <a:endParaRPr lang="en-US" sz="1100" b="0" baseline="0" dirty="0">
              <a:solidFill>
                <a:srgbClr val="70706F"/>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100" b="0" baseline="0" dirty="0">
              <a:solidFill>
                <a:srgbClr val="70706F"/>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b="1" baseline="0" dirty="0">
                <a:solidFill>
                  <a:srgbClr val="70706F"/>
                </a:solidFill>
                <a:latin typeface="Arial" panose="020B0604020202020204" pitchFamily="34" charset="0"/>
                <a:cs typeface="Arial" panose="020B0604020202020204" pitchFamily="34" charset="0"/>
              </a:rPr>
              <a:t>Biotech and biotech trades – </a:t>
            </a:r>
          </a:p>
          <a:p>
            <a:pPr marL="171450" indent="-171450">
              <a:buFont typeface="Arial" panose="020B0604020202020204" pitchFamily="34" charset="0"/>
              <a:buChar char="•"/>
            </a:pPr>
            <a:r>
              <a:rPr lang="en-US" sz="1100" b="1" baseline="0" dirty="0" err="1">
                <a:solidFill>
                  <a:srgbClr val="70706F"/>
                </a:solidFill>
                <a:latin typeface="Arial" panose="020B0604020202020204" pitchFamily="34" charset="0"/>
                <a:cs typeface="Arial" panose="020B0604020202020204" pitchFamily="34" charset="0"/>
              </a:rPr>
              <a:t>Biotecnologie</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classe</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nome</a:t>
            </a:r>
            <a:r>
              <a:rPr lang="en-US" sz="1100" b="1" baseline="0" dirty="0">
                <a:solidFill>
                  <a:srgbClr val="70706F"/>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b="1" baseline="0" dirty="0" err="1">
                <a:solidFill>
                  <a:srgbClr val="70706F"/>
                </a:solidFill>
                <a:latin typeface="Arial" panose="020B0604020202020204" pitchFamily="34" charset="0"/>
                <a:cs typeface="Arial" panose="020B0604020202020204" pitchFamily="34" charset="0"/>
              </a:rPr>
              <a:t>Biotecnologie</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mediche</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veterinarie</a:t>
            </a:r>
            <a:r>
              <a:rPr lang="en-US" sz="1100" b="1" baseline="0" dirty="0">
                <a:solidFill>
                  <a:srgbClr val="70706F"/>
                </a:solidFill>
                <a:latin typeface="Arial" panose="020B0604020202020204" pitchFamily="34" charset="0"/>
                <a:cs typeface="Arial" panose="020B0604020202020204" pitchFamily="34" charset="0"/>
              </a:rPr>
              <a:t> e </a:t>
            </a:r>
            <a:r>
              <a:rPr lang="en-US" sz="1100" b="1" baseline="0" dirty="0" err="1">
                <a:solidFill>
                  <a:srgbClr val="70706F"/>
                </a:solidFill>
                <a:latin typeface="Arial" panose="020B0604020202020204" pitchFamily="34" charset="0"/>
                <a:cs typeface="Arial" panose="020B0604020202020204" pitchFamily="34" charset="0"/>
              </a:rPr>
              <a:t>farmaceutiche</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classe</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nome</a:t>
            </a:r>
            <a:r>
              <a:rPr lang="en-US" sz="1100" b="1" baseline="0" dirty="0">
                <a:solidFill>
                  <a:srgbClr val="70706F"/>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b="1" baseline="0" dirty="0" err="1">
                <a:solidFill>
                  <a:srgbClr val="70706F"/>
                </a:solidFill>
                <a:latin typeface="Arial" panose="020B0604020202020204" pitchFamily="34" charset="0"/>
                <a:cs typeface="Arial" panose="020B0604020202020204" pitchFamily="34" charset="0"/>
              </a:rPr>
              <a:t>Biotecnologie</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agrarie</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classe</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nome</a:t>
            </a:r>
            <a:r>
              <a:rPr lang="en-US" sz="1100" b="1" baseline="0" dirty="0">
                <a:solidFill>
                  <a:srgbClr val="70706F"/>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b="1" baseline="0" dirty="0" err="1">
                <a:solidFill>
                  <a:srgbClr val="70706F"/>
                </a:solidFill>
                <a:latin typeface="Arial" panose="020B0604020202020204" pitchFamily="34" charset="0"/>
                <a:cs typeface="Arial" panose="020B0604020202020204" pitchFamily="34" charset="0"/>
              </a:rPr>
              <a:t>Biotecnologie</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industriali</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classe</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nome</a:t>
            </a:r>
            <a:r>
              <a:rPr lang="en-US" sz="1100" b="1" baseline="0" dirty="0">
                <a:solidFill>
                  <a:srgbClr val="70706F"/>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n-US" sz="1100" b="1" baseline="0" dirty="0">
              <a:solidFill>
                <a:srgbClr val="70706F"/>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b="1" baseline="0" dirty="0">
                <a:solidFill>
                  <a:srgbClr val="70706F"/>
                </a:solidFill>
                <a:latin typeface="Arial" panose="020B0604020202020204" pitchFamily="34" charset="0"/>
                <a:cs typeface="Arial" panose="020B0604020202020204" pitchFamily="34" charset="0"/>
              </a:rPr>
              <a:t>Medicine and veterinary medicine – </a:t>
            </a:r>
          </a:p>
          <a:p>
            <a:pPr marL="171450" indent="-171450">
              <a:buFont typeface="Arial" panose="020B0604020202020204" pitchFamily="34" charset="0"/>
              <a:buChar char="•"/>
            </a:pPr>
            <a:r>
              <a:rPr lang="en-US" sz="1100" b="1" baseline="0" dirty="0" err="1">
                <a:solidFill>
                  <a:srgbClr val="70706F"/>
                </a:solidFill>
                <a:latin typeface="Arial" panose="020B0604020202020204" pitchFamily="34" charset="0"/>
                <a:cs typeface="Arial" panose="020B0604020202020204" pitchFamily="34" charset="0"/>
              </a:rPr>
              <a:t>Medicina</a:t>
            </a:r>
            <a:r>
              <a:rPr lang="en-US" sz="1100" b="1" baseline="0" dirty="0">
                <a:solidFill>
                  <a:srgbClr val="70706F"/>
                </a:solidFill>
                <a:latin typeface="Arial" panose="020B0604020202020204" pitchFamily="34" charset="0"/>
                <a:cs typeface="Arial" panose="020B0604020202020204" pitchFamily="34" charset="0"/>
              </a:rPr>
              <a:t> e </a:t>
            </a:r>
            <a:r>
              <a:rPr lang="en-US" sz="1100" b="1" baseline="0" dirty="0" err="1">
                <a:solidFill>
                  <a:srgbClr val="70706F"/>
                </a:solidFill>
                <a:latin typeface="Arial" panose="020B0604020202020204" pitchFamily="34" charset="0"/>
                <a:cs typeface="Arial" panose="020B0604020202020204" pitchFamily="34" charset="0"/>
              </a:rPr>
              <a:t>chirurgia</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classe</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nome</a:t>
            </a:r>
            <a:r>
              <a:rPr lang="en-US" sz="1100" b="1" baseline="0" dirty="0">
                <a:solidFill>
                  <a:srgbClr val="70706F"/>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b="1" baseline="0" dirty="0" err="1">
                <a:solidFill>
                  <a:srgbClr val="70706F"/>
                </a:solidFill>
                <a:latin typeface="Arial" panose="020B0604020202020204" pitchFamily="34" charset="0"/>
                <a:cs typeface="Arial" panose="020B0604020202020204" pitchFamily="34" charset="0"/>
              </a:rPr>
              <a:t>Medicina</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veterinaria</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classe</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nome</a:t>
            </a:r>
            <a:r>
              <a:rPr lang="en-US" sz="1100" b="1" baseline="0" dirty="0">
                <a:solidFill>
                  <a:srgbClr val="70706F"/>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n-US" sz="1100" b="1" baseline="0" dirty="0">
              <a:solidFill>
                <a:srgbClr val="70706F"/>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b="1" baseline="0" dirty="0">
                <a:solidFill>
                  <a:srgbClr val="70706F"/>
                </a:solidFill>
                <a:latin typeface="Arial" panose="020B0604020202020204" pitchFamily="34" charset="0"/>
                <a:cs typeface="Arial" panose="020B0604020202020204" pitchFamily="34" charset="0"/>
              </a:rPr>
              <a:t>Biology –</a:t>
            </a:r>
          </a:p>
          <a:p>
            <a:pPr marL="171450" indent="-171450">
              <a:buFont typeface="Arial" panose="020B0604020202020204" pitchFamily="34" charset="0"/>
              <a:buChar char="•"/>
            </a:pPr>
            <a:r>
              <a:rPr lang="en-US" sz="1100" b="1" baseline="0" dirty="0" err="1">
                <a:solidFill>
                  <a:srgbClr val="70706F"/>
                </a:solidFill>
                <a:latin typeface="Arial" panose="020B0604020202020204" pitchFamily="34" charset="0"/>
                <a:cs typeface="Arial" panose="020B0604020202020204" pitchFamily="34" charset="0"/>
              </a:rPr>
              <a:t>Biologia</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classe</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nome</a:t>
            </a:r>
            <a:r>
              <a:rPr lang="en-US" sz="1100" b="1" baseline="0" dirty="0">
                <a:solidFill>
                  <a:srgbClr val="70706F"/>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b="1" baseline="0" dirty="0" err="1">
                <a:solidFill>
                  <a:srgbClr val="70706F"/>
                </a:solidFill>
                <a:latin typeface="Arial" panose="020B0604020202020204" pitchFamily="34" charset="0"/>
                <a:cs typeface="Arial" panose="020B0604020202020204" pitchFamily="34" charset="0"/>
              </a:rPr>
              <a:t>Scienze</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biologiche</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classe</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nome</a:t>
            </a:r>
            <a:r>
              <a:rPr lang="en-US" sz="1100" b="1" baseline="0" dirty="0">
                <a:solidFill>
                  <a:srgbClr val="70706F"/>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n-US" sz="1100" b="1" baseline="0" dirty="0">
              <a:solidFill>
                <a:srgbClr val="70706F"/>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b="1" baseline="0" dirty="0">
                <a:solidFill>
                  <a:srgbClr val="70706F"/>
                </a:solidFill>
                <a:latin typeface="Arial" panose="020B0604020202020204" pitchFamily="34" charset="0"/>
                <a:cs typeface="Arial" panose="020B0604020202020204" pitchFamily="34" charset="0"/>
              </a:rPr>
              <a:t>Chemistry and chemistry trades –</a:t>
            </a:r>
          </a:p>
          <a:p>
            <a:pPr marL="171450" indent="-171450">
              <a:buFont typeface="Arial" panose="020B0604020202020204" pitchFamily="34" charset="0"/>
              <a:buChar char="•"/>
            </a:pPr>
            <a:r>
              <a:rPr lang="en-US" sz="1100" b="1" baseline="0" dirty="0" err="1">
                <a:solidFill>
                  <a:srgbClr val="70706F"/>
                </a:solidFill>
                <a:latin typeface="Arial" panose="020B0604020202020204" pitchFamily="34" charset="0"/>
                <a:cs typeface="Arial" panose="020B0604020202020204" pitchFamily="34" charset="0"/>
              </a:rPr>
              <a:t>Ingegneria</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chimica</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classe</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nome</a:t>
            </a:r>
            <a:r>
              <a:rPr lang="en-US" sz="1100" b="1" baseline="0" dirty="0">
                <a:solidFill>
                  <a:srgbClr val="70706F"/>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b="1" baseline="0" dirty="0" err="1">
                <a:solidFill>
                  <a:srgbClr val="70706F"/>
                </a:solidFill>
                <a:latin typeface="Arial" panose="020B0604020202020204" pitchFamily="34" charset="0"/>
                <a:cs typeface="Arial" panose="020B0604020202020204" pitchFamily="34" charset="0"/>
              </a:rPr>
              <a:t>Scienze</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chimiche</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classe</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nome</a:t>
            </a:r>
            <a:r>
              <a:rPr lang="en-US" sz="1100" b="1" baseline="0" dirty="0">
                <a:solidFill>
                  <a:srgbClr val="70706F"/>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b="1" baseline="0" dirty="0" err="1">
                <a:solidFill>
                  <a:srgbClr val="70706F"/>
                </a:solidFill>
                <a:latin typeface="Arial" panose="020B0604020202020204" pitchFamily="34" charset="0"/>
                <a:cs typeface="Arial" panose="020B0604020202020204" pitchFamily="34" charset="0"/>
              </a:rPr>
              <a:t>Scienze</a:t>
            </a:r>
            <a:r>
              <a:rPr lang="en-US" sz="1100" b="1" baseline="0" dirty="0">
                <a:solidFill>
                  <a:srgbClr val="70706F"/>
                </a:solidFill>
                <a:latin typeface="Arial" panose="020B0604020202020204" pitchFamily="34" charset="0"/>
                <a:cs typeface="Arial" panose="020B0604020202020204" pitchFamily="34" charset="0"/>
              </a:rPr>
              <a:t> e </a:t>
            </a:r>
            <a:r>
              <a:rPr lang="en-US" sz="1100" b="1" baseline="0" dirty="0" err="1">
                <a:solidFill>
                  <a:srgbClr val="70706F"/>
                </a:solidFill>
                <a:latin typeface="Arial" panose="020B0604020202020204" pitchFamily="34" charset="0"/>
                <a:cs typeface="Arial" panose="020B0604020202020204" pitchFamily="34" charset="0"/>
              </a:rPr>
              <a:t>tecnologie</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chimiche</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classe</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nome</a:t>
            </a:r>
            <a:r>
              <a:rPr lang="en-US" sz="1100" b="1" baseline="0" dirty="0">
                <a:solidFill>
                  <a:srgbClr val="70706F"/>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b="1" baseline="0" dirty="0" err="1">
                <a:solidFill>
                  <a:srgbClr val="70706F"/>
                </a:solidFill>
                <a:latin typeface="Arial" panose="020B0604020202020204" pitchFamily="34" charset="0"/>
                <a:cs typeface="Arial" panose="020B0604020202020204" pitchFamily="34" charset="0"/>
              </a:rPr>
              <a:t>Scienze</a:t>
            </a:r>
            <a:r>
              <a:rPr lang="en-US" sz="1100" b="1" baseline="0" dirty="0">
                <a:solidFill>
                  <a:srgbClr val="70706F"/>
                </a:solidFill>
                <a:latin typeface="Arial" panose="020B0604020202020204" pitchFamily="34" charset="0"/>
                <a:cs typeface="Arial" panose="020B0604020202020204" pitchFamily="34" charset="0"/>
              </a:rPr>
              <a:t> e </a:t>
            </a:r>
            <a:r>
              <a:rPr lang="en-US" sz="1100" b="1" baseline="0" dirty="0" err="1">
                <a:solidFill>
                  <a:srgbClr val="70706F"/>
                </a:solidFill>
                <a:latin typeface="Arial" panose="020B0604020202020204" pitchFamily="34" charset="0"/>
                <a:cs typeface="Arial" panose="020B0604020202020204" pitchFamily="34" charset="0"/>
              </a:rPr>
              <a:t>technologie</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della</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chimica</a:t>
            </a:r>
            <a:r>
              <a:rPr lang="en-US" sz="1100" b="1" baseline="0" dirty="0">
                <a:solidFill>
                  <a:srgbClr val="70706F"/>
                </a:solidFill>
                <a:latin typeface="Arial" panose="020B0604020202020204" pitchFamily="34" charset="0"/>
                <a:cs typeface="Arial" panose="020B0604020202020204" pitchFamily="34" charset="0"/>
              </a:rPr>
              <a:t> industrial (</a:t>
            </a:r>
            <a:r>
              <a:rPr lang="en-US" sz="1100" b="1" baseline="0" dirty="0" err="1">
                <a:solidFill>
                  <a:srgbClr val="70706F"/>
                </a:solidFill>
                <a:latin typeface="Arial" panose="020B0604020202020204" pitchFamily="34" charset="0"/>
                <a:cs typeface="Arial" panose="020B0604020202020204" pitchFamily="34" charset="0"/>
              </a:rPr>
              <a:t>classe</a:t>
            </a:r>
            <a:r>
              <a:rPr lang="en-US" sz="1100" b="1" baseline="0" dirty="0">
                <a:solidFill>
                  <a:srgbClr val="70706F"/>
                </a:solidFill>
                <a:latin typeface="Arial" panose="020B0604020202020204" pitchFamily="34" charset="0"/>
                <a:cs typeface="Arial" panose="020B0604020202020204" pitchFamily="34" charset="0"/>
              </a:rPr>
              <a:t> </a:t>
            </a:r>
            <a:r>
              <a:rPr lang="en-US" sz="1100" b="1" baseline="0" dirty="0" err="1">
                <a:solidFill>
                  <a:srgbClr val="70706F"/>
                </a:solidFill>
                <a:latin typeface="Arial" panose="020B0604020202020204" pitchFamily="34" charset="0"/>
                <a:cs typeface="Arial" panose="020B0604020202020204" pitchFamily="34" charset="0"/>
              </a:rPr>
              <a:t>nome</a:t>
            </a:r>
            <a:r>
              <a:rPr lang="en-US" sz="1100" b="1" baseline="0" dirty="0">
                <a:solidFill>
                  <a:srgbClr val="70706F"/>
                </a:solidFill>
                <a:latin typeface="Arial" panose="020B0604020202020204" pitchFamily="34" charset="0"/>
                <a:cs typeface="Arial" panose="020B0604020202020204" pitchFamily="34" charset="0"/>
              </a:rPr>
              <a:t>)</a:t>
            </a: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13</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5382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100" b="1" baseline="0" dirty="0">
                <a:solidFill>
                  <a:srgbClr val="70706F"/>
                </a:solidFill>
                <a:latin typeface="Arial" panose="020B0604020202020204" pitchFamily="34" charset="0"/>
                <a:cs typeface="Arial" panose="020B0604020202020204" pitchFamily="34" charset="0"/>
              </a:rPr>
              <a:t>GRADUATES: 2018 </a:t>
            </a:r>
          </a:p>
          <a:p>
            <a:r>
              <a:rPr lang="en-US" sz="1100" b="1" baseline="0" dirty="0" err="1">
                <a:solidFill>
                  <a:srgbClr val="70706F"/>
                </a:solidFill>
                <a:latin typeface="Arial" panose="020B0604020202020204" pitchFamily="34" charset="0"/>
                <a:cs typeface="Arial" panose="020B0604020202020204" pitchFamily="34" charset="0"/>
              </a:rPr>
              <a:t>Tutte</a:t>
            </a:r>
            <a:r>
              <a:rPr lang="en-US" sz="1100" b="1" baseline="0" dirty="0">
                <a:solidFill>
                  <a:srgbClr val="70706F"/>
                </a:solidFill>
                <a:latin typeface="Arial" panose="020B0604020202020204" pitchFamily="34" charset="0"/>
                <a:cs typeface="Arial" panose="020B0604020202020204" pitchFamily="34" charset="0"/>
              </a:rPr>
              <a:t> le </a:t>
            </a:r>
            <a:r>
              <a:rPr lang="en-US" sz="1100" b="1" baseline="0" dirty="0" err="1">
                <a:solidFill>
                  <a:srgbClr val="70706F"/>
                </a:solidFill>
                <a:latin typeface="Arial" panose="020B0604020202020204" pitchFamily="34" charset="0"/>
                <a:cs typeface="Arial" panose="020B0604020202020204" pitchFamily="34" charset="0"/>
              </a:rPr>
              <a:t>facoltà</a:t>
            </a:r>
            <a:r>
              <a:rPr lang="en-US" sz="1100" b="1" baseline="0" dirty="0">
                <a:solidFill>
                  <a:srgbClr val="70706F"/>
                </a:solidFill>
                <a:latin typeface="Arial" panose="020B0604020202020204" pitchFamily="34" charset="0"/>
                <a:cs typeface="Arial" panose="020B0604020202020204" pitchFamily="34" charset="0"/>
              </a:rPr>
              <a:t> di cui </a:t>
            </a:r>
            <a:r>
              <a:rPr lang="en-US" sz="1100" b="1" baseline="0" dirty="0" err="1">
                <a:solidFill>
                  <a:srgbClr val="70706F"/>
                </a:solidFill>
                <a:latin typeface="Arial" panose="020B0604020202020204" pitchFamily="34" charset="0"/>
                <a:cs typeface="Arial" panose="020B0604020202020204" pitchFamily="34" charset="0"/>
              </a:rPr>
              <a:t>nella</a:t>
            </a:r>
            <a:r>
              <a:rPr lang="en-US" sz="1100" b="1" baseline="0" dirty="0">
                <a:solidFill>
                  <a:srgbClr val="70706F"/>
                </a:solidFill>
                <a:latin typeface="Arial" panose="020B0604020202020204" pitchFamily="34" charset="0"/>
                <a:cs typeface="Arial" panose="020B0604020202020204" pitchFamily="34" charset="0"/>
              </a:rPr>
              <a:t> slide </a:t>
            </a:r>
            <a:r>
              <a:rPr lang="en-US" sz="1100" b="1" baseline="0" dirty="0" err="1">
                <a:solidFill>
                  <a:srgbClr val="70706F"/>
                </a:solidFill>
                <a:latin typeface="Arial" panose="020B0604020202020204" pitchFamily="34" charset="0"/>
                <a:cs typeface="Arial" panose="020B0604020202020204" pitchFamily="34" charset="0"/>
              </a:rPr>
              <a:t>precedente</a:t>
            </a:r>
            <a:r>
              <a:rPr lang="en-US" sz="1100" b="1" baseline="0" dirty="0">
                <a:solidFill>
                  <a:srgbClr val="70706F"/>
                </a:solidFill>
                <a:latin typeface="Arial" panose="020B0604020202020204" pitchFamily="34" charset="0"/>
                <a:cs typeface="Arial" panose="020B0604020202020204" pitchFamily="34" charset="0"/>
              </a:rPr>
              <a:t>:</a:t>
            </a:r>
            <a:endParaRPr lang="en-US" sz="1100" b="0" baseline="0" dirty="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Puglia (Bari, Foggia, Salento): 1.377</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Basilicata (Basilicata): 112</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Emilia-Romagna (Bologna, Ferrara, Modena e Reggio Emilia, Parma): 3.883</a:t>
            </a:r>
          </a:p>
          <a:p>
            <a:pPr marL="171450" marR="0" lvl="0" indent="-17145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baseline="0" dirty="0" err="1">
                <a:solidFill>
                  <a:srgbClr val="70706F"/>
                </a:solidFill>
                <a:latin typeface="Arial" panose="020B0604020202020204" pitchFamily="34" charset="0"/>
                <a:cs typeface="Arial" panose="020B0604020202020204" pitchFamily="34" charset="0"/>
              </a:rPr>
              <a:t>Lombardia</a:t>
            </a:r>
            <a:r>
              <a:rPr lang="en-US" sz="1100" b="0" baseline="0" dirty="0">
                <a:solidFill>
                  <a:srgbClr val="70706F"/>
                </a:solidFill>
                <a:latin typeface="Arial" panose="020B0604020202020204" pitchFamily="34" charset="0"/>
                <a:cs typeface="Arial" panose="020B0604020202020204" pitchFamily="34" charset="0"/>
              </a:rPr>
              <a:t> (Brescia, </a:t>
            </a:r>
            <a:r>
              <a:rPr lang="en-US" sz="1100" b="0" baseline="0" dirty="0" err="1">
                <a:solidFill>
                  <a:srgbClr val="70706F"/>
                </a:solidFill>
                <a:latin typeface="Arial" panose="020B0604020202020204" pitchFamily="34" charset="0"/>
                <a:cs typeface="Arial" panose="020B0604020202020204" pitchFamily="34" charset="0"/>
              </a:rPr>
              <a:t>Insubria</a:t>
            </a:r>
            <a:r>
              <a:rPr lang="en-US" sz="1100" b="0" baseline="0" dirty="0">
                <a:solidFill>
                  <a:srgbClr val="70706F"/>
                </a:solidFill>
                <a:latin typeface="Arial" panose="020B0604020202020204" pitchFamily="34" charset="0"/>
                <a:cs typeface="Arial" panose="020B0604020202020204" pitchFamily="34" charset="0"/>
              </a:rPr>
              <a:t>, Milano, Milano </a:t>
            </a:r>
            <a:r>
              <a:rPr lang="en-US" sz="1100" b="0" baseline="0" dirty="0" err="1">
                <a:solidFill>
                  <a:srgbClr val="70706F"/>
                </a:solidFill>
                <a:latin typeface="Arial" panose="020B0604020202020204" pitchFamily="34" charset="0"/>
                <a:cs typeface="Arial" panose="020B0604020202020204" pitchFamily="34" charset="0"/>
              </a:rPr>
              <a:t>Politecnico</a:t>
            </a:r>
            <a:r>
              <a:rPr lang="en-US" sz="1100" b="0" baseline="0" dirty="0">
                <a:solidFill>
                  <a:srgbClr val="70706F"/>
                </a:solidFill>
                <a:latin typeface="Arial" panose="020B0604020202020204" pitchFamily="34" charset="0"/>
                <a:cs typeface="Arial" panose="020B0604020202020204" pitchFamily="34" charset="0"/>
              </a:rPr>
              <a:t>, Milano S. Raffaele, Milano Bicocca, </a:t>
            </a:r>
            <a:r>
              <a:rPr lang="en-US" sz="1100" b="0" baseline="0" dirty="0" err="1">
                <a:solidFill>
                  <a:srgbClr val="70706F"/>
                </a:solidFill>
                <a:latin typeface="Arial" panose="020B0604020202020204" pitchFamily="34" charset="0"/>
                <a:cs typeface="Arial" panose="020B0604020202020204" pitchFamily="34" charset="0"/>
              </a:rPr>
              <a:t>Rozzano</a:t>
            </a:r>
            <a:r>
              <a:rPr lang="en-US" sz="1100" b="0" baseline="0" dirty="0">
                <a:solidFill>
                  <a:srgbClr val="70706F"/>
                </a:solidFill>
                <a:latin typeface="Arial" panose="020B0604020202020204" pitchFamily="34" charset="0"/>
                <a:cs typeface="Arial" panose="020B0604020202020204" pitchFamily="34" charset="0"/>
              </a:rPr>
              <a:t> (MI) </a:t>
            </a:r>
            <a:r>
              <a:rPr lang="en-US" sz="1100" b="0" baseline="0" dirty="0" err="1">
                <a:solidFill>
                  <a:srgbClr val="70706F"/>
                </a:solidFill>
                <a:latin typeface="Arial" panose="020B0604020202020204" pitchFamily="34" charset="0"/>
                <a:cs typeface="Arial" panose="020B0604020202020204" pitchFamily="34" charset="0"/>
              </a:rPr>
              <a:t>Humanitas</a:t>
            </a:r>
            <a:r>
              <a:rPr lang="en-US" sz="1100" b="0" baseline="0" dirty="0">
                <a:solidFill>
                  <a:srgbClr val="70706F"/>
                </a:solidFill>
                <a:latin typeface="Arial" panose="020B0604020202020204" pitchFamily="34" charset="0"/>
                <a:cs typeface="Arial" panose="020B0604020202020204" pitchFamily="34" charset="0"/>
              </a:rPr>
              <a:t>, Pavia): 5.351</a:t>
            </a:r>
          </a:p>
          <a:p>
            <a:pPr marL="171450" indent="-171450">
              <a:buFont typeface="Arial" panose="020B0604020202020204" pitchFamily="34" charset="0"/>
              <a:buChar char="•"/>
            </a:pPr>
            <a:r>
              <a:rPr lang="en-US" sz="1100" b="0" baseline="0" dirty="0" err="1">
                <a:solidFill>
                  <a:srgbClr val="70706F"/>
                </a:solidFill>
                <a:latin typeface="Arial" panose="020B0604020202020204" pitchFamily="34" charset="0"/>
                <a:cs typeface="Arial" panose="020B0604020202020204" pitchFamily="34" charset="0"/>
              </a:rPr>
              <a:t>Sardegna</a:t>
            </a:r>
            <a:r>
              <a:rPr lang="en-US" sz="1100" b="0" baseline="0" dirty="0">
                <a:solidFill>
                  <a:srgbClr val="70706F"/>
                </a:solidFill>
                <a:latin typeface="Arial" panose="020B0604020202020204" pitchFamily="34" charset="0"/>
                <a:cs typeface="Arial" panose="020B0604020202020204" pitchFamily="34" charset="0"/>
              </a:rPr>
              <a:t> (Cagliari, Sassari): 822</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Calabria (Calabria, Catanzaro): 793</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Marche (</a:t>
            </a:r>
            <a:r>
              <a:rPr lang="en-US" sz="1100" b="0" baseline="0" dirty="0" err="1">
                <a:solidFill>
                  <a:srgbClr val="70706F"/>
                </a:solidFill>
                <a:latin typeface="Arial" panose="020B0604020202020204" pitchFamily="34" charset="0"/>
                <a:cs typeface="Arial" panose="020B0604020202020204" pitchFamily="34" charset="0"/>
              </a:rPr>
              <a:t>Camerino</a:t>
            </a:r>
            <a:r>
              <a:rPr lang="en-US" sz="1100" b="0" baseline="0" dirty="0">
                <a:solidFill>
                  <a:srgbClr val="70706F"/>
                </a:solidFill>
                <a:latin typeface="Arial" panose="020B0604020202020204" pitchFamily="34" charset="0"/>
                <a:cs typeface="Arial" panose="020B0604020202020204" pitchFamily="34" charset="0"/>
              </a:rPr>
              <a:t>, Marche, Urbino): 1.312</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Sicilia (Catania, Messina, Palermo): 2.440</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Abruzzo (Chieti e Pescara, L’Aquila, Teramo): 1.094</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Toscana (Firenze, Pisa, Siena): 2.579</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Liguria (Genova): 657</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Molise (Molise): 108</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Campania (Napoli Fed. II, Napoli Parthenope, Napoli </a:t>
            </a:r>
            <a:r>
              <a:rPr lang="en-US" sz="1100" b="0" baseline="0" dirty="0" err="1">
                <a:solidFill>
                  <a:srgbClr val="70706F"/>
                </a:solidFill>
                <a:latin typeface="Arial" panose="020B0604020202020204" pitchFamily="34" charset="0"/>
                <a:cs typeface="Arial" panose="020B0604020202020204" pitchFamily="34" charset="0"/>
              </a:rPr>
              <a:t>Vanvitelli</a:t>
            </a:r>
            <a:r>
              <a:rPr lang="en-US" sz="1100" b="0" baseline="0" dirty="0">
                <a:solidFill>
                  <a:srgbClr val="70706F"/>
                </a:solidFill>
                <a:latin typeface="Arial" panose="020B0604020202020204" pitchFamily="34" charset="0"/>
                <a:cs typeface="Arial" panose="020B0604020202020204" pitchFamily="34" charset="0"/>
              </a:rPr>
              <a:t>, Salerno, </a:t>
            </a:r>
            <a:r>
              <a:rPr lang="en-US" sz="1100" b="0" baseline="0" dirty="0" err="1">
                <a:solidFill>
                  <a:srgbClr val="70706F"/>
                </a:solidFill>
                <a:latin typeface="Arial" panose="020B0604020202020204" pitchFamily="34" charset="0"/>
                <a:cs typeface="Arial" panose="020B0604020202020204" pitchFamily="34" charset="0"/>
              </a:rPr>
              <a:t>Sannio</a:t>
            </a:r>
            <a:r>
              <a:rPr lang="en-US" sz="1100" b="0" baseline="0" dirty="0">
                <a:solidFill>
                  <a:srgbClr val="70706F"/>
                </a:solidFill>
                <a:latin typeface="Arial" panose="020B0604020202020204" pitchFamily="34" charset="0"/>
                <a:cs typeface="Arial" panose="020B0604020202020204" pitchFamily="34" charset="0"/>
              </a:rPr>
              <a:t>): 3.786</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Veneto (</a:t>
            </a:r>
            <a:r>
              <a:rPr lang="en-US" sz="1100" b="0" baseline="0" dirty="0" err="1">
                <a:solidFill>
                  <a:srgbClr val="70706F"/>
                </a:solidFill>
                <a:latin typeface="Arial" panose="020B0604020202020204" pitchFamily="34" charset="0"/>
                <a:cs typeface="Arial" panose="020B0604020202020204" pitchFamily="34" charset="0"/>
              </a:rPr>
              <a:t>Padova</a:t>
            </a:r>
            <a:r>
              <a:rPr lang="en-US" sz="1100" b="0" baseline="0" dirty="0">
                <a:solidFill>
                  <a:srgbClr val="70706F"/>
                </a:solidFill>
                <a:latin typeface="Arial" panose="020B0604020202020204" pitchFamily="34" charset="0"/>
                <a:cs typeface="Arial" panose="020B0604020202020204" pitchFamily="34" charset="0"/>
              </a:rPr>
              <a:t>, Venezia </a:t>
            </a:r>
            <a:r>
              <a:rPr lang="en-US" sz="1100" b="0" baseline="0" dirty="0" err="1">
                <a:solidFill>
                  <a:srgbClr val="70706F"/>
                </a:solidFill>
                <a:latin typeface="Arial" panose="020B0604020202020204" pitchFamily="34" charset="0"/>
                <a:cs typeface="Arial" panose="020B0604020202020204" pitchFamily="34" charset="0"/>
              </a:rPr>
              <a:t>Cà</a:t>
            </a:r>
            <a:r>
              <a:rPr lang="en-US" sz="1100" b="0" baseline="0" dirty="0">
                <a:solidFill>
                  <a:srgbClr val="70706F"/>
                </a:solidFill>
                <a:latin typeface="Arial" panose="020B0604020202020204" pitchFamily="34" charset="0"/>
                <a:cs typeface="Arial" panose="020B0604020202020204" pitchFamily="34" charset="0"/>
              </a:rPr>
              <a:t> </a:t>
            </a:r>
            <a:r>
              <a:rPr lang="en-US" sz="1100" b="0" baseline="0" dirty="0" err="1">
                <a:solidFill>
                  <a:srgbClr val="70706F"/>
                </a:solidFill>
                <a:latin typeface="Arial" panose="020B0604020202020204" pitchFamily="34" charset="0"/>
                <a:cs typeface="Arial" panose="020B0604020202020204" pitchFamily="34" charset="0"/>
              </a:rPr>
              <a:t>Foscari</a:t>
            </a:r>
            <a:r>
              <a:rPr lang="en-US" sz="1100" b="0" baseline="0" dirty="0">
                <a:solidFill>
                  <a:srgbClr val="70706F"/>
                </a:solidFill>
                <a:latin typeface="Arial" panose="020B0604020202020204" pitchFamily="34" charset="0"/>
                <a:cs typeface="Arial" panose="020B0604020202020204" pitchFamily="34" charset="0"/>
              </a:rPr>
              <a:t>, Verona): 1.750</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Umbria (Perugia): 774</a:t>
            </a:r>
          </a:p>
          <a:p>
            <a:pPr marL="171450" indent="-171450">
              <a:buFont typeface="Arial" panose="020B0604020202020204" pitchFamily="34" charset="0"/>
              <a:buChar char="•"/>
            </a:pPr>
            <a:r>
              <a:rPr lang="en-US" sz="1100" b="0" baseline="0" dirty="0" err="1">
                <a:solidFill>
                  <a:srgbClr val="70706F"/>
                </a:solidFill>
                <a:latin typeface="Arial" panose="020B0604020202020204" pitchFamily="34" charset="0"/>
                <a:cs typeface="Arial" panose="020B0604020202020204" pitchFamily="34" charset="0"/>
              </a:rPr>
              <a:t>Piemonte</a:t>
            </a:r>
            <a:r>
              <a:rPr lang="en-US" sz="1100" b="0" baseline="0" dirty="0">
                <a:solidFill>
                  <a:srgbClr val="70706F"/>
                </a:solidFill>
                <a:latin typeface="Arial" panose="020B0604020202020204" pitchFamily="34" charset="0"/>
                <a:cs typeface="Arial" panose="020B0604020202020204" pitchFamily="34" charset="0"/>
              </a:rPr>
              <a:t> (</a:t>
            </a:r>
            <a:r>
              <a:rPr lang="en-US" sz="1100" b="0" baseline="0" dirty="0" err="1">
                <a:solidFill>
                  <a:srgbClr val="70706F"/>
                </a:solidFill>
                <a:latin typeface="Arial" panose="020B0604020202020204" pitchFamily="34" charset="0"/>
                <a:cs typeface="Arial" panose="020B0604020202020204" pitchFamily="34" charset="0"/>
              </a:rPr>
              <a:t>Piemonte</a:t>
            </a:r>
            <a:r>
              <a:rPr lang="en-US" sz="1100" b="0" baseline="0" dirty="0">
                <a:solidFill>
                  <a:srgbClr val="70706F"/>
                </a:solidFill>
                <a:latin typeface="Arial" panose="020B0604020202020204" pitchFamily="34" charset="0"/>
                <a:cs typeface="Arial" panose="020B0604020202020204" pitchFamily="34" charset="0"/>
              </a:rPr>
              <a:t> Orientale, Torino, Torino </a:t>
            </a:r>
            <a:r>
              <a:rPr lang="en-US" sz="1100" b="0" baseline="0" dirty="0" err="1">
                <a:solidFill>
                  <a:srgbClr val="70706F"/>
                </a:solidFill>
                <a:latin typeface="Arial" panose="020B0604020202020204" pitchFamily="34" charset="0"/>
                <a:cs typeface="Arial" panose="020B0604020202020204" pitchFamily="34" charset="0"/>
              </a:rPr>
              <a:t>Politecnino</a:t>
            </a:r>
            <a:r>
              <a:rPr lang="en-US" sz="1100" b="0" baseline="0" dirty="0">
                <a:solidFill>
                  <a:srgbClr val="70706F"/>
                </a:solidFill>
                <a:latin typeface="Arial" panose="020B0604020202020204" pitchFamily="34" charset="0"/>
                <a:cs typeface="Arial" panose="020B0604020202020204" pitchFamily="34" charset="0"/>
              </a:rPr>
              <a:t>):  2.380</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Lazio (Roma La Sapienza, Roma Tor </a:t>
            </a:r>
            <a:r>
              <a:rPr lang="en-US" sz="1100" b="0" baseline="0" dirty="0" err="1">
                <a:solidFill>
                  <a:srgbClr val="70706F"/>
                </a:solidFill>
                <a:latin typeface="Arial" panose="020B0604020202020204" pitchFamily="34" charset="0"/>
                <a:cs typeface="Arial" panose="020B0604020202020204" pitchFamily="34" charset="0"/>
              </a:rPr>
              <a:t>Vergata</a:t>
            </a:r>
            <a:r>
              <a:rPr lang="en-US" sz="1100" b="0" baseline="0" dirty="0">
                <a:solidFill>
                  <a:srgbClr val="70706F"/>
                </a:solidFill>
                <a:latin typeface="Arial" panose="020B0604020202020204" pitchFamily="34" charset="0"/>
                <a:cs typeface="Arial" panose="020B0604020202020204" pitchFamily="34" charset="0"/>
              </a:rPr>
              <a:t>, Roma Tre, </a:t>
            </a:r>
            <a:r>
              <a:rPr lang="en-US" sz="1100" b="0" baseline="0" dirty="0" err="1">
                <a:solidFill>
                  <a:srgbClr val="70706F"/>
                </a:solidFill>
                <a:latin typeface="Arial" panose="020B0604020202020204" pitchFamily="34" charset="0"/>
                <a:cs typeface="Arial" panose="020B0604020202020204" pitchFamily="34" charset="0"/>
              </a:rPr>
              <a:t>Tuscia</a:t>
            </a:r>
            <a:r>
              <a:rPr lang="en-US" sz="1100" b="0" baseline="0" dirty="0">
                <a:solidFill>
                  <a:srgbClr val="70706F"/>
                </a:solidFill>
                <a:latin typeface="Arial" panose="020B0604020202020204" pitchFamily="34" charset="0"/>
                <a:cs typeface="Arial" panose="020B0604020202020204" pitchFamily="34" charset="0"/>
              </a:rPr>
              <a:t>): 3.324</a:t>
            </a:r>
          </a:p>
          <a:p>
            <a:pPr marL="171450" indent="-171450">
              <a:buFont typeface="Arial" panose="020B0604020202020204" pitchFamily="34" charset="0"/>
              <a:buChar char="•"/>
            </a:pPr>
            <a:r>
              <a:rPr lang="en-US" sz="1100" b="0" baseline="0" dirty="0" err="1">
                <a:solidFill>
                  <a:srgbClr val="70706F"/>
                </a:solidFill>
                <a:latin typeface="Arial" panose="020B0604020202020204" pitchFamily="34" charset="0"/>
                <a:cs typeface="Arial" panose="020B0604020202020204" pitchFamily="34" charset="0"/>
              </a:rPr>
              <a:t>Provincia</a:t>
            </a:r>
            <a:r>
              <a:rPr lang="en-US" sz="1100" b="0" baseline="0" dirty="0">
                <a:solidFill>
                  <a:srgbClr val="70706F"/>
                </a:solidFill>
                <a:latin typeface="Arial" panose="020B0604020202020204" pitchFamily="34" charset="0"/>
                <a:cs typeface="Arial" panose="020B0604020202020204" pitchFamily="34" charset="0"/>
              </a:rPr>
              <a:t> di Trento (Trento): 132</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Friuli Venezia Giulia (Trieste, Udine): 728</a:t>
            </a:r>
          </a:p>
          <a:p>
            <a:pPr marL="171450" indent="-171450">
              <a:buFont typeface="Arial" panose="020B0604020202020204" pitchFamily="34" charset="0"/>
              <a:buChar char="•"/>
            </a:pPr>
            <a:endParaRPr lang="en-US" sz="1100" b="0" baseline="0" dirty="0">
              <a:solidFill>
                <a:srgbClr val="70706F"/>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b="1" baseline="0" dirty="0">
                <a:solidFill>
                  <a:srgbClr val="70706F"/>
                </a:solidFill>
                <a:latin typeface="Arial" panose="020B0604020202020204" pitchFamily="34" charset="0"/>
                <a:cs typeface="Arial" panose="020B0604020202020204" pitchFamily="34" charset="0"/>
              </a:rPr>
              <a:t>STUDENTS: 2018/2019</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Puglia (Bari, Foggia, Salento): 9.815</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Basilicata (Basilicata): 980</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Emilia-Romagna (Bologna, Ferrara, Modena e Reggio Emilia, Parma): 23.449</a:t>
            </a:r>
          </a:p>
          <a:p>
            <a:pPr marL="171450" marR="0" lvl="0" indent="-17145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baseline="0" dirty="0" err="1">
                <a:solidFill>
                  <a:srgbClr val="70706F"/>
                </a:solidFill>
                <a:latin typeface="Arial" panose="020B0604020202020204" pitchFamily="34" charset="0"/>
                <a:cs typeface="Arial" panose="020B0604020202020204" pitchFamily="34" charset="0"/>
              </a:rPr>
              <a:t>Lombardia</a:t>
            </a:r>
            <a:r>
              <a:rPr lang="en-US" sz="1100" b="0" baseline="0" dirty="0">
                <a:solidFill>
                  <a:srgbClr val="70706F"/>
                </a:solidFill>
                <a:latin typeface="Arial" panose="020B0604020202020204" pitchFamily="34" charset="0"/>
                <a:cs typeface="Arial" panose="020B0604020202020204" pitchFamily="34" charset="0"/>
              </a:rPr>
              <a:t> (Brescia, </a:t>
            </a:r>
            <a:r>
              <a:rPr lang="en-US" sz="1100" b="0" baseline="0" dirty="0" err="1">
                <a:solidFill>
                  <a:srgbClr val="70706F"/>
                </a:solidFill>
                <a:latin typeface="Arial" panose="020B0604020202020204" pitchFamily="34" charset="0"/>
                <a:cs typeface="Arial" panose="020B0604020202020204" pitchFamily="34" charset="0"/>
              </a:rPr>
              <a:t>Insubria</a:t>
            </a:r>
            <a:r>
              <a:rPr lang="en-US" sz="1100" b="0" baseline="0" dirty="0">
                <a:solidFill>
                  <a:srgbClr val="70706F"/>
                </a:solidFill>
                <a:latin typeface="Arial" panose="020B0604020202020204" pitchFamily="34" charset="0"/>
                <a:cs typeface="Arial" panose="020B0604020202020204" pitchFamily="34" charset="0"/>
              </a:rPr>
              <a:t>, Milano, Milano </a:t>
            </a:r>
            <a:r>
              <a:rPr lang="en-US" sz="1100" b="0" baseline="0" dirty="0" err="1">
                <a:solidFill>
                  <a:srgbClr val="70706F"/>
                </a:solidFill>
                <a:latin typeface="Arial" panose="020B0604020202020204" pitchFamily="34" charset="0"/>
                <a:cs typeface="Arial" panose="020B0604020202020204" pitchFamily="34" charset="0"/>
              </a:rPr>
              <a:t>Cattolica</a:t>
            </a:r>
            <a:r>
              <a:rPr lang="en-US" sz="1100" b="0" baseline="0" dirty="0">
                <a:solidFill>
                  <a:srgbClr val="70706F"/>
                </a:solidFill>
                <a:latin typeface="Arial" panose="020B0604020202020204" pitchFamily="34" charset="0"/>
                <a:cs typeface="Arial" panose="020B0604020202020204" pitchFamily="34" charset="0"/>
              </a:rPr>
              <a:t>, Milano </a:t>
            </a:r>
            <a:r>
              <a:rPr lang="en-US" sz="1100" b="0" baseline="0" dirty="0" err="1">
                <a:solidFill>
                  <a:srgbClr val="70706F"/>
                </a:solidFill>
                <a:latin typeface="Arial" panose="020B0604020202020204" pitchFamily="34" charset="0"/>
                <a:cs typeface="Arial" panose="020B0604020202020204" pitchFamily="34" charset="0"/>
              </a:rPr>
              <a:t>Politecnico</a:t>
            </a:r>
            <a:r>
              <a:rPr lang="en-US" sz="1100" b="0" baseline="0" dirty="0">
                <a:solidFill>
                  <a:srgbClr val="70706F"/>
                </a:solidFill>
                <a:latin typeface="Arial" panose="020B0604020202020204" pitchFamily="34" charset="0"/>
                <a:cs typeface="Arial" panose="020B0604020202020204" pitchFamily="34" charset="0"/>
              </a:rPr>
              <a:t>, Milano S. Raffaele, Milano Bicocca, </a:t>
            </a:r>
            <a:r>
              <a:rPr lang="en-US" sz="1100" b="0" baseline="0" dirty="0" err="1">
                <a:solidFill>
                  <a:srgbClr val="70706F"/>
                </a:solidFill>
                <a:latin typeface="Arial" panose="020B0604020202020204" pitchFamily="34" charset="0"/>
                <a:cs typeface="Arial" panose="020B0604020202020204" pitchFamily="34" charset="0"/>
              </a:rPr>
              <a:t>Novedrate</a:t>
            </a:r>
            <a:r>
              <a:rPr lang="en-US" sz="1100" b="0" baseline="0" dirty="0">
                <a:solidFill>
                  <a:srgbClr val="70706F"/>
                </a:solidFill>
                <a:latin typeface="Arial" panose="020B0604020202020204" pitchFamily="34" charset="0"/>
                <a:cs typeface="Arial" panose="020B0604020202020204" pitchFamily="34" charset="0"/>
              </a:rPr>
              <a:t> e-campus, </a:t>
            </a:r>
            <a:r>
              <a:rPr lang="en-US" sz="1100" b="0" baseline="0" dirty="0" err="1">
                <a:solidFill>
                  <a:srgbClr val="70706F"/>
                </a:solidFill>
                <a:latin typeface="Arial" panose="020B0604020202020204" pitchFamily="34" charset="0"/>
                <a:cs typeface="Arial" panose="020B0604020202020204" pitchFamily="34" charset="0"/>
              </a:rPr>
              <a:t>Rozzano</a:t>
            </a:r>
            <a:r>
              <a:rPr lang="en-US" sz="1100" b="0" baseline="0" dirty="0">
                <a:solidFill>
                  <a:srgbClr val="70706F"/>
                </a:solidFill>
                <a:latin typeface="Arial" panose="020B0604020202020204" pitchFamily="34" charset="0"/>
                <a:cs typeface="Arial" panose="020B0604020202020204" pitchFamily="34" charset="0"/>
              </a:rPr>
              <a:t> (MI) </a:t>
            </a:r>
            <a:r>
              <a:rPr lang="en-US" sz="1100" b="0" baseline="0" dirty="0" err="1">
                <a:solidFill>
                  <a:srgbClr val="70706F"/>
                </a:solidFill>
                <a:latin typeface="Arial" panose="020B0604020202020204" pitchFamily="34" charset="0"/>
                <a:cs typeface="Arial" panose="020B0604020202020204" pitchFamily="34" charset="0"/>
              </a:rPr>
              <a:t>Humanitas</a:t>
            </a:r>
            <a:r>
              <a:rPr lang="en-US" sz="1100" b="0" baseline="0" dirty="0">
                <a:solidFill>
                  <a:srgbClr val="70706F"/>
                </a:solidFill>
                <a:latin typeface="Arial" panose="020B0604020202020204" pitchFamily="34" charset="0"/>
                <a:cs typeface="Arial" panose="020B0604020202020204" pitchFamily="34" charset="0"/>
              </a:rPr>
              <a:t>, Pavia): 29.875</a:t>
            </a:r>
          </a:p>
          <a:p>
            <a:pPr marL="171450" indent="-171450">
              <a:buFont typeface="Arial" panose="020B0604020202020204" pitchFamily="34" charset="0"/>
              <a:buChar char="•"/>
            </a:pPr>
            <a:r>
              <a:rPr lang="en-US" sz="1100" b="0" baseline="0" dirty="0" err="1">
                <a:solidFill>
                  <a:srgbClr val="70706F"/>
                </a:solidFill>
                <a:latin typeface="Arial" panose="020B0604020202020204" pitchFamily="34" charset="0"/>
                <a:cs typeface="Arial" panose="020B0604020202020204" pitchFamily="34" charset="0"/>
              </a:rPr>
              <a:t>Sardegna</a:t>
            </a:r>
            <a:r>
              <a:rPr lang="en-US" sz="1100" b="0" baseline="0" dirty="0">
                <a:solidFill>
                  <a:srgbClr val="70706F"/>
                </a:solidFill>
                <a:latin typeface="Arial" panose="020B0604020202020204" pitchFamily="34" charset="0"/>
                <a:cs typeface="Arial" panose="020B0604020202020204" pitchFamily="34" charset="0"/>
              </a:rPr>
              <a:t> (Cagliari, Sassari): 6.754</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Calabria (Calabria, Catanzaro): 6.966</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Marche (</a:t>
            </a:r>
            <a:r>
              <a:rPr lang="en-US" sz="1100" b="0" baseline="0" dirty="0" err="1">
                <a:solidFill>
                  <a:srgbClr val="70706F"/>
                </a:solidFill>
                <a:latin typeface="Arial" panose="020B0604020202020204" pitchFamily="34" charset="0"/>
                <a:cs typeface="Arial" panose="020B0604020202020204" pitchFamily="34" charset="0"/>
              </a:rPr>
              <a:t>Camerino</a:t>
            </a:r>
            <a:r>
              <a:rPr lang="en-US" sz="1100" b="0" baseline="0" dirty="0">
                <a:solidFill>
                  <a:srgbClr val="70706F"/>
                </a:solidFill>
                <a:latin typeface="Arial" panose="020B0604020202020204" pitchFamily="34" charset="0"/>
                <a:cs typeface="Arial" panose="020B0604020202020204" pitchFamily="34" charset="0"/>
              </a:rPr>
              <a:t>, Marche, Urbino): 9.232</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Sicilia (Catania, Messina, Palermo): 17.804</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Abruzzo (Chieti e Pescara, L’Aquila, Teramo): 7.202</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Toscana (Firenze, Pisa, Siena): 17.712</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Liguria (Genova): 3.784</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Molise (Molise): 1.068</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Campania (Napoli Fed. II, Napoli Parthenope, Napoli </a:t>
            </a:r>
            <a:r>
              <a:rPr lang="en-US" sz="1100" b="0" baseline="0" dirty="0" err="1">
                <a:solidFill>
                  <a:srgbClr val="70706F"/>
                </a:solidFill>
                <a:latin typeface="Arial" panose="020B0604020202020204" pitchFamily="34" charset="0"/>
                <a:cs typeface="Arial" panose="020B0604020202020204" pitchFamily="34" charset="0"/>
              </a:rPr>
              <a:t>Vanvitelli</a:t>
            </a:r>
            <a:r>
              <a:rPr lang="en-US" sz="1100" b="0" baseline="0" dirty="0">
                <a:solidFill>
                  <a:srgbClr val="70706F"/>
                </a:solidFill>
                <a:latin typeface="Arial" panose="020B0604020202020204" pitchFamily="34" charset="0"/>
                <a:cs typeface="Arial" panose="020B0604020202020204" pitchFamily="34" charset="0"/>
              </a:rPr>
              <a:t>, Salerno, </a:t>
            </a:r>
            <a:r>
              <a:rPr lang="en-US" sz="1100" b="0" baseline="0" dirty="0" err="1">
                <a:solidFill>
                  <a:srgbClr val="70706F"/>
                </a:solidFill>
                <a:latin typeface="Arial" panose="020B0604020202020204" pitchFamily="34" charset="0"/>
                <a:cs typeface="Arial" panose="020B0604020202020204" pitchFamily="34" charset="0"/>
              </a:rPr>
              <a:t>Sannio</a:t>
            </a:r>
            <a:r>
              <a:rPr lang="en-US" sz="1100" b="0" baseline="0" dirty="0">
                <a:solidFill>
                  <a:srgbClr val="70706F"/>
                </a:solidFill>
                <a:latin typeface="Arial" panose="020B0604020202020204" pitchFamily="34" charset="0"/>
                <a:cs typeface="Arial" panose="020B0604020202020204" pitchFamily="34" charset="0"/>
              </a:rPr>
              <a:t>): 27.513</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Veneto (</a:t>
            </a:r>
            <a:r>
              <a:rPr lang="en-US" sz="1100" b="0" baseline="0" dirty="0" err="1">
                <a:solidFill>
                  <a:srgbClr val="70706F"/>
                </a:solidFill>
                <a:latin typeface="Arial" panose="020B0604020202020204" pitchFamily="34" charset="0"/>
                <a:cs typeface="Arial" panose="020B0604020202020204" pitchFamily="34" charset="0"/>
              </a:rPr>
              <a:t>Padova</a:t>
            </a:r>
            <a:r>
              <a:rPr lang="en-US" sz="1100" b="0" baseline="0" dirty="0">
                <a:solidFill>
                  <a:srgbClr val="70706F"/>
                </a:solidFill>
                <a:latin typeface="Arial" panose="020B0604020202020204" pitchFamily="34" charset="0"/>
                <a:cs typeface="Arial" panose="020B0604020202020204" pitchFamily="34" charset="0"/>
              </a:rPr>
              <a:t>, Venezia </a:t>
            </a:r>
            <a:r>
              <a:rPr lang="en-US" sz="1100" b="0" baseline="0" dirty="0" err="1">
                <a:solidFill>
                  <a:srgbClr val="70706F"/>
                </a:solidFill>
                <a:latin typeface="Arial" panose="020B0604020202020204" pitchFamily="34" charset="0"/>
                <a:cs typeface="Arial" panose="020B0604020202020204" pitchFamily="34" charset="0"/>
              </a:rPr>
              <a:t>Cà</a:t>
            </a:r>
            <a:r>
              <a:rPr lang="en-US" sz="1100" b="0" baseline="0" dirty="0">
                <a:solidFill>
                  <a:srgbClr val="70706F"/>
                </a:solidFill>
                <a:latin typeface="Arial" panose="020B0604020202020204" pitchFamily="34" charset="0"/>
                <a:cs typeface="Arial" panose="020B0604020202020204" pitchFamily="34" charset="0"/>
              </a:rPr>
              <a:t> </a:t>
            </a:r>
            <a:r>
              <a:rPr lang="en-US" sz="1100" b="0" baseline="0" dirty="0" err="1">
                <a:solidFill>
                  <a:srgbClr val="70706F"/>
                </a:solidFill>
                <a:latin typeface="Arial" panose="020B0604020202020204" pitchFamily="34" charset="0"/>
                <a:cs typeface="Arial" panose="020B0604020202020204" pitchFamily="34" charset="0"/>
              </a:rPr>
              <a:t>Foscari</a:t>
            </a:r>
            <a:r>
              <a:rPr lang="en-US" sz="1100" b="0" baseline="0" dirty="0">
                <a:solidFill>
                  <a:srgbClr val="70706F"/>
                </a:solidFill>
                <a:latin typeface="Arial" panose="020B0604020202020204" pitchFamily="34" charset="0"/>
                <a:cs typeface="Arial" panose="020B0604020202020204" pitchFamily="34" charset="0"/>
              </a:rPr>
              <a:t>, Verona): 9.776</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Umbria (Perugia): 4.995</a:t>
            </a:r>
          </a:p>
          <a:p>
            <a:pPr marL="171450" indent="-171450">
              <a:buFont typeface="Arial" panose="020B0604020202020204" pitchFamily="34" charset="0"/>
              <a:buChar char="•"/>
            </a:pPr>
            <a:r>
              <a:rPr lang="en-US" sz="1100" b="0" baseline="0" dirty="0" err="1">
                <a:solidFill>
                  <a:srgbClr val="70706F"/>
                </a:solidFill>
                <a:latin typeface="Arial" panose="020B0604020202020204" pitchFamily="34" charset="0"/>
                <a:cs typeface="Arial" panose="020B0604020202020204" pitchFamily="34" charset="0"/>
              </a:rPr>
              <a:t>Piemonte</a:t>
            </a:r>
            <a:r>
              <a:rPr lang="en-US" sz="1100" b="0" baseline="0" dirty="0">
                <a:solidFill>
                  <a:srgbClr val="70706F"/>
                </a:solidFill>
                <a:latin typeface="Arial" panose="020B0604020202020204" pitchFamily="34" charset="0"/>
                <a:cs typeface="Arial" panose="020B0604020202020204" pitchFamily="34" charset="0"/>
              </a:rPr>
              <a:t> (</a:t>
            </a:r>
            <a:r>
              <a:rPr lang="en-US" sz="1100" b="0" baseline="0" dirty="0" err="1">
                <a:solidFill>
                  <a:srgbClr val="70706F"/>
                </a:solidFill>
                <a:latin typeface="Arial" panose="020B0604020202020204" pitchFamily="34" charset="0"/>
                <a:cs typeface="Arial" panose="020B0604020202020204" pitchFamily="34" charset="0"/>
              </a:rPr>
              <a:t>Piemonte</a:t>
            </a:r>
            <a:r>
              <a:rPr lang="en-US" sz="1100" b="0" baseline="0" dirty="0">
                <a:solidFill>
                  <a:srgbClr val="70706F"/>
                </a:solidFill>
                <a:latin typeface="Arial" panose="020B0604020202020204" pitchFamily="34" charset="0"/>
                <a:cs typeface="Arial" panose="020B0604020202020204" pitchFamily="34" charset="0"/>
              </a:rPr>
              <a:t> Orientale, Torino, Torino </a:t>
            </a:r>
            <a:r>
              <a:rPr lang="en-US" sz="1100" b="0" baseline="0" dirty="0" err="1">
                <a:solidFill>
                  <a:srgbClr val="70706F"/>
                </a:solidFill>
                <a:latin typeface="Arial" panose="020B0604020202020204" pitchFamily="34" charset="0"/>
                <a:cs typeface="Arial" panose="020B0604020202020204" pitchFamily="34" charset="0"/>
              </a:rPr>
              <a:t>Politecnino</a:t>
            </a:r>
            <a:r>
              <a:rPr lang="en-US" sz="1100" b="0" baseline="0" dirty="0">
                <a:solidFill>
                  <a:srgbClr val="70706F"/>
                </a:solidFill>
                <a:latin typeface="Arial" panose="020B0604020202020204" pitchFamily="34" charset="0"/>
                <a:cs typeface="Arial" panose="020B0604020202020204" pitchFamily="34" charset="0"/>
              </a:rPr>
              <a:t>):  15.805</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Lazio (Roma </a:t>
            </a:r>
            <a:r>
              <a:rPr lang="en-US" sz="1100" b="0" baseline="0" dirty="0" err="1">
                <a:solidFill>
                  <a:srgbClr val="70706F"/>
                </a:solidFill>
                <a:latin typeface="Arial" panose="020B0604020202020204" pitchFamily="34" charset="0"/>
                <a:cs typeface="Arial" panose="020B0604020202020204" pitchFamily="34" charset="0"/>
              </a:rPr>
              <a:t>Biomedico</a:t>
            </a:r>
            <a:r>
              <a:rPr lang="en-US" sz="1100" b="0" baseline="0" dirty="0">
                <a:solidFill>
                  <a:srgbClr val="70706F"/>
                </a:solidFill>
                <a:latin typeface="Arial" panose="020B0604020202020204" pitchFamily="34" charset="0"/>
                <a:cs typeface="Arial" panose="020B0604020202020204" pitchFamily="34" charset="0"/>
              </a:rPr>
              <a:t>, Roma La Sapienza, Roma Saint Camillus, Roma Tor </a:t>
            </a:r>
            <a:r>
              <a:rPr lang="en-US" sz="1100" b="0" baseline="0" dirty="0" err="1">
                <a:solidFill>
                  <a:srgbClr val="70706F"/>
                </a:solidFill>
                <a:latin typeface="Arial" panose="020B0604020202020204" pitchFamily="34" charset="0"/>
                <a:cs typeface="Arial" panose="020B0604020202020204" pitchFamily="34" charset="0"/>
              </a:rPr>
              <a:t>Vergata</a:t>
            </a:r>
            <a:r>
              <a:rPr lang="en-US" sz="1100" b="0" baseline="0" dirty="0">
                <a:solidFill>
                  <a:srgbClr val="70706F"/>
                </a:solidFill>
                <a:latin typeface="Arial" panose="020B0604020202020204" pitchFamily="34" charset="0"/>
                <a:cs typeface="Arial" panose="020B0604020202020204" pitchFamily="34" charset="0"/>
              </a:rPr>
              <a:t>, Roma Tre, </a:t>
            </a:r>
            <a:r>
              <a:rPr lang="en-US" sz="1100" b="0" baseline="0" dirty="0" err="1">
                <a:solidFill>
                  <a:srgbClr val="70706F"/>
                </a:solidFill>
                <a:latin typeface="Arial" panose="020B0604020202020204" pitchFamily="34" charset="0"/>
                <a:cs typeface="Arial" panose="020B0604020202020204" pitchFamily="34" charset="0"/>
              </a:rPr>
              <a:t>Tuscia</a:t>
            </a:r>
            <a:r>
              <a:rPr lang="en-US" sz="1100" b="0" baseline="0" dirty="0">
                <a:solidFill>
                  <a:srgbClr val="70706F"/>
                </a:solidFill>
                <a:latin typeface="Arial" panose="020B0604020202020204" pitchFamily="34" charset="0"/>
                <a:cs typeface="Arial" panose="020B0604020202020204" pitchFamily="34" charset="0"/>
              </a:rPr>
              <a:t>): 24.368</a:t>
            </a:r>
          </a:p>
          <a:p>
            <a:pPr marL="171450" indent="-171450">
              <a:buFont typeface="Arial" panose="020B0604020202020204" pitchFamily="34" charset="0"/>
              <a:buChar char="•"/>
            </a:pPr>
            <a:r>
              <a:rPr lang="en-US" sz="1100" b="0" baseline="0" dirty="0" err="1">
                <a:solidFill>
                  <a:srgbClr val="70706F"/>
                </a:solidFill>
                <a:latin typeface="Arial" panose="020B0604020202020204" pitchFamily="34" charset="0"/>
                <a:cs typeface="Arial" panose="020B0604020202020204" pitchFamily="34" charset="0"/>
              </a:rPr>
              <a:t>Provincia</a:t>
            </a:r>
            <a:r>
              <a:rPr lang="en-US" sz="1100" b="0" baseline="0" dirty="0">
                <a:solidFill>
                  <a:srgbClr val="70706F"/>
                </a:solidFill>
                <a:latin typeface="Arial" panose="020B0604020202020204" pitchFamily="34" charset="0"/>
                <a:cs typeface="Arial" panose="020B0604020202020204" pitchFamily="34" charset="0"/>
              </a:rPr>
              <a:t> di Trento (Trento): 483</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Friuli Venezia Giulia (Trieste, Udine): 3.480</a:t>
            </a:r>
          </a:p>
          <a:p>
            <a:pPr marL="0" indent="0">
              <a:buFont typeface="Arial" panose="020B0604020202020204" pitchFamily="34" charset="0"/>
              <a:buNone/>
            </a:pPr>
            <a:endParaRPr lang="en-US" sz="1100" b="0" baseline="0" dirty="0">
              <a:solidFill>
                <a:srgbClr val="70706F"/>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b="1" baseline="0" dirty="0">
                <a:solidFill>
                  <a:srgbClr val="70706F"/>
                </a:solidFill>
                <a:latin typeface="Arial" panose="020B0604020202020204" pitchFamily="34" charset="0"/>
                <a:cs typeface="Arial" panose="020B0604020202020204" pitchFamily="34" charset="0"/>
              </a:rPr>
              <a:t>TOTALI: </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Puglia (Bari, Foggia, Salento): 11.192</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Basilicata (Basilicata): 1.092</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Emilia-Romagna (Bologna, Ferrara, Modena e Reggio Emilia, Parma): 27.332</a:t>
            </a:r>
          </a:p>
          <a:p>
            <a:pPr marL="171450" marR="0" lvl="0" indent="-17145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baseline="0" dirty="0" err="1">
                <a:solidFill>
                  <a:srgbClr val="70706F"/>
                </a:solidFill>
                <a:latin typeface="Arial" panose="020B0604020202020204" pitchFamily="34" charset="0"/>
                <a:cs typeface="Arial" panose="020B0604020202020204" pitchFamily="34" charset="0"/>
              </a:rPr>
              <a:t>Lombardia</a:t>
            </a:r>
            <a:r>
              <a:rPr lang="en-US" sz="1100" b="0" baseline="0" dirty="0">
                <a:solidFill>
                  <a:srgbClr val="70706F"/>
                </a:solidFill>
                <a:latin typeface="Arial" panose="020B0604020202020204" pitchFamily="34" charset="0"/>
                <a:cs typeface="Arial" panose="020B0604020202020204" pitchFamily="34" charset="0"/>
              </a:rPr>
              <a:t> (Brescia, </a:t>
            </a:r>
            <a:r>
              <a:rPr lang="en-US" sz="1100" b="0" baseline="0" dirty="0" err="1">
                <a:solidFill>
                  <a:srgbClr val="70706F"/>
                </a:solidFill>
                <a:latin typeface="Arial" panose="020B0604020202020204" pitchFamily="34" charset="0"/>
                <a:cs typeface="Arial" panose="020B0604020202020204" pitchFamily="34" charset="0"/>
              </a:rPr>
              <a:t>Insubria</a:t>
            </a:r>
            <a:r>
              <a:rPr lang="en-US" sz="1100" b="0" baseline="0" dirty="0">
                <a:solidFill>
                  <a:srgbClr val="70706F"/>
                </a:solidFill>
                <a:latin typeface="Arial" panose="020B0604020202020204" pitchFamily="34" charset="0"/>
                <a:cs typeface="Arial" panose="020B0604020202020204" pitchFamily="34" charset="0"/>
              </a:rPr>
              <a:t>, Milano, Milano </a:t>
            </a:r>
            <a:r>
              <a:rPr lang="en-US" sz="1100" b="0" baseline="0" dirty="0" err="1">
                <a:solidFill>
                  <a:srgbClr val="70706F"/>
                </a:solidFill>
                <a:latin typeface="Arial" panose="020B0604020202020204" pitchFamily="34" charset="0"/>
                <a:cs typeface="Arial" panose="020B0604020202020204" pitchFamily="34" charset="0"/>
              </a:rPr>
              <a:t>Politecnico</a:t>
            </a:r>
            <a:r>
              <a:rPr lang="en-US" sz="1100" b="0" baseline="0" dirty="0">
                <a:solidFill>
                  <a:srgbClr val="70706F"/>
                </a:solidFill>
                <a:latin typeface="Arial" panose="020B0604020202020204" pitchFamily="34" charset="0"/>
                <a:cs typeface="Arial" panose="020B0604020202020204" pitchFamily="34" charset="0"/>
              </a:rPr>
              <a:t>, Milano S. Raffaele, Milano Bicocca, </a:t>
            </a:r>
            <a:r>
              <a:rPr lang="en-US" sz="1100" b="0" baseline="0" dirty="0" err="1">
                <a:solidFill>
                  <a:srgbClr val="70706F"/>
                </a:solidFill>
                <a:latin typeface="Arial" panose="020B0604020202020204" pitchFamily="34" charset="0"/>
                <a:cs typeface="Arial" panose="020B0604020202020204" pitchFamily="34" charset="0"/>
              </a:rPr>
              <a:t>Rozzano</a:t>
            </a:r>
            <a:r>
              <a:rPr lang="en-US" sz="1100" b="0" baseline="0" dirty="0">
                <a:solidFill>
                  <a:srgbClr val="70706F"/>
                </a:solidFill>
                <a:latin typeface="Arial" panose="020B0604020202020204" pitchFamily="34" charset="0"/>
                <a:cs typeface="Arial" panose="020B0604020202020204" pitchFamily="34" charset="0"/>
              </a:rPr>
              <a:t> (MI) </a:t>
            </a:r>
            <a:r>
              <a:rPr lang="en-US" sz="1100" b="0" baseline="0" dirty="0" err="1">
                <a:solidFill>
                  <a:srgbClr val="70706F"/>
                </a:solidFill>
                <a:latin typeface="Arial" panose="020B0604020202020204" pitchFamily="34" charset="0"/>
                <a:cs typeface="Arial" panose="020B0604020202020204" pitchFamily="34" charset="0"/>
              </a:rPr>
              <a:t>Humanitas</a:t>
            </a:r>
            <a:r>
              <a:rPr lang="en-US" sz="1100" b="0" baseline="0" dirty="0">
                <a:solidFill>
                  <a:srgbClr val="70706F"/>
                </a:solidFill>
                <a:latin typeface="Arial" panose="020B0604020202020204" pitchFamily="34" charset="0"/>
                <a:cs typeface="Arial" panose="020B0604020202020204" pitchFamily="34" charset="0"/>
              </a:rPr>
              <a:t>, Pavia): 35.226</a:t>
            </a:r>
          </a:p>
          <a:p>
            <a:pPr marL="171450" indent="-171450">
              <a:buFont typeface="Arial" panose="020B0604020202020204" pitchFamily="34" charset="0"/>
              <a:buChar char="•"/>
            </a:pPr>
            <a:r>
              <a:rPr lang="en-US" sz="1100" b="0" baseline="0" dirty="0" err="1">
                <a:solidFill>
                  <a:srgbClr val="70706F"/>
                </a:solidFill>
                <a:latin typeface="Arial" panose="020B0604020202020204" pitchFamily="34" charset="0"/>
                <a:cs typeface="Arial" panose="020B0604020202020204" pitchFamily="34" charset="0"/>
              </a:rPr>
              <a:t>Sardegna</a:t>
            </a:r>
            <a:r>
              <a:rPr lang="en-US" sz="1100" b="0" baseline="0" dirty="0">
                <a:solidFill>
                  <a:srgbClr val="70706F"/>
                </a:solidFill>
                <a:latin typeface="Arial" panose="020B0604020202020204" pitchFamily="34" charset="0"/>
                <a:cs typeface="Arial" panose="020B0604020202020204" pitchFamily="34" charset="0"/>
              </a:rPr>
              <a:t> (Cagliari, Sassari): 7.576</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Calabria (Calabria, Catanzaro): 7.759</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Marche (</a:t>
            </a:r>
            <a:r>
              <a:rPr lang="en-US" sz="1100" b="0" baseline="0" dirty="0" err="1">
                <a:solidFill>
                  <a:srgbClr val="70706F"/>
                </a:solidFill>
                <a:latin typeface="Arial" panose="020B0604020202020204" pitchFamily="34" charset="0"/>
                <a:cs typeface="Arial" panose="020B0604020202020204" pitchFamily="34" charset="0"/>
              </a:rPr>
              <a:t>Camerino</a:t>
            </a:r>
            <a:r>
              <a:rPr lang="en-US" sz="1100" b="0" baseline="0" dirty="0">
                <a:solidFill>
                  <a:srgbClr val="70706F"/>
                </a:solidFill>
                <a:latin typeface="Arial" panose="020B0604020202020204" pitchFamily="34" charset="0"/>
                <a:cs typeface="Arial" panose="020B0604020202020204" pitchFamily="34" charset="0"/>
              </a:rPr>
              <a:t>, Marche, Urbino): 10.544</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Sicilia (Catania, Messina, Palermo): 20.244</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Abruzzo (Chieti e Pescara, L’Aquila, Teramo): 8.296</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Toscana (Firenze, Pisa, Siena): 20.291</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Liguria (Genova): 4.441</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Molise (Molise): 1.176</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Campania (Napoli Fed. II, Napoli Parthenope, Napoli </a:t>
            </a:r>
            <a:r>
              <a:rPr lang="en-US" sz="1100" b="0" baseline="0" dirty="0" err="1">
                <a:solidFill>
                  <a:srgbClr val="70706F"/>
                </a:solidFill>
                <a:latin typeface="Arial" panose="020B0604020202020204" pitchFamily="34" charset="0"/>
                <a:cs typeface="Arial" panose="020B0604020202020204" pitchFamily="34" charset="0"/>
              </a:rPr>
              <a:t>Vanvitelli</a:t>
            </a:r>
            <a:r>
              <a:rPr lang="en-US" sz="1100" b="0" baseline="0" dirty="0">
                <a:solidFill>
                  <a:srgbClr val="70706F"/>
                </a:solidFill>
                <a:latin typeface="Arial" panose="020B0604020202020204" pitchFamily="34" charset="0"/>
                <a:cs typeface="Arial" panose="020B0604020202020204" pitchFamily="34" charset="0"/>
              </a:rPr>
              <a:t>, Salerno, </a:t>
            </a:r>
            <a:r>
              <a:rPr lang="en-US" sz="1100" b="0" baseline="0" dirty="0" err="1">
                <a:solidFill>
                  <a:srgbClr val="70706F"/>
                </a:solidFill>
                <a:latin typeface="Arial" panose="020B0604020202020204" pitchFamily="34" charset="0"/>
                <a:cs typeface="Arial" panose="020B0604020202020204" pitchFamily="34" charset="0"/>
              </a:rPr>
              <a:t>Sannio</a:t>
            </a:r>
            <a:r>
              <a:rPr lang="en-US" sz="1100" b="0" baseline="0" dirty="0">
                <a:solidFill>
                  <a:srgbClr val="70706F"/>
                </a:solidFill>
                <a:latin typeface="Arial" panose="020B0604020202020204" pitchFamily="34" charset="0"/>
                <a:cs typeface="Arial" panose="020B0604020202020204" pitchFamily="34" charset="0"/>
              </a:rPr>
              <a:t>): 31.299</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Veneto (</a:t>
            </a:r>
            <a:r>
              <a:rPr lang="en-US" sz="1100" b="0" baseline="0" dirty="0" err="1">
                <a:solidFill>
                  <a:srgbClr val="70706F"/>
                </a:solidFill>
                <a:latin typeface="Arial" panose="020B0604020202020204" pitchFamily="34" charset="0"/>
                <a:cs typeface="Arial" panose="020B0604020202020204" pitchFamily="34" charset="0"/>
              </a:rPr>
              <a:t>Padova</a:t>
            </a:r>
            <a:r>
              <a:rPr lang="en-US" sz="1100" b="0" baseline="0" dirty="0">
                <a:solidFill>
                  <a:srgbClr val="70706F"/>
                </a:solidFill>
                <a:latin typeface="Arial" panose="020B0604020202020204" pitchFamily="34" charset="0"/>
                <a:cs typeface="Arial" panose="020B0604020202020204" pitchFamily="34" charset="0"/>
              </a:rPr>
              <a:t>, Venezia </a:t>
            </a:r>
            <a:r>
              <a:rPr lang="en-US" sz="1100" b="0" baseline="0" dirty="0" err="1">
                <a:solidFill>
                  <a:srgbClr val="70706F"/>
                </a:solidFill>
                <a:latin typeface="Arial" panose="020B0604020202020204" pitchFamily="34" charset="0"/>
                <a:cs typeface="Arial" panose="020B0604020202020204" pitchFamily="34" charset="0"/>
              </a:rPr>
              <a:t>Cà</a:t>
            </a:r>
            <a:r>
              <a:rPr lang="en-US" sz="1100" b="0" baseline="0" dirty="0">
                <a:solidFill>
                  <a:srgbClr val="70706F"/>
                </a:solidFill>
                <a:latin typeface="Arial" panose="020B0604020202020204" pitchFamily="34" charset="0"/>
                <a:cs typeface="Arial" panose="020B0604020202020204" pitchFamily="34" charset="0"/>
              </a:rPr>
              <a:t> </a:t>
            </a:r>
            <a:r>
              <a:rPr lang="en-US" sz="1100" b="0" baseline="0" dirty="0" err="1">
                <a:solidFill>
                  <a:srgbClr val="70706F"/>
                </a:solidFill>
                <a:latin typeface="Arial" panose="020B0604020202020204" pitchFamily="34" charset="0"/>
                <a:cs typeface="Arial" panose="020B0604020202020204" pitchFamily="34" charset="0"/>
              </a:rPr>
              <a:t>Foscari</a:t>
            </a:r>
            <a:r>
              <a:rPr lang="en-US" sz="1100" b="0" baseline="0" dirty="0">
                <a:solidFill>
                  <a:srgbClr val="70706F"/>
                </a:solidFill>
                <a:latin typeface="Arial" panose="020B0604020202020204" pitchFamily="34" charset="0"/>
                <a:cs typeface="Arial" panose="020B0604020202020204" pitchFamily="34" charset="0"/>
              </a:rPr>
              <a:t>, Verona): 11.526</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Umbria (Perugia): 5.769</a:t>
            </a:r>
          </a:p>
          <a:p>
            <a:pPr marL="171450" indent="-171450">
              <a:buFont typeface="Arial" panose="020B0604020202020204" pitchFamily="34" charset="0"/>
              <a:buChar char="•"/>
            </a:pPr>
            <a:r>
              <a:rPr lang="en-US" sz="1100" b="0" baseline="0" dirty="0" err="1">
                <a:solidFill>
                  <a:srgbClr val="70706F"/>
                </a:solidFill>
                <a:latin typeface="Arial" panose="020B0604020202020204" pitchFamily="34" charset="0"/>
                <a:cs typeface="Arial" panose="020B0604020202020204" pitchFamily="34" charset="0"/>
              </a:rPr>
              <a:t>Piemonte</a:t>
            </a:r>
            <a:r>
              <a:rPr lang="en-US" sz="1100" b="0" baseline="0" dirty="0">
                <a:solidFill>
                  <a:srgbClr val="70706F"/>
                </a:solidFill>
                <a:latin typeface="Arial" panose="020B0604020202020204" pitchFamily="34" charset="0"/>
                <a:cs typeface="Arial" panose="020B0604020202020204" pitchFamily="34" charset="0"/>
              </a:rPr>
              <a:t> (</a:t>
            </a:r>
            <a:r>
              <a:rPr lang="en-US" sz="1100" b="0" baseline="0" dirty="0" err="1">
                <a:solidFill>
                  <a:srgbClr val="70706F"/>
                </a:solidFill>
                <a:latin typeface="Arial" panose="020B0604020202020204" pitchFamily="34" charset="0"/>
                <a:cs typeface="Arial" panose="020B0604020202020204" pitchFamily="34" charset="0"/>
              </a:rPr>
              <a:t>Piemonte</a:t>
            </a:r>
            <a:r>
              <a:rPr lang="en-US" sz="1100" b="0" baseline="0" dirty="0">
                <a:solidFill>
                  <a:srgbClr val="70706F"/>
                </a:solidFill>
                <a:latin typeface="Arial" panose="020B0604020202020204" pitchFamily="34" charset="0"/>
                <a:cs typeface="Arial" panose="020B0604020202020204" pitchFamily="34" charset="0"/>
              </a:rPr>
              <a:t> Orientale, Torino, Torino </a:t>
            </a:r>
            <a:r>
              <a:rPr lang="en-US" sz="1100" b="0" baseline="0" dirty="0" err="1">
                <a:solidFill>
                  <a:srgbClr val="70706F"/>
                </a:solidFill>
                <a:latin typeface="Arial" panose="020B0604020202020204" pitchFamily="34" charset="0"/>
                <a:cs typeface="Arial" panose="020B0604020202020204" pitchFamily="34" charset="0"/>
              </a:rPr>
              <a:t>Politecnino</a:t>
            </a:r>
            <a:r>
              <a:rPr lang="en-US" sz="1100" b="0" baseline="0" dirty="0">
                <a:solidFill>
                  <a:srgbClr val="70706F"/>
                </a:solidFill>
                <a:latin typeface="Arial" panose="020B0604020202020204" pitchFamily="34" charset="0"/>
                <a:cs typeface="Arial" panose="020B0604020202020204" pitchFamily="34" charset="0"/>
              </a:rPr>
              <a:t>):  18.185</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Lazio (Roma La Sapienza, Roma Tor </a:t>
            </a:r>
            <a:r>
              <a:rPr lang="en-US" sz="1100" b="0" baseline="0" dirty="0" err="1">
                <a:solidFill>
                  <a:srgbClr val="70706F"/>
                </a:solidFill>
                <a:latin typeface="Arial" panose="020B0604020202020204" pitchFamily="34" charset="0"/>
                <a:cs typeface="Arial" panose="020B0604020202020204" pitchFamily="34" charset="0"/>
              </a:rPr>
              <a:t>Vergata</a:t>
            </a:r>
            <a:r>
              <a:rPr lang="en-US" sz="1100" b="0" baseline="0" dirty="0">
                <a:solidFill>
                  <a:srgbClr val="70706F"/>
                </a:solidFill>
                <a:latin typeface="Arial" panose="020B0604020202020204" pitchFamily="34" charset="0"/>
                <a:cs typeface="Arial" panose="020B0604020202020204" pitchFamily="34" charset="0"/>
              </a:rPr>
              <a:t>, Roma Tre, </a:t>
            </a:r>
            <a:r>
              <a:rPr lang="en-US" sz="1100" b="0" baseline="0" dirty="0" err="1">
                <a:solidFill>
                  <a:srgbClr val="70706F"/>
                </a:solidFill>
                <a:latin typeface="Arial" panose="020B0604020202020204" pitchFamily="34" charset="0"/>
                <a:cs typeface="Arial" panose="020B0604020202020204" pitchFamily="34" charset="0"/>
              </a:rPr>
              <a:t>Tuscia</a:t>
            </a:r>
            <a:r>
              <a:rPr lang="en-US" sz="1100" b="0" baseline="0" dirty="0">
                <a:solidFill>
                  <a:srgbClr val="70706F"/>
                </a:solidFill>
                <a:latin typeface="Arial" panose="020B0604020202020204" pitchFamily="34" charset="0"/>
                <a:cs typeface="Arial" panose="020B0604020202020204" pitchFamily="34" charset="0"/>
              </a:rPr>
              <a:t>): 27.692</a:t>
            </a:r>
          </a:p>
          <a:p>
            <a:pPr marL="171450" indent="-171450">
              <a:buFont typeface="Arial" panose="020B0604020202020204" pitchFamily="34" charset="0"/>
              <a:buChar char="•"/>
            </a:pPr>
            <a:r>
              <a:rPr lang="en-US" sz="1100" b="0" baseline="0" dirty="0" err="1">
                <a:solidFill>
                  <a:srgbClr val="70706F"/>
                </a:solidFill>
                <a:latin typeface="Arial" panose="020B0604020202020204" pitchFamily="34" charset="0"/>
                <a:cs typeface="Arial" panose="020B0604020202020204" pitchFamily="34" charset="0"/>
              </a:rPr>
              <a:t>Provincia</a:t>
            </a:r>
            <a:r>
              <a:rPr lang="en-US" sz="1100" b="0" baseline="0" dirty="0">
                <a:solidFill>
                  <a:srgbClr val="70706F"/>
                </a:solidFill>
                <a:latin typeface="Arial" panose="020B0604020202020204" pitchFamily="34" charset="0"/>
                <a:cs typeface="Arial" panose="020B0604020202020204" pitchFamily="34" charset="0"/>
              </a:rPr>
              <a:t> di Trento (Trento): 615</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Friuli Venezia Giulia (Trieste, Udine): 4.208</a:t>
            </a: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14</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2232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kumimoji="0" lang="it-IT" sz="1100" b="0"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Labour</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cost </a:t>
            </a:r>
            <a:r>
              <a:rPr kumimoji="0" lang="it-IT" sz="1100" b="0"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levels</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by NACE Rev. 2 </a:t>
            </a:r>
            <a:r>
              <a:rPr kumimoji="0" lang="it-IT" sz="1100" b="0"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activity</a:t>
            </a:r>
            <a:endPar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a:p>
            <a:r>
              <a:rPr kumimoji="0" lang="it-IT" sz="1100" b="1"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NACE Rev. 2</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C - Manufacturing</a:t>
            </a:r>
          </a:p>
          <a:p>
            <a:r>
              <a:rPr kumimoji="0" lang="it-IT" sz="1100" b="1"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Labour</a:t>
            </a:r>
            <a:r>
              <a:rPr kumimoji="0" lang="it-IT" sz="1100" b="1"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cost </a:t>
            </a:r>
            <a:r>
              <a:rPr kumimoji="0" lang="it-IT" sz="1100" b="1"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structure</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1100" b="0"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wages</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and </a:t>
            </a:r>
            <a:r>
              <a:rPr kumimoji="0" lang="it-IT" sz="1100" b="0"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salaries</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1100" b="0"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total</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 </a:t>
            </a:r>
            <a:r>
              <a:rPr kumimoji="0" lang="it-IT" sz="1100" b="0"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labour</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1100" b="0"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costs</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1100" b="0"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other</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1100" b="0"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than</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1100" b="0"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wages</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and </a:t>
            </a:r>
            <a:r>
              <a:rPr kumimoji="0" lang="it-IT" sz="1100" b="0"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salaries</a:t>
            </a:r>
            <a:endPar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a:p>
            <a:r>
              <a:rPr kumimoji="0" lang="it-IT" sz="1100" b="1"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Unit of </a:t>
            </a:r>
            <a:r>
              <a:rPr kumimoji="0" lang="it-IT" sz="1100" b="1"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measure</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Euro</a:t>
            </a:r>
          </a:p>
          <a:p>
            <a:endPar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a:p>
            <a:r>
              <a:rPr kumimoji="0" lang="it-IT" sz="1100" b="1"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Denmark</a:t>
            </a:r>
            <a:r>
              <a:rPr kumimoji="0" lang="it-IT" sz="1100" b="1"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40,8+ 6 </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sym typeface="Wingdings" panose="05000000000000000000" pitchFamily="2" charset="2"/>
              </a:rPr>
              <a:t></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46.8</a:t>
            </a:r>
          </a:p>
          <a:p>
            <a:r>
              <a:rPr kumimoji="0" lang="it-IT" sz="1100" b="1"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Belgium</a:t>
            </a:r>
            <a:r>
              <a:rPr kumimoji="0" lang="it-IT" sz="1100" b="1"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32 + 11,6 </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sym typeface="Wingdings" panose="05000000000000000000" pitchFamily="2" charset="2"/>
              </a:rPr>
              <a:t></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43.5</a:t>
            </a:r>
          </a:p>
          <a:p>
            <a:r>
              <a:rPr kumimoji="0" lang="it-IT" sz="1100" b="1"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Germany:</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32,2 + 8,7 </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sym typeface="Wingdings" panose="05000000000000000000" pitchFamily="2" charset="2"/>
              </a:rPr>
              <a:t></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40.9</a:t>
            </a:r>
          </a:p>
          <a:p>
            <a:r>
              <a:rPr kumimoji="0" lang="it-IT" sz="1100" b="1"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Sweden</a:t>
            </a:r>
            <a:r>
              <a:rPr kumimoji="0" lang="it-IT" sz="1100" b="1"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27 + 13,2 </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sym typeface="Wingdings" panose="05000000000000000000" pitchFamily="2" charset="2"/>
              </a:rPr>
              <a:t></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40.2</a:t>
            </a:r>
          </a:p>
          <a:p>
            <a:r>
              <a:rPr kumimoji="0" lang="it-IT" sz="1100" b="1"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France:</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26,2 + 12,4 </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sym typeface="Wingdings" panose="05000000000000000000" pitchFamily="2" charset="2"/>
              </a:rPr>
              <a:t></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38.6</a:t>
            </a:r>
          </a:p>
          <a:p>
            <a:r>
              <a:rPr kumimoji="0" lang="it-IT" sz="1100" b="1"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Austria: </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28,4 + 10,0 </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sym typeface="Wingdings" panose="05000000000000000000" pitchFamily="2" charset="2"/>
              </a:rPr>
              <a:t></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38.5</a:t>
            </a:r>
          </a:p>
          <a:p>
            <a:r>
              <a:rPr kumimoji="0" lang="it-IT" sz="1100" b="1"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Finland</a:t>
            </a:r>
            <a:r>
              <a:rPr kumimoji="0" lang="it-IT" sz="1100" b="1"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29,7</a:t>
            </a:r>
            <a:r>
              <a:rPr kumimoji="0" lang="it-IT" sz="1100" b="1"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+ 7,3 </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sym typeface="Wingdings" panose="05000000000000000000" pitchFamily="2" charset="2"/>
              </a:rPr>
              <a:t></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37</a:t>
            </a:r>
          </a:p>
          <a:p>
            <a:r>
              <a:rPr kumimoji="0" lang="it-IT" sz="1100" b="1"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Ireland</a:t>
            </a:r>
            <a:r>
              <a:rPr kumimoji="0" lang="it-IT" sz="1100" b="1"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27,3 + 6 </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sym typeface="Wingdings" panose="05000000000000000000" pitchFamily="2" charset="2"/>
              </a:rPr>
              <a:t></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33.3</a:t>
            </a:r>
          </a:p>
          <a:p>
            <a:r>
              <a:rPr kumimoji="0" lang="it-IT" sz="1100" b="1"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Italy</a:t>
            </a:r>
            <a:r>
              <a:rPr kumimoji="0" lang="it-IT" sz="1100" b="1"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20,1 + 8,2 </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sym typeface="Wingdings" panose="05000000000000000000" pitchFamily="2" charset="2"/>
              </a:rPr>
              <a:t></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28.3</a:t>
            </a:r>
          </a:p>
          <a:p>
            <a:r>
              <a:rPr kumimoji="0" lang="it-IT" sz="1100" b="1"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Spain</a:t>
            </a:r>
            <a:r>
              <a:rPr kumimoji="0" lang="it-IT" sz="1100" b="1"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17,2 + 6,2 </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sym typeface="Wingdings" panose="05000000000000000000" pitchFamily="2" charset="2"/>
              </a:rPr>
              <a:t></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23.4</a:t>
            </a:r>
            <a:endParaRPr kumimoji="0" lang="it-IT" sz="1100" b="1"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15</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3735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100" b="0" i="0" kern="1200" dirty="0">
                <a:solidFill>
                  <a:schemeClr val="tx1"/>
                </a:solidFill>
                <a:effectLst/>
                <a:latin typeface="Arial" panose="020B0604020202020204" pitchFamily="34" charset="0"/>
                <a:ea typeface="+mn-ea"/>
                <a:cs typeface="Arial" panose="020B0604020202020204" pitchFamily="34" charset="0"/>
              </a:rPr>
              <a:t>The concept used is the total number of hours worked over the year divided by the average number of people in employment. Part-time workers are covered as well as full-time workers.</a:t>
            </a:r>
            <a:endParaRPr kumimoji="0" lang="it-IT" sz="8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16</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76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17</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7271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r>
              <a:rPr lang="en-US" sz="1100" b="1" dirty="0">
                <a:solidFill>
                  <a:srgbClr val="70706F"/>
                </a:solidFill>
                <a:latin typeface="Arial" panose="020B0604020202020204" pitchFamily="34" charset="0"/>
                <a:cs typeface="Arial" panose="020B0604020202020204" pitchFamily="34" charset="0"/>
              </a:rPr>
              <a:t>The</a:t>
            </a:r>
            <a:r>
              <a:rPr lang="en-US" sz="1100" b="1" baseline="0" dirty="0">
                <a:solidFill>
                  <a:srgbClr val="70706F"/>
                </a:solidFill>
                <a:latin typeface="Arial" panose="020B0604020202020204" pitchFamily="34" charset="0"/>
                <a:cs typeface="Arial" panose="020B0604020202020204" pitchFamily="34" charset="0"/>
              </a:rPr>
              <a:t> macro area ‘Medicine’ includes: </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Anatomy (6</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Anesthesiology and Pain Medicine (7</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1" baseline="0" dirty="0">
                <a:solidFill>
                  <a:srgbClr val="70706F"/>
                </a:solidFill>
                <a:latin typeface="Arial" panose="020B0604020202020204" pitchFamily="34" charset="0"/>
                <a:cs typeface="Arial" panose="020B0604020202020204" pitchFamily="34" charset="0"/>
              </a:rPr>
              <a:t>Biochemistry (medical) (3</a:t>
            </a:r>
            <a:r>
              <a:rPr lang="en-US" sz="1100" b="1" baseline="30000" dirty="0">
                <a:solidFill>
                  <a:srgbClr val="70706F"/>
                </a:solidFill>
                <a:latin typeface="Arial" panose="020B0604020202020204" pitchFamily="34" charset="0"/>
                <a:cs typeface="Arial" panose="020B0604020202020204" pitchFamily="34" charset="0"/>
              </a:rPr>
              <a:t>th</a:t>
            </a:r>
            <a:r>
              <a:rPr lang="en-US" sz="1100" b="1" baseline="0" dirty="0">
                <a:solidFill>
                  <a:srgbClr val="70706F"/>
                </a:solidFill>
                <a:latin typeface="Arial" panose="020B0604020202020204" pitchFamily="34" charset="0"/>
                <a:cs typeface="Arial" panose="020B0604020202020204" pitchFamily="34" charset="0"/>
              </a:rPr>
              <a:t> in the world; 2</a:t>
            </a:r>
            <a:r>
              <a:rPr lang="en-US" sz="1100" b="1" baseline="30000" dirty="0">
                <a:solidFill>
                  <a:srgbClr val="70706F"/>
                </a:solidFill>
                <a:latin typeface="Arial" panose="020B0604020202020204" pitchFamily="34" charset="0"/>
                <a:cs typeface="Arial" panose="020B0604020202020204" pitchFamily="34" charset="0"/>
              </a:rPr>
              <a:t>nd</a:t>
            </a:r>
            <a:r>
              <a:rPr lang="en-US" sz="1100" b="1" baseline="0" dirty="0">
                <a:solidFill>
                  <a:srgbClr val="70706F"/>
                </a:solidFill>
                <a:latin typeface="Arial" panose="020B0604020202020204" pitchFamily="34" charset="0"/>
                <a:cs typeface="Arial" panose="020B0604020202020204" pitchFamily="34" charset="0"/>
              </a:rPr>
              <a:t> in Europe; 1</a:t>
            </a:r>
            <a:r>
              <a:rPr lang="en-US" sz="1100" b="1" baseline="30000" dirty="0">
                <a:solidFill>
                  <a:srgbClr val="70706F"/>
                </a:solidFill>
                <a:latin typeface="Arial" panose="020B0604020202020204" pitchFamily="34" charset="0"/>
                <a:cs typeface="Arial" panose="020B0604020202020204" pitchFamily="34" charset="0"/>
              </a:rPr>
              <a:t>st</a:t>
            </a:r>
            <a:r>
              <a:rPr lang="en-US" sz="1100" b="1" baseline="0" dirty="0">
                <a:solidFill>
                  <a:srgbClr val="70706F"/>
                </a:solidFill>
                <a:latin typeface="Arial" panose="020B0604020202020204" pitchFamily="34" charset="0"/>
                <a:cs typeface="Arial" panose="020B0604020202020204" pitchFamily="34" charset="0"/>
              </a:rPr>
              <a:t> in the EU)</a:t>
            </a:r>
          </a:p>
          <a:p>
            <a:pPr marL="171450" indent="-171450">
              <a:buFont typeface="Arial" panose="020B0604020202020204" pitchFamily="34" charset="0"/>
              <a:buChar char="•"/>
            </a:pPr>
            <a:r>
              <a:rPr lang="en-US" sz="1100" b="1" baseline="0" dirty="0">
                <a:solidFill>
                  <a:srgbClr val="70706F"/>
                </a:solidFill>
                <a:latin typeface="Arial" panose="020B0604020202020204" pitchFamily="34" charset="0"/>
                <a:cs typeface="Arial" panose="020B0604020202020204" pitchFamily="34" charset="0"/>
              </a:rPr>
              <a:t>Cardiology and Cardiovascular Medicine (4</a:t>
            </a:r>
            <a:r>
              <a:rPr lang="en-US" sz="1100" b="1" baseline="30000" dirty="0">
                <a:solidFill>
                  <a:srgbClr val="70706F"/>
                </a:solidFill>
                <a:latin typeface="Arial" panose="020B0604020202020204" pitchFamily="34" charset="0"/>
                <a:cs typeface="Arial" panose="020B0604020202020204" pitchFamily="34" charset="0"/>
              </a:rPr>
              <a:t>th</a:t>
            </a:r>
            <a:r>
              <a:rPr lang="en-US" sz="1100" b="1" baseline="0" dirty="0">
                <a:solidFill>
                  <a:srgbClr val="70706F"/>
                </a:solidFill>
                <a:latin typeface="Arial" panose="020B0604020202020204" pitchFamily="34" charset="0"/>
                <a:cs typeface="Arial" panose="020B0604020202020204" pitchFamily="34" charset="0"/>
              </a:rPr>
              <a:t> in the world; 3</a:t>
            </a:r>
            <a:r>
              <a:rPr lang="en-US" sz="1100" b="1" baseline="30000" dirty="0">
                <a:solidFill>
                  <a:srgbClr val="70706F"/>
                </a:solidFill>
                <a:latin typeface="Arial" panose="020B0604020202020204" pitchFamily="34" charset="0"/>
                <a:cs typeface="Arial" panose="020B0604020202020204" pitchFamily="34" charset="0"/>
              </a:rPr>
              <a:t>rd</a:t>
            </a:r>
            <a:r>
              <a:rPr lang="en-US" sz="1100" b="1" baseline="0" dirty="0">
                <a:solidFill>
                  <a:srgbClr val="70706F"/>
                </a:solidFill>
                <a:latin typeface="Arial" panose="020B0604020202020204" pitchFamily="34" charset="0"/>
                <a:cs typeface="Arial" panose="020B0604020202020204" pitchFamily="34" charset="0"/>
              </a:rPr>
              <a:t> in Europe; 2</a:t>
            </a:r>
            <a:r>
              <a:rPr lang="en-US" sz="1100" b="1" baseline="30000" dirty="0">
                <a:solidFill>
                  <a:srgbClr val="70706F"/>
                </a:solidFill>
                <a:latin typeface="Arial" panose="020B0604020202020204" pitchFamily="34" charset="0"/>
                <a:cs typeface="Arial" panose="020B0604020202020204" pitchFamily="34" charset="0"/>
              </a:rPr>
              <a:t>nd</a:t>
            </a:r>
            <a:r>
              <a:rPr lang="en-US" sz="1100" b="1" baseline="0" dirty="0">
                <a:solidFill>
                  <a:srgbClr val="70706F"/>
                </a:solidFill>
                <a:latin typeface="Arial" panose="020B0604020202020204" pitchFamily="34" charset="0"/>
                <a:cs typeface="Arial" panose="020B0604020202020204" pitchFamily="34" charset="0"/>
              </a:rPr>
              <a:t> in the EU)</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Complementary and Alternative Medicine (10</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Critical Care and Intensive Care medicine (6</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1" baseline="0" dirty="0">
                <a:solidFill>
                  <a:srgbClr val="70706F"/>
                </a:solidFill>
                <a:latin typeface="Arial" panose="020B0604020202020204" pitchFamily="34" charset="0"/>
                <a:cs typeface="Arial" panose="020B0604020202020204" pitchFamily="34" charset="0"/>
              </a:rPr>
              <a:t>Dermatology (6</a:t>
            </a:r>
            <a:r>
              <a:rPr lang="en-US" sz="1100" b="1" baseline="30000" dirty="0">
                <a:solidFill>
                  <a:srgbClr val="70706F"/>
                </a:solidFill>
                <a:latin typeface="Arial" panose="020B0604020202020204" pitchFamily="34" charset="0"/>
                <a:cs typeface="Arial" panose="020B0604020202020204" pitchFamily="34" charset="0"/>
              </a:rPr>
              <a:t>th</a:t>
            </a:r>
            <a:r>
              <a:rPr lang="en-US" sz="1100" b="1" baseline="0" dirty="0">
                <a:solidFill>
                  <a:srgbClr val="70706F"/>
                </a:solidFill>
                <a:latin typeface="Arial" panose="020B0604020202020204" pitchFamily="34" charset="0"/>
                <a:cs typeface="Arial" panose="020B0604020202020204" pitchFamily="34" charset="0"/>
              </a:rPr>
              <a:t> in the world; 4</a:t>
            </a:r>
            <a:r>
              <a:rPr lang="en-US" sz="1100" b="1" baseline="30000" dirty="0">
                <a:solidFill>
                  <a:srgbClr val="70706F"/>
                </a:solidFill>
                <a:latin typeface="Arial" panose="020B0604020202020204" pitchFamily="34" charset="0"/>
                <a:cs typeface="Arial" panose="020B0604020202020204" pitchFamily="34" charset="0"/>
              </a:rPr>
              <a:t>th</a:t>
            </a:r>
            <a:r>
              <a:rPr lang="en-US" sz="1100" b="1" baseline="0" dirty="0">
                <a:solidFill>
                  <a:srgbClr val="70706F"/>
                </a:solidFill>
                <a:latin typeface="Arial" panose="020B0604020202020204" pitchFamily="34" charset="0"/>
                <a:cs typeface="Arial" panose="020B0604020202020204" pitchFamily="34" charset="0"/>
              </a:rPr>
              <a:t> in Europe; 3</a:t>
            </a:r>
            <a:r>
              <a:rPr lang="en-US" sz="1100" b="1" baseline="30000" dirty="0">
                <a:solidFill>
                  <a:srgbClr val="70706F"/>
                </a:solidFill>
                <a:latin typeface="Arial" panose="020B0604020202020204" pitchFamily="34" charset="0"/>
                <a:cs typeface="Arial" panose="020B0604020202020204" pitchFamily="34" charset="0"/>
              </a:rPr>
              <a:t>rd</a:t>
            </a:r>
            <a:r>
              <a:rPr lang="en-US" sz="1100" b="1" baseline="0" dirty="0">
                <a:solidFill>
                  <a:srgbClr val="70706F"/>
                </a:solidFill>
                <a:latin typeface="Arial" panose="020B0604020202020204" pitchFamily="34" charset="0"/>
                <a:cs typeface="Arial" panose="020B0604020202020204" pitchFamily="34" charset="0"/>
              </a:rPr>
              <a:t> in the EU)</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Drug guides </a:t>
            </a:r>
            <a:r>
              <a:rPr lang="en-US" sz="1100" baseline="0" dirty="0">
                <a:solidFill>
                  <a:srgbClr val="70706F"/>
                </a:solidFill>
                <a:latin typeface="Arial" panose="020B0604020202020204" pitchFamily="34" charset="0"/>
                <a:cs typeface="Arial" panose="020B0604020202020204" pitchFamily="34" charset="0"/>
              </a:rPr>
              <a:t>(17</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endParaRPr lang="en-US" sz="1100" b="0" baseline="0" dirty="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Embryology </a:t>
            </a:r>
            <a:r>
              <a:rPr lang="en-US" sz="1100" baseline="0" dirty="0">
                <a:solidFill>
                  <a:srgbClr val="70706F"/>
                </a:solidFill>
                <a:latin typeface="Arial" panose="020B0604020202020204" pitchFamily="34" charset="0"/>
                <a:cs typeface="Arial" panose="020B0604020202020204" pitchFamily="34" charset="0"/>
              </a:rPr>
              <a:t>(8</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endParaRPr lang="en-US" sz="1100" b="0" baseline="0" dirty="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Emergency Medicine </a:t>
            </a:r>
            <a:r>
              <a:rPr lang="en-US" sz="1100" baseline="0" dirty="0">
                <a:solidFill>
                  <a:srgbClr val="70706F"/>
                </a:solidFill>
                <a:latin typeface="Arial" panose="020B0604020202020204" pitchFamily="34" charset="0"/>
                <a:cs typeface="Arial" panose="020B0604020202020204" pitchFamily="34" charset="0"/>
              </a:rPr>
              <a:t>(6</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endParaRPr lang="en-US" sz="1100" b="0" baseline="0" dirty="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1" baseline="0" dirty="0">
                <a:solidFill>
                  <a:srgbClr val="70706F"/>
                </a:solidFill>
                <a:latin typeface="Arial" panose="020B0604020202020204" pitchFamily="34" charset="0"/>
                <a:cs typeface="Arial" panose="020B0604020202020204" pitchFamily="34" charset="0"/>
              </a:rPr>
              <a:t>Endocrinology, diabetes and metabolism (3</a:t>
            </a:r>
            <a:r>
              <a:rPr lang="en-US" sz="1100" b="1" baseline="30000" dirty="0">
                <a:solidFill>
                  <a:srgbClr val="70706F"/>
                </a:solidFill>
                <a:latin typeface="Arial" panose="020B0604020202020204" pitchFamily="34" charset="0"/>
                <a:cs typeface="Arial" panose="020B0604020202020204" pitchFamily="34" charset="0"/>
              </a:rPr>
              <a:t>th</a:t>
            </a:r>
            <a:r>
              <a:rPr lang="en-US" sz="1100" b="1" baseline="0" dirty="0">
                <a:solidFill>
                  <a:srgbClr val="70706F"/>
                </a:solidFill>
                <a:latin typeface="Arial" panose="020B0604020202020204" pitchFamily="34" charset="0"/>
                <a:cs typeface="Arial" panose="020B0604020202020204" pitchFamily="34" charset="0"/>
              </a:rPr>
              <a:t> in the world; 2</a:t>
            </a:r>
            <a:r>
              <a:rPr lang="en-US" sz="1100" b="1" baseline="30000" dirty="0">
                <a:solidFill>
                  <a:srgbClr val="70706F"/>
                </a:solidFill>
                <a:latin typeface="Arial" panose="020B0604020202020204" pitchFamily="34" charset="0"/>
                <a:cs typeface="Arial" panose="020B0604020202020204" pitchFamily="34" charset="0"/>
              </a:rPr>
              <a:t>nd</a:t>
            </a:r>
            <a:r>
              <a:rPr lang="en-US" sz="1100" b="1" baseline="0" dirty="0">
                <a:solidFill>
                  <a:srgbClr val="70706F"/>
                </a:solidFill>
                <a:latin typeface="Arial" panose="020B0604020202020204" pitchFamily="34" charset="0"/>
                <a:cs typeface="Arial" panose="020B0604020202020204" pitchFamily="34" charset="0"/>
              </a:rPr>
              <a:t> in Europe; 1</a:t>
            </a:r>
            <a:r>
              <a:rPr lang="en-US" sz="1100" b="1" baseline="30000" dirty="0">
                <a:solidFill>
                  <a:srgbClr val="70706F"/>
                </a:solidFill>
                <a:latin typeface="Arial" panose="020B0604020202020204" pitchFamily="34" charset="0"/>
                <a:cs typeface="Arial" panose="020B0604020202020204" pitchFamily="34" charset="0"/>
              </a:rPr>
              <a:t>st</a:t>
            </a:r>
            <a:r>
              <a:rPr lang="en-US" sz="1100" b="1" baseline="0" dirty="0">
                <a:solidFill>
                  <a:srgbClr val="70706F"/>
                </a:solidFill>
                <a:latin typeface="Arial" panose="020B0604020202020204" pitchFamily="34" charset="0"/>
                <a:cs typeface="Arial" panose="020B0604020202020204" pitchFamily="34" charset="0"/>
              </a:rPr>
              <a:t> in the EU)</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Epidemiology </a:t>
            </a:r>
            <a:r>
              <a:rPr lang="en-US" sz="1100" baseline="0" dirty="0">
                <a:solidFill>
                  <a:srgbClr val="70706F"/>
                </a:solidFill>
                <a:latin typeface="Arial" panose="020B0604020202020204" pitchFamily="34" charset="0"/>
                <a:cs typeface="Arial" panose="020B0604020202020204" pitchFamily="34" charset="0"/>
              </a:rPr>
              <a:t>(8</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endParaRPr lang="en-US" sz="1100" b="0" baseline="0" dirty="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Family practice </a:t>
            </a:r>
            <a:r>
              <a:rPr lang="en-US" sz="1100" baseline="0" dirty="0">
                <a:solidFill>
                  <a:srgbClr val="70706F"/>
                </a:solidFill>
                <a:latin typeface="Arial" panose="020B0604020202020204" pitchFamily="34" charset="0"/>
                <a:cs typeface="Arial" panose="020B0604020202020204" pitchFamily="34" charset="0"/>
              </a:rPr>
              <a:t>(18</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endParaRPr lang="en-US" sz="1100" b="0" baseline="0" dirty="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Gastroenterology </a:t>
            </a:r>
            <a:r>
              <a:rPr lang="en-US" sz="1100" baseline="0" dirty="0">
                <a:solidFill>
                  <a:srgbClr val="70706F"/>
                </a:solidFill>
                <a:latin typeface="Arial" panose="020B0604020202020204" pitchFamily="34" charset="0"/>
                <a:cs typeface="Arial" panose="020B0604020202020204" pitchFamily="34" charset="0"/>
              </a:rPr>
              <a:t>(5</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endParaRPr lang="en-US" sz="1100" b="0" baseline="0" dirty="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Genetics (clinical) </a:t>
            </a:r>
            <a:r>
              <a:rPr lang="en-US" sz="1100" baseline="0" dirty="0">
                <a:solidFill>
                  <a:srgbClr val="70706F"/>
                </a:solidFill>
                <a:latin typeface="Arial" panose="020B0604020202020204" pitchFamily="34" charset="0"/>
                <a:cs typeface="Arial" panose="020B0604020202020204" pitchFamily="34" charset="0"/>
              </a:rPr>
              <a:t>(7</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endParaRPr lang="en-US" sz="1100" b="0" baseline="0" dirty="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Geriatrics and gerontology </a:t>
            </a:r>
            <a:r>
              <a:rPr lang="en-US" sz="1100" baseline="0" dirty="0">
                <a:solidFill>
                  <a:srgbClr val="70706F"/>
                </a:solidFill>
                <a:latin typeface="Arial" panose="020B0604020202020204" pitchFamily="34" charset="0"/>
                <a:cs typeface="Arial" panose="020B0604020202020204" pitchFamily="34" charset="0"/>
              </a:rPr>
              <a:t>(4</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Health informatics (9</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Health policy (10</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1" baseline="0" dirty="0">
                <a:solidFill>
                  <a:srgbClr val="70706F"/>
                </a:solidFill>
                <a:latin typeface="Arial" panose="020B0604020202020204" pitchFamily="34" charset="0"/>
                <a:cs typeface="Arial" panose="020B0604020202020204" pitchFamily="34" charset="0"/>
              </a:rPr>
              <a:t>Hematology (4</a:t>
            </a:r>
            <a:r>
              <a:rPr lang="en-US" sz="1100" b="1" baseline="30000" dirty="0">
                <a:solidFill>
                  <a:srgbClr val="70706F"/>
                </a:solidFill>
                <a:latin typeface="Arial" panose="020B0604020202020204" pitchFamily="34" charset="0"/>
                <a:cs typeface="Arial" panose="020B0604020202020204" pitchFamily="34" charset="0"/>
              </a:rPr>
              <a:t>th</a:t>
            </a:r>
            <a:r>
              <a:rPr lang="en-US" sz="1100" b="1" baseline="0" dirty="0">
                <a:solidFill>
                  <a:srgbClr val="70706F"/>
                </a:solidFill>
                <a:latin typeface="Arial" panose="020B0604020202020204" pitchFamily="34" charset="0"/>
                <a:cs typeface="Arial" panose="020B0604020202020204" pitchFamily="34" charset="0"/>
              </a:rPr>
              <a:t> in the world; 3</a:t>
            </a:r>
            <a:r>
              <a:rPr lang="en-US" sz="1100" b="1" baseline="30000" dirty="0">
                <a:solidFill>
                  <a:srgbClr val="70706F"/>
                </a:solidFill>
                <a:latin typeface="Arial" panose="020B0604020202020204" pitchFamily="34" charset="0"/>
                <a:cs typeface="Arial" panose="020B0604020202020204" pitchFamily="34" charset="0"/>
              </a:rPr>
              <a:t>rd</a:t>
            </a:r>
            <a:r>
              <a:rPr lang="en-US" sz="1100" b="1" baseline="0" dirty="0">
                <a:solidFill>
                  <a:srgbClr val="70706F"/>
                </a:solidFill>
                <a:latin typeface="Arial" panose="020B0604020202020204" pitchFamily="34" charset="0"/>
                <a:cs typeface="Arial" panose="020B0604020202020204" pitchFamily="34" charset="0"/>
              </a:rPr>
              <a:t> in Europe; 2</a:t>
            </a:r>
            <a:r>
              <a:rPr lang="en-US" sz="1100" b="1" baseline="30000" dirty="0">
                <a:solidFill>
                  <a:srgbClr val="70706F"/>
                </a:solidFill>
                <a:latin typeface="Arial" panose="020B0604020202020204" pitchFamily="34" charset="0"/>
                <a:cs typeface="Arial" panose="020B0604020202020204" pitchFamily="34" charset="0"/>
              </a:rPr>
              <a:t>nd</a:t>
            </a:r>
            <a:r>
              <a:rPr lang="en-US" sz="1100" b="1" baseline="0" dirty="0">
                <a:solidFill>
                  <a:srgbClr val="70706F"/>
                </a:solidFill>
                <a:latin typeface="Arial" panose="020B0604020202020204" pitchFamily="34" charset="0"/>
                <a:cs typeface="Arial" panose="020B0604020202020204" pitchFamily="34" charset="0"/>
              </a:rPr>
              <a:t> in the EU)</a:t>
            </a:r>
          </a:p>
          <a:p>
            <a:pPr marL="171450" indent="-171450">
              <a:buFont typeface="Arial" panose="020B0604020202020204" pitchFamily="34" charset="0"/>
              <a:buChar char="•"/>
            </a:pPr>
            <a:r>
              <a:rPr lang="en-US" sz="1100" b="1" baseline="0" dirty="0">
                <a:solidFill>
                  <a:srgbClr val="70706F"/>
                </a:solidFill>
                <a:latin typeface="Arial" panose="020B0604020202020204" pitchFamily="34" charset="0"/>
                <a:cs typeface="Arial" panose="020B0604020202020204" pitchFamily="34" charset="0"/>
              </a:rPr>
              <a:t>Hepatology (3</a:t>
            </a:r>
            <a:r>
              <a:rPr lang="en-US" sz="1100" b="1" baseline="30000" dirty="0">
                <a:solidFill>
                  <a:srgbClr val="70706F"/>
                </a:solidFill>
                <a:latin typeface="Arial" panose="020B0604020202020204" pitchFamily="34" charset="0"/>
                <a:cs typeface="Arial" panose="020B0604020202020204" pitchFamily="34" charset="0"/>
              </a:rPr>
              <a:t>th</a:t>
            </a:r>
            <a:r>
              <a:rPr lang="en-US" sz="1100" b="1" baseline="0" dirty="0">
                <a:solidFill>
                  <a:srgbClr val="70706F"/>
                </a:solidFill>
                <a:latin typeface="Arial" panose="020B0604020202020204" pitchFamily="34" charset="0"/>
                <a:cs typeface="Arial" panose="020B0604020202020204" pitchFamily="34" charset="0"/>
              </a:rPr>
              <a:t> in the world; 1</a:t>
            </a:r>
            <a:r>
              <a:rPr lang="en-US" sz="1100" b="1" baseline="30000" dirty="0">
                <a:solidFill>
                  <a:srgbClr val="70706F"/>
                </a:solidFill>
                <a:latin typeface="Arial" panose="020B0604020202020204" pitchFamily="34" charset="0"/>
                <a:cs typeface="Arial" panose="020B0604020202020204" pitchFamily="34" charset="0"/>
              </a:rPr>
              <a:t>st</a:t>
            </a:r>
            <a:r>
              <a:rPr lang="en-US" sz="1100" b="1" baseline="0" dirty="0">
                <a:solidFill>
                  <a:srgbClr val="70706F"/>
                </a:solidFill>
                <a:latin typeface="Arial" panose="020B0604020202020204" pitchFamily="34" charset="0"/>
                <a:cs typeface="Arial" panose="020B0604020202020204" pitchFamily="34" charset="0"/>
              </a:rPr>
              <a:t> in Europe; 1</a:t>
            </a:r>
            <a:r>
              <a:rPr lang="en-US" sz="1100" b="1" baseline="30000" dirty="0">
                <a:solidFill>
                  <a:srgbClr val="70706F"/>
                </a:solidFill>
                <a:latin typeface="Arial" panose="020B0604020202020204" pitchFamily="34" charset="0"/>
                <a:cs typeface="Arial" panose="020B0604020202020204" pitchFamily="34" charset="0"/>
              </a:rPr>
              <a:t>st</a:t>
            </a:r>
            <a:r>
              <a:rPr lang="en-US" sz="1100" b="1" baseline="0" dirty="0">
                <a:solidFill>
                  <a:srgbClr val="70706F"/>
                </a:solidFill>
                <a:latin typeface="Arial" panose="020B0604020202020204" pitchFamily="34" charset="0"/>
                <a:cs typeface="Arial" panose="020B0604020202020204" pitchFamily="34" charset="0"/>
              </a:rPr>
              <a:t> in the EU)</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Histology (6</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Immunology and allergy (6</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Infectious diseases (11</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1" baseline="0" dirty="0">
                <a:solidFill>
                  <a:srgbClr val="70706F"/>
                </a:solidFill>
                <a:latin typeface="Arial" panose="020B0604020202020204" pitchFamily="34" charset="0"/>
                <a:cs typeface="Arial" panose="020B0604020202020204" pitchFamily="34" charset="0"/>
              </a:rPr>
              <a:t>Internal medicine (3</a:t>
            </a:r>
            <a:r>
              <a:rPr lang="en-US" sz="1100" b="1" baseline="30000" dirty="0">
                <a:solidFill>
                  <a:srgbClr val="70706F"/>
                </a:solidFill>
                <a:latin typeface="Arial" panose="020B0604020202020204" pitchFamily="34" charset="0"/>
                <a:cs typeface="Arial" panose="020B0604020202020204" pitchFamily="34" charset="0"/>
              </a:rPr>
              <a:t>th</a:t>
            </a:r>
            <a:r>
              <a:rPr lang="en-US" sz="1100" b="1" baseline="0" dirty="0">
                <a:solidFill>
                  <a:srgbClr val="70706F"/>
                </a:solidFill>
                <a:latin typeface="Arial" panose="020B0604020202020204" pitchFamily="34" charset="0"/>
                <a:cs typeface="Arial" panose="020B0604020202020204" pitchFamily="34" charset="0"/>
              </a:rPr>
              <a:t> in the world; 2</a:t>
            </a:r>
            <a:r>
              <a:rPr lang="en-US" sz="1100" b="1" baseline="30000" dirty="0">
                <a:solidFill>
                  <a:srgbClr val="70706F"/>
                </a:solidFill>
                <a:latin typeface="Arial" panose="020B0604020202020204" pitchFamily="34" charset="0"/>
                <a:cs typeface="Arial" panose="020B0604020202020204" pitchFamily="34" charset="0"/>
              </a:rPr>
              <a:t>nd</a:t>
            </a:r>
            <a:r>
              <a:rPr lang="en-US" sz="1100" b="1" baseline="0" dirty="0">
                <a:solidFill>
                  <a:srgbClr val="70706F"/>
                </a:solidFill>
                <a:latin typeface="Arial" panose="020B0604020202020204" pitchFamily="34" charset="0"/>
                <a:cs typeface="Arial" panose="020B0604020202020204" pitchFamily="34" charset="0"/>
              </a:rPr>
              <a:t> in Europe; 1</a:t>
            </a:r>
            <a:r>
              <a:rPr lang="en-US" sz="1100" b="1" baseline="30000" dirty="0">
                <a:solidFill>
                  <a:srgbClr val="70706F"/>
                </a:solidFill>
                <a:latin typeface="Arial" panose="020B0604020202020204" pitchFamily="34" charset="0"/>
                <a:cs typeface="Arial" panose="020B0604020202020204" pitchFamily="34" charset="0"/>
              </a:rPr>
              <a:t>st</a:t>
            </a:r>
            <a:r>
              <a:rPr lang="en-US" sz="1100" b="1" baseline="0" dirty="0">
                <a:solidFill>
                  <a:srgbClr val="70706F"/>
                </a:solidFill>
                <a:latin typeface="Arial" panose="020B0604020202020204" pitchFamily="34" charset="0"/>
                <a:cs typeface="Arial" panose="020B0604020202020204" pitchFamily="34" charset="0"/>
              </a:rPr>
              <a:t> in the EU)</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Medicine (miscellaneous) (8</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Microbiology (medical) (8</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Nephrology (5</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Neurology (clinical) (5</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1" baseline="0" dirty="0">
                <a:solidFill>
                  <a:srgbClr val="70706F"/>
                </a:solidFill>
                <a:latin typeface="Arial" panose="020B0604020202020204" pitchFamily="34" charset="0"/>
                <a:cs typeface="Arial" panose="020B0604020202020204" pitchFamily="34" charset="0"/>
              </a:rPr>
              <a:t>Obstetrics and gynecology (3</a:t>
            </a:r>
            <a:r>
              <a:rPr lang="en-US" sz="1100" b="1" baseline="30000" dirty="0">
                <a:solidFill>
                  <a:srgbClr val="70706F"/>
                </a:solidFill>
                <a:latin typeface="Arial" panose="020B0604020202020204" pitchFamily="34" charset="0"/>
                <a:cs typeface="Arial" panose="020B0604020202020204" pitchFamily="34" charset="0"/>
              </a:rPr>
              <a:t>th</a:t>
            </a:r>
            <a:r>
              <a:rPr lang="en-US" sz="1100" b="1" baseline="0" dirty="0">
                <a:solidFill>
                  <a:srgbClr val="70706F"/>
                </a:solidFill>
                <a:latin typeface="Arial" panose="020B0604020202020204" pitchFamily="34" charset="0"/>
                <a:cs typeface="Arial" panose="020B0604020202020204" pitchFamily="34" charset="0"/>
              </a:rPr>
              <a:t> in the world; 2</a:t>
            </a:r>
            <a:r>
              <a:rPr lang="en-US" sz="1100" b="1" baseline="30000" dirty="0">
                <a:solidFill>
                  <a:srgbClr val="70706F"/>
                </a:solidFill>
                <a:latin typeface="Arial" panose="020B0604020202020204" pitchFamily="34" charset="0"/>
                <a:cs typeface="Arial" panose="020B0604020202020204" pitchFamily="34" charset="0"/>
              </a:rPr>
              <a:t>nd</a:t>
            </a:r>
            <a:r>
              <a:rPr lang="en-US" sz="1100" b="1" baseline="0" dirty="0">
                <a:solidFill>
                  <a:srgbClr val="70706F"/>
                </a:solidFill>
                <a:latin typeface="Arial" panose="020B0604020202020204" pitchFamily="34" charset="0"/>
                <a:cs typeface="Arial" panose="020B0604020202020204" pitchFamily="34" charset="0"/>
              </a:rPr>
              <a:t> in Europe; 1</a:t>
            </a:r>
            <a:r>
              <a:rPr lang="en-US" sz="1100" b="1" baseline="30000" dirty="0">
                <a:solidFill>
                  <a:srgbClr val="70706F"/>
                </a:solidFill>
                <a:latin typeface="Arial" panose="020B0604020202020204" pitchFamily="34" charset="0"/>
                <a:cs typeface="Arial" panose="020B0604020202020204" pitchFamily="34" charset="0"/>
              </a:rPr>
              <a:t>st</a:t>
            </a:r>
            <a:r>
              <a:rPr lang="en-US" sz="1100" b="1" baseline="0" dirty="0">
                <a:solidFill>
                  <a:srgbClr val="70706F"/>
                </a:solidFill>
                <a:latin typeface="Arial" panose="020B0604020202020204" pitchFamily="34" charset="0"/>
                <a:cs typeface="Arial" panose="020B0604020202020204" pitchFamily="34" charset="0"/>
              </a:rPr>
              <a:t> in the EU)</a:t>
            </a:r>
          </a:p>
          <a:p>
            <a:pPr marL="171450" indent="-171450">
              <a:buFont typeface="Arial" panose="020B0604020202020204" pitchFamily="34" charset="0"/>
              <a:buChar char="•"/>
            </a:pPr>
            <a:r>
              <a:rPr lang="en-US" sz="1100" b="1" baseline="0" dirty="0">
                <a:solidFill>
                  <a:srgbClr val="70706F"/>
                </a:solidFill>
                <a:latin typeface="Arial" panose="020B0604020202020204" pitchFamily="34" charset="0"/>
                <a:cs typeface="Arial" panose="020B0604020202020204" pitchFamily="34" charset="0"/>
              </a:rPr>
              <a:t>Oncology (5</a:t>
            </a:r>
            <a:r>
              <a:rPr lang="en-US" sz="1100" b="1" baseline="30000" dirty="0">
                <a:solidFill>
                  <a:srgbClr val="70706F"/>
                </a:solidFill>
                <a:latin typeface="Arial" panose="020B0604020202020204" pitchFamily="34" charset="0"/>
                <a:cs typeface="Arial" panose="020B0604020202020204" pitchFamily="34" charset="0"/>
              </a:rPr>
              <a:t>th</a:t>
            </a:r>
            <a:r>
              <a:rPr lang="en-US" sz="1100" b="1" baseline="0" dirty="0">
                <a:solidFill>
                  <a:srgbClr val="70706F"/>
                </a:solidFill>
                <a:latin typeface="Arial" panose="020B0604020202020204" pitchFamily="34" charset="0"/>
                <a:cs typeface="Arial" panose="020B0604020202020204" pitchFamily="34" charset="0"/>
              </a:rPr>
              <a:t> in the world; 3</a:t>
            </a:r>
            <a:r>
              <a:rPr lang="en-US" sz="1100" b="1" baseline="30000" dirty="0">
                <a:solidFill>
                  <a:srgbClr val="70706F"/>
                </a:solidFill>
                <a:latin typeface="Arial" panose="020B0604020202020204" pitchFamily="34" charset="0"/>
                <a:cs typeface="Arial" panose="020B0604020202020204" pitchFamily="34" charset="0"/>
              </a:rPr>
              <a:t>rd</a:t>
            </a:r>
            <a:r>
              <a:rPr lang="en-US" sz="1100" b="1" baseline="0" dirty="0">
                <a:solidFill>
                  <a:srgbClr val="70706F"/>
                </a:solidFill>
                <a:latin typeface="Arial" panose="020B0604020202020204" pitchFamily="34" charset="0"/>
                <a:cs typeface="Arial" panose="020B0604020202020204" pitchFamily="34" charset="0"/>
              </a:rPr>
              <a:t> in Europe; 2</a:t>
            </a:r>
            <a:r>
              <a:rPr lang="en-US" sz="1100" b="1" baseline="30000" dirty="0">
                <a:solidFill>
                  <a:srgbClr val="70706F"/>
                </a:solidFill>
                <a:latin typeface="Arial" panose="020B0604020202020204" pitchFamily="34" charset="0"/>
                <a:cs typeface="Arial" panose="020B0604020202020204" pitchFamily="34" charset="0"/>
              </a:rPr>
              <a:t>nd</a:t>
            </a:r>
            <a:r>
              <a:rPr lang="en-US" sz="1100" b="1" baseline="0" dirty="0">
                <a:solidFill>
                  <a:srgbClr val="70706F"/>
                </a:solidFill>
                <a:latin typeface="Arial" panose="020B0604020202020204" pitchFamily="34" charset="0"/>
                <a:cs typeface="Arial" panose="020B0604020202020204" pitchFamily="34" charset="0"/>
              </a:rPr>
              <a:t> in the EU)</a:t>
            </a:r>
          </a:p>
          <a:p>
            <a:pPr marL="171450" indent="-171450">
              <a:buFont typeface="Arial" panose="020B0604020202020204" pitchFamily="34" charset="0"/>
              <a:buChar char="•"/>
            </a:pPr>
            <a:r>
              <a:rPr lang="en-US" sz="1100" b="1" baseline="0" dirty="0">
                <a:solidFill>
                  <a:srgbClr val="70706F"/>
                </a:solidFill>
                <a:latin typeface="Arial" panose="020B0604020202020204" pitchFamily="34" charset="0"/>
                <a:cs typeface="Arial" panose="020B0604020202020204" pitchFamily="34" charset="0"/>
              </a:rPr>
              <a:t>Ophthalmology (7</a:t>
            </a:r>
            <a:r>
              <a:rPr lang="en-US" sz="1100" b="1" baseline="30000" dirty="0">
                <a:solidFill>
                  <a:srgbClr val="70706F"/>
                </a:solidFill>
                <a:latin typeface="Arial" panose="020B0604020202020204" pitchFamily="34" charset="0"/>
                <a:cs typeface="Arial" panose="020B0604020202020204" pitchFamily="34" charset="0"/>
              </a:rPr>
              <a:t>th</a:t>
            </a:r>
            <a:r>
              <a:rPr lang="en-US" sz="1100" b="1" baseline="0" dirty="0">
                <a:solidFill>
                  <a:srgbClr val="70706F"/>
                </a:solidFill>
                <a:latin typeface="Arial" panose="020B0604020202020204" pitchFamily="34" charset="0"/>
                <a:cs typeface="Arial" panose="020B0604020202020204" pitchFamily="34" charset="0"/>
              </a:rPr>
              <a:t> in the world; 3</a:t>
            </a:r>
            <a:r>
              <a:rPr lang="en-US" sz="1100" b="1" baseline="30000" dirty="0">
                <a:solidFill>
                  <a:srgbClr val="70706F"/>
                </a:solidFill>
                <a:latin typeface="Arial" panose="020B0604020202020204" pitchFamily="34" charset="0"/>
                <a:cs typeface="Arial" panose="020B0604020202020204" pitchFamily="34" charset="0"/>
              </a:rPr>
              <a:t>rd</a:t>
            </a:r>
            <a:r>
              <a:rPr lang="en-US" sz="1100" b="1" baseline="0" dirty="0">
                <a:solidFill>
                  <a:srgbClr val="70706F"/>
                </a:solidFill>
                <a:latin typeface="Arial" panose="020B0604020202020204" pitchFamily="34" charset="0"/>
                <a:cs typeface="Arial" panose="020B0604020202020204" pitchFamily="34" charset="0"/>
              </a:rPr>
              <a:t> in Europe; 2</a:t>
            </a:r>
            <a:r>
              <a:rPr lang="en-US" sz="1100" b="1" baseline="30000" dirty="0">
                <a:solidFill>
                  <a:srgbClr val="70706F"/>
                </a:solidFill>
                <a:latin typeface="Arial" panose="020B0604020202020204" pitchFamily="34" charset="0"/>
                <a:cs typeface="Arial" panose="020B0604020202020204" pitchFamily="34" charset="0"/>
              </a:rPr>
              <a:t>nd</a:t>
            </a:r>
            <a:r>
              <a:rPr lang="en-US" sz="1100" b="1" baseline="0" dirty="0">
                <a:solidFill>
                  <a:srgbClr val="70706F"/>
                </a:solidFill>
                <a:latin typeface="Arial" panose="020B0604020202020204" pitchFamily="34" charset="0"/>
                <a:cs typeface="Arial" panose="020B0604020202020204" pitchFamily="34" charset="0"/>
              </a:rPr>
              <a:t> in the EU)</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Orthopedics and Sports medicine (11</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Otorhinolaryngology (5</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Pathology and forensic medicine (6</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Pediatrics, perinatology and child health (6</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1" baseline="0" dirty="0">
                <a:solidFill>
                  <a:srgbClr val="70706F"/>
                </a:solidFill>
                <a:latin typeface="Arial" panose="020B0604020202020204" pitchFamily="34" charset="0"/>
                <a:cs typeface="Arial" panose="020B0604020202020204" pitchFamily="34" charset="0"/>
              </a:rPr>
              <a:t>Pharmacology (medical) (6</a:t>
            </a:r>
            <a:r>
              <a:rPr lang="en-US" sz="1100" b="1" baseline="30000" dirty="0">
                <a:solidFill>
                  <a:srgbClr val="70706F"/>
                </a:solidFill>
                <a:latin typeface="Arial" panose="020B0604020202020204" pitchFamily="34" charset="0"/>
                <a:cs typeface="Arial" panose="020B0604020202020204" pitchFamily="34" charset="0"/>
              </a:rPr>
              <a:t>th</a:t>
            </a:r>
            <a:r>
              <a:rPr lang="en-US" sz="1100" b="1" baseline="0" dirty="0">
                <a:solidFill>
                  <a:srgbClr val="70706F"/>
                </a:solidFill>
                <a:latin typeface="Arial" panose="020B0604020202020204" pitchFamily="34" charset="0"/>
                <a:cs typeface="Arial" panose="020B0604020202020204" pitchFamily="34" charset="0"/>
              </a:rPr>
              <a:t> in the world; 4</a:t>
            </a:r>
            <a:r>
              <a:rPr lang="en-US" sz="1100" b="1" baseline="30000" dirty="0">
                <a:solidFill>
                  <a:srgbClr val="70706F"/>
                </a:solidFill>
                <a:latin typeface="Arial" panose="020B0604020202020204" pitchFamily="34" charset="0"/>
                <a:cs typeface="Arial" panose="020B0604020202020204" pitchFamily="34" charset="0"/>
              </a:rPr>
              <a:t>th</a:t>
            </a:r>
            <a:r>
              <a:rPr lang="en-US" sz="1100" b="1" baseline="0" dirty="0">
                <a:solidFill>
                  <a:srgbClr val="70706F"/>
                </a:solidFill>
                <a:latin typeface="Arial" panose="020B0604020202020204" pitchFamily="34" charset="0"/>
                <a:cs typeface="Arial" panose="020B0604020202020204" pitchFamily="34" charset="0"/>
              </a:rPr>
              <a:t> in Europe; 3</a:t>
            </a:r>
            <a:r>
              <a:rPr lang="en-US" sz="1100" b="1" baseline="30000" dirty="0">
                <a:solidFill>
                  <a:srgbClr val="70706F"/>
                </a:solidFill>
                <a:latin typeface="Arial" panose="020B0604020202020204" pitchFamily="34" charset="0"/>
                <a:cs typeface="Arial" panose="020B0604020202020204" pitchFamily="34" charset="0"/>
              </a:rPr>
              <a:t>rd</a:t>
            </a:r>
            <a:r>
              <a:rPr lang="en-US" sz="1100" b="1" baseline="0" dirty="0">
                <a:solidFill>
                  <a:srgbClr val="70706F"/>
                </a:solidFill>
                <a:latin typeface="Arial" panose="020B0604020202020204" pitchFamily="34" charset="0"/>
                <a:cs typeface="Arial" panose="020B0604020202020204" pitchFamily="34" charset="0"/>
              </a:rPr>
              <a:t> in the EU)</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Physiology (medical) (6</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Psychiatry and mental health (7</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Public health, environmental and occupational health (10</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Pulmonary and respiratory medicine (5</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Radiology, nuclear medicine and imaging (8</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Rehabilitation (6</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Reproductive medicine (4</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Reviews and references (medical) (5</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Rheumatology (7</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Surgery (5</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Transplantation (5</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1" baseline="0" dirty="0">
                <a:solidFill>
                  <a:srgbClr val="70706F"/>
                </a:solidFill>
                <a:latin typeface="Arial" panose="020B0604020202020204" pitchFamily="34" charset="0"/>
                <a:cs typeface="Arial" panose="020B0604020202020204" pitchFamily="34" charset="0"/>
              </a:rPr>
              <a:t>Urology (4</a:t>
            </a:r>
            <a:r>
              <a:rPr lang="en-US" sz="1100" b="1" baseline="30000" dirty="0">
                <a:solidFill>
                  <a:srgbClr val="70706F"/>
                </a:solidFill>
                <a:latin typeface="Arial" panose="020B0604020202020204" pitchFamily="34" charset="0"/>
                <a:cs typeface="Arial" panose="020B0604020202020204" pitchFamily="34" charset="0"/>
              </a:rPr>
              <a:t>th</a:t>
            </a:r>
            <a:r>
              <a:rPr lang="en-US" sz="1100" b="1" baseline="0" dirty="0">
                <a:solidFill>
                  <a:srgbClr val="70706F"/>
                </a:solidFill>
                <a:latin typeface="Arial" panose="020B0604020202020204" pitchFamily="34" charset="0"/>
                <a:cs typeface="Arial" panose="020B0604020202020204" pitchFamily="34" charset="0"/>
              </a:rPr>
              <a:t> in the world; 3</a:t>
            </a:r>
            <a:r>
              <a:rPr lang="en-US" sz="1100" b="1" baseline="30000" dirty="0">
                <a:solidFill>
                  <a:srgbClr val="70706F"/>
                </a:solidFill>
                <a:latin typeface="Arial" panose="020B0604020202020204" pitchFamily="34" charset="0"/>
                <a:cs typeface="Arial" panose="020B0604020202020204" pitchFamily="34" charset="0"/>
              </a:rPr>
              <a:t>rd</a:t>
            </a:r>
            <a:r>
              <a:rPr lang="en-US" sz="1100" b="1" baseline="0" dirty="0">
                <a:solidFill>
                  <a:srgbClr val="70706F"/>
                </a:solidFill>
                <a:latin typeface="Arial" panose="020B0604020202020204" pitchFamily="34" charset="0"/>
                <a:cs typeface="Arial" panose="020B0604020202020204" pitchFamily="34" charset="0"/>
              </a:rPr>
              <a:t> in Europe; 2</a:t>
            </a:r>
            <a:r>
              <a:rPr lang="en-US" sz="1100" b="1" baseline="30000" dirty="0">
                <a:solidFill>
                  <a:srgbClr val="70706F"/>
                </a:solidFill>
                <a:latin typeface="Arial" panose="020B0604020202020204" pitchFamily="34" charset="0"/>
                <a:cs typeface="Arial" panose="020B0604020202020204" pitchFamily="34" charset="0"/>
              </a:rPr>
              <a:t>nd</a:t>
            </a:r>
            <a:r>
              <a:rPr lang="en-US" sz="1100" b="1" baseline="0" dirty="0">
                <a:solidFill>
                  <a:srgbClr val="70706F"/>
                </a:solidFill>
                <a:latin typeface="Arial" panose="020B0604020202020204" pitchFamily="34" charset="0"/>
                <a:cs typeface="Arial" panose="020B0604020202020204" pitchFamily="34" charset="0"/>
              </a:rPr>
              <a:t> in the EU)</a:t>
            </a: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20</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0535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r>
              <a:rPr lang="en-US" sz="1100" b="1" dirty="0">
                <a:solidFill>
                  <a:srgbClr val="70706F"/>
                </a:solidFill>
                <a:latin typeface="Arial" panose="020B0604020202020204" pitchFamily="34" charset="0"/>
                <a:cs typeface="Arial" panose="020B0604020202020204" pitchFamily="34" charset="0"/>
              </a:rPr>
              <a:t>The macro area of ‘biochemistry, genetics, and molecular</a:t>
            </a:r>
            <a:r>
              <a:rPr lang="en-US" sz="1100" b="1" baseline="0" dirty="0">
                <a:solidFill>
                  <a:srgbClr val="70706F"/>
                </a:solidFill>
                <a:latin typeface="Arial" panose="020B0604020202020204" pitchFamily="34" charset="0"/>
                <a:cs typeface="Arial" panose="020B0604020202020204" pitchFamily="34" charset="0"/>
              </a:rPr>
              <a:t> biology’ includes</a:t>
            </a:r>
            <a:r>
              <a:rPr lang="en-US" sz="1100" baseline="0" dirty="0">
                <a:solidFill>
                  <a:srgbClr val="70706F"/>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b="1" baseline="0" dirty="0">
                <a:solidFill>
                  <a:srgbClr val="70706F"/>
                </a:solidFill>
                <a:latin typeface="Arial" panose="020B0604020202020204" pitchFamily="34" charset="0"/>
                <a:cs typeface="Arial" panose="020B0604020202020204" pitchFamily="34" charset="0"/>
              </a:rPr>
              <a:t>Aging (3</a:t>
            </a:r>
            <a:r>
              <a:rPr lang="en-US" sz="1100" b="1" baseline="30000" dirty="0">
                <a:solidFill>
                  <a:srgbClr val="70706F"/>
                </a:solidFill>
                <a:latin typeface="Arial" panose="020B0604020202020204" pitchFamily="34" charset="0"/>
                <a:cs typeface="Arial" panose="020B0604020202020204" pitchFamily="34" charset="0"/>
              </a:rPr>
              <a:t>th</a:t>
            </a:r>
            <a:r>
              <a:rPr lang="en-US" sz="1100" b="1" baseline="0" dirty="0">
                <a:solidFill>
                  <a:srgbClr val="70706F"/>
                </a:solidFill>
                <a:latin typeface="Arial" panose="020B0604020202020204" pitchFamily="34" charset="0"/>
                <a:cs typeface="Arial" panose="020B0604020202020204" pitchFamily="34" charset="0"/>
              </a:rPr>
              <a:t> in the world; 2</a:t>
            </a:r>
            <a:r>
              <a:rPr lang="en-US" sz="1100" b="1" baseline="30000" dirty="0">
                <a:solidFill>
                  <a:srgbClr val="70706F"/>
                </a:solidFill>
                <a:latin typeface="Arial" panose="020B0604020202020204" pitchFamily="34" charset="0"/>
                <a:cs typeface="Arial" panose="020B0604020202020204" pitchFamily="34" charset="0"/>
              </a:rPr>
              <a:t>nd</a:t>
            </a:r>
            <a:r>
              <a:rPr lang="en-US" sz="1100" b="1" baseline="0" dirty="0">
                <a:solidFill>
                  <a:srgbClr val="70706F"/>
                </a:solidFill>
                <a:latin typeface="Arial" panose="020B0604020202020204" pitchFamily="34" charset="0"/>
                <a:cs typeface="Arial" panose="020B0604020202020204" pitchFamily="34" charset="0"/>
              </a:rPr>
              <a:t> in Europe; 1</a:t>
            </a:r>
            <a:r>
              <a:rPr lang="en-US" sz="1100" b="1" baseline="30000" dirty="0">
                <a:solidFill>
                  <a:srgbClr val="70706F"/>
                </a:solidFill>
                <a:latin typeface="Arial" panose="020B0604020202020204" pitchFamily="34" charset="0"/>
                <a:cs typeface="Arial" panose="020B0604020202020204" pitchFamily="34" charset="0"/>
              </a:rPr>
              <a:t>st</a:t>
            </a:r>
            <a:r>
              <a:rPr lang="en-US" sz="1100" b="1" baseline="0" dirty="0">
                <a:solidFill>
                  <a:srgbClr val="70706F"/>
                </a:solidFill>
                <a:latin typeface="Arial" panose="020B0604020202020204" pitchFamily="34" charset="0"/>
                <a:cs typeface="Arial" panose="020B0604020202020204" pitchFamily="34" charset="0"/>
              </a:rPr>
              <a:t> in the EU)</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Biochemistry (8</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Biochemistry, genetics and molecular biology (miscellaneous) (8</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Biophysics (8</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1" baseline="0" dirty="0">
                <a:solidFill>
                  <a:srgbClr val="70706F"/>
                </a:solidFill>
                <a:latin typeface="Arial" panose="020B0604020202020204" pitchFamily="34" charset="0"/>
                <a:cs typeface="Arial" panose="020B0604020202020204" pitchFamily="34" charset="0"/>
              </a:rPr>
              <a:t>Biotechnology (11</a:t>
            </a:r>
            <a:r>
              <a:rPr lang="en-US" sz="1100" b="1" baseline="30000" dirty="0">
                <a:solidFill>
                  <a:srgbClr val="70706F"/>
                </a:solidFill>
                <a:latin typeface="Arial" panose="020B0604020202020204" pitchFamily="34" charset="0"/>
                <a:cs typeface="Arial" panose="020B0604020202020204" pitchFamily="34" charset="0"/>
              </a:rPr>
              <a:t>th</a:t>
            </a:r>
            <a:r>
              <a:rPr lang="en-US" sz="1100" b="1" baseline="0" dirty="0">
                <a:solidFill>
                  <a:srgbClr val="70706F"/>
                </a:solidFill>
                <a:latin typeface="Arial" panose="020B0604020202020204" pitchFamily="34" charset="0"/>
                <a:cs typeface="Arial" panose="020B0604020202020204" pitchFamily="34" charset="0"/>
              </a:rPr>
              <a:t> in the world; 6</a:t>
            </a:r>
            <a:r>
              <a:rPr lang="en-US" sz="1100" b="1" baseline="30000" dirty="0">
                <a:solidFill>
                  <a:srgbClr val="70706F"/>
                </a:solidFill>
                <a:latin typeface="Arial" panose="020B0604020202020204" pitchFamily="34" charset="0"/>
                <a:cs typeface="Arial" panose="020B0604020202020204" pitchFamily="34" charset="0"/>
              </a:rPr>
              <a:t>th</a:t>
            </a:r>
            <a:r>
              <a:rPr lang="en-US" sz="1100" b="1" baseline="0" dirty="0">
                <a:solidFill>
                  <a:srgbClr val="70706F"/>
                </a:solidFill>
                <a:latin typeface="Arial" panose="020B0604020202020204" pitchFamily="34" charset="0"/>
                <a:cs typeface="Arial" panose="020B0604020202020204" pitchFamily="34" charset="0"/>
              </a:rPr>
              <a:t> in Europe; 5</a:t>
            </a:r>
            <a:r>
              <a:rPr lang="en-US" sz="1100" b="1" baseline="30000" dirty="0">
                <a:solidFill>
                  <a:srgbClr val="70706F"/>
                </a:solidFill>
                <a:latin typeface="Arial" panose="020B0604020202020204" pitchFamily="34" charset="0"/>
                <a:cs typeface="Arial" panose="020B0604020202020204" pitchFamily="34" charset="0"/>
              </a:rPr>
              <a:t>th</a:t>
            </a:r>
            <a:r>
              <a:rPr lang="en-US" sz="1100" b="1" baseline="0" dirty="0">
                <a:solidFill>
                  <a:srgbClr val="70706F"/>
                </a:solidFill>
                <a:latin typeface="Arial" panose="020B0604020202020204" pitchFamily="34" charset="0"/>
                <a:cs typeface="Arial" panose="020B0604020202020204" pitchFamily="34" charset="0"/>
              </a:rPr>
              <a:t> in the EU)</a:t>
            </a:r>
          </a:p>
          <a:p>
            <a:pPr marL="171450" indent="-171450">
              <a:buFont typeface="Arial" panose="020B0604020202020204" pitchFamily="34" charset="0"/>
              <a:buChar char="•"/>
            </a:pPr>
            <a:r>
              <a:rPr lang="en-US" sz="1100" b="1" baseline="0" dirty="0">
                <a:solidFill>
                  <a:srgbClr val="70706F"/>
                </a:solidFill>
                <a:latin typeface="Arial" panose="020B0604020202020204" pitchFamily="34" charset="0"/>
                <a:cs typeface="Arial" panose="020B0604020202020204" pitchFamily="34" charset="0"/>
              </a:rPr>
              <a:t>Cancer research (5</a:t>
            </a:r>
            <a:r>
              <a:rPr lang="en-US" sz="1100" b="1" baseline="30000" dirty="0">
                <a:solidFill>
                  <a:srgbClr val="70706F"/>
                </a:solidFill>
                <a:latin typeface="Arial" panose="020B0604020202020204" pitchFamily="34" charset="0"/>
                <a:cs typeface="Arial" panose="020B0604020202020204" pitchFamily="34" charset="0"/>
              </a:rPr>
              <a:t>th</a:t>
            </a:r>
            <a:r>
              <a:rPr lang="en-US" sz="1100" b="1" baseline="0" dirty="0">
                <a:solidFill>
                  <a:srgbClr val="70706F"/>
                </a:solidFill>
                <a:latin typeface="Arial" panose="020B0604020202020204" pitchFamily="34" charset="0"/>
                <a:cs typeface="Arial" panose="020B0604020202020204" pitchFamily="34" charset="0"/>
              </a:rPr>
              <a:t> in the world; 3</a:t>
            </a:r>
            <a:r>
              <a:rPr lang="en-US" sz="1100" b="1" baseline="30000" dirty="0">
                <a:solidFill>
                  <a:srgbClr val="70706F"/>
                </a:solidFill>
                <a:latin typeface="Arial" panose="020B0604020202020204" pitchFamily="34" charset="0"/>
                <a:cs typeface="Arial" panose="020B0604020202020204" pitchFamily="34" charset="0"/>
              </a:rPr>
              <a:t>rd</a:t>
            </a:r>
            <a:r>
              <a:rPr lang="en-US" sz="1100" b="1" baseline="0" dirty="0">
                <a:solidFill>
                  <a:srgbClr val="70706F"/>
                </a:solidFill>
                <a:latin typeface="Arial" panose="020B0604020202020204" pitchFamily="34" charset="0"/>
                <a:cs typeface="Arial" panose="020B0604020202020204" pitchFamily="34" charset="0"/>
              </a:rPr>
              <a:t> in Europe; 2</a:t>
            </a:r>
            <a:r>
              <a:rPr lang="en-US" sz="1100" b="1" baseline="30000" dirty="0">
                <a:solidFill>
                  <a:srgbClr val="70706F"/>
                </a:solidFill>
                <a:latin typeface="Arial" panose="020B0604020202020204" pitchFamily="34" charset="0"/>
                <a:cs typeface="Arial" panose="020B0604020202020204" pitchFamily="34" charset="0"/>
              </a:rPr>
              <a:t>nd</a:t>
            </a:r>
            <a:r>
              <a:rPr lang="en-US" sz="1100" b="1" baseline="0" dirty="0">
                <a:solidFill>
                  <a:srgbClr val="70706F"/>
                </a:solidFill>
                <a:latin typeface="Arial" panose="020B0604020202020204" pitchFamily="34" charset="0"/>
                <a:cs typeface="Arial" panose="020B0604020202020204" pitchFamily="34" charset="0"/>
              </a:rPr>
              <a:t> in the EU)</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Cell biology (7</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1" baseline="0" dirty="0">
                <a:solidFill>
                  <a:srgbClr val="70706F"/>
                </a:solidFill>
                <a:latin typeface="Arial" panose="020B0604020202020204" pitchFamily="34" charset="0"/>
                <a:cs typeface="Arial" panose="020B0604020202020204" pitchFamily="34" charset="0"/>
              </a:rPr>
              <a:t>Clinical biochemistry (4</a:t>
            </a:r>
            <a:r>
              <a:rPr lang="en-US" sz="1100" b="1" baseline="30000" dirty="0">
                <a:solidFill>
                  <a:srgbClr val="70706F"/>
                </a:solidFill>
                <a:latin typeface="Arial" panose="020B0604020202020204" pitchFamily="34" charset="0"/>
                <a:cs typeface="Arial" panose="020B0604020202020204" pitchFamily="34" charset="0"/>
              </a:rPr>
              <a:t>th</a:t>
            </a:r>
            <a:r>
              <a:rPr lang="en-US" sz="1100" b="1" baseline="0" dirty="0">
                <a:solidFill>
                  <a:srgbClr val="70706F"/>
                </a:solidFill>
                <a:latin typeface="Arial" panose="020B0604020202020204" pitchFamily="34" charset="0"/>
                <a:cs typeface="Arial" panose="020B0604020202020204" pitchFamily="34" charset="0"/>
              </a:rPr>
              <a:t> in the world; 3</a:t>
            </a:r>
            <a:r>
              <a:rPr lang="en-US" sz="1100" b="1" baseline="30000" dirty="0">
                <a:solidFill>
                  <a:srgbClr val="70706F"/>
                </a:solidFill>
                <a:latin typeface="Arial" panose="020B0604020202020204" pitchFamily="34" charset="0"/>
                <a:cs typeface="Arial" panose="020B0604020202020204" pitchFamily="34" charset="0"/>
              </a:rPr>
              <a:t>rd</a:t>
            </a:r>
            <a:r>
              <a:rPr lang="en-US" sz="1100" b="1" baseline="0" dirty="0">
                <a:solidFill>
                  <a:srgbClr val="70706F"/>
                </a:solidFill>
                <a:latin typeface="Arial" panose="020B0604020202020204" pitchFamily="34" charset="0"/>
                <a:cs typeface="Arial" panose="020B0604020202020204" pitchFamily="34" charset="0"/>
              </a:rPr>
              <a:t> in Europe; 2</a:t>
            </a:r>
            <a:r>
              <a:rPr lang="en-US" sz="1100" b="1" baseline="30000" dirty="0">
                <a:solidFill>
                  <a:srgbClr val="70706F"/>
                </a:solidFill>
                <a:latin typeface="Arial" panose="020B0604020202020204" pitchFamily="34" charset="0"/>
                <a:cs typeface="Arial" panose="020B0604020202020204" pitchFamily="34" charset="0"/>
              </a:rPr>
              <a:t>nd</a:t>
            </a:r>
            <a:r>
              <a:rPr lang="en-US" sz="1100" b="1" baseline="0" dirty="0">
                <a:solidFill>
                  <a:srgbClr val="70706F"/>
                </a:solidFill>
                <a:latin typeface="Arial" panose="020B0604020202020204" pitchFamily="34" charset="0"/>
                <a:cs typeface="Arial" panose="020B0604020202020204" pitchFamily="34" charset="0"/>
              </a:rPr>
              <a:t> in the EU)</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Development biology (7</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1" baseline="0" dirty="0">
                <a:solidFill>
                  <a:srgbClr val="70706F"/>
                </a:solidFill>
                <a:latin typeface="Arial" panose="020B0604020202020204" pitchFamily="34" charset="0"/>
                <a:cs typeface="Arial" panose="020B0604020202020204" pitchFamily="34" charset="0"/>
              </a:rPr>
              <a:t>Endocrinology (4</a:t>
            </a:r>
            <a:r>
              <a:rPr lang="en-US" sz="1100" b="1" baseline="30000" dirty="0">
                <a:solidFill>
                  <a:srgbClr val="70706F"/>
                </a:solidFill>
                <a:latin typeface="Arial" panose="020B0604020202020204" pitchFamily="34" charset="0"/>
                <a:cs typeface="Arial" panose="020B0604020202020204" pitchFamily="34" charset="0"/>
              </a:rPr>
              <a:t>th</a:t>
            </a:r>
            <a:r>
              <a:rPr lang="en-US" sz="1100" b="1" baseline="0" dirty="0">
                <a:solidFill>
                  <a:srgbClr val="70706F"/>
                </a:solidFill>
                <a:latin typeface="Arial" panose="020B0604020202020204" pitchFamily="34" charset="0"/>
                <a:cs typeface="Arial" panose="020B0604020202020204" pitchFamily="34" charset="0"/>
              </a:rPr>
              <a:t> in the world; 3</a:t>
            </a:r>
            <a:r>
              <a:rPr lang="en-US" sz="1100" b="1" baseline="30000" dirty="0">
                <a:solidFill>
                  <a:srgbClr val="70706F"/>
                </a:solidFill>
                <a:latin typeface="Arial" panose="020B0604020202020204" pitchFamily="34" charset="0"/>
                <a:cs typeface="Arial" panose="020B0604020202020204" pitchFamily="34" charset="0"/>
              </a:rPr>
              <a:t>rd</a:t>
            </a:r>
            <a:r>
              <a:rPr lang="en-US" sz="1100" b="1" baseline="0" dirty="0">
                <a:solidFill>
                  <a:srgbClr val="70706F"/>
                </a:solidFill>
                <a:latin typeface="Arial" panose="020B0604020202020204" pitchFamily="34" charset="0"/>
                <a:cs typeface="Arial" panose="020B0604020202020204" pitchFamily="34" charset="0"/>
              </a:rPr>
              <a:t> in Europe; 2</a:t>
            </a:r>
            <a:r>
              <a:rPr lang="en-US" sz="1100" b="1" baseline="30000" dirty="0">
                <a:solidFill>
                  <a:srgbClr val="70706F"/>
                </a:solidFill>
                <a:latin typeface="Arial" panose="020B0604020202020204" pitchFamily="34" charset="0"/>
                <a:cs typeface="Arial" panose="020B0604020202020204" pitchFamily="34" charset="0"/>
              </a:rPr>
              <a:t>nd</a:t>
            </a:r>
            <a:r>
              <a:rPr lang="en-US" sz="1100" b="1" baseline="0" dirty="0">
                <a:solidFill>
                  <a:srgbClr val="70706F"/>
                </a:solidFill>
                <a:latin typeface="Arial" panose="020B0604020202020204" pitchFamily="34" charset="0"/>
                <a:cs typeface="Arial" panose="020B0604020202020204" pitchFamily="34" charset="0"/>
              </a:rPr>
              <a:t> in the EU)</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Genetics (8</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Molecular biology (8</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Molecular medicine (6</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Physiology (8</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Structural biology (9</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21</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6075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r>
              <a:rPr lang="en-US" sz="1100" b="1" dirty="0">
                <a:solidFill>
                  <a:srgbClr val="70706F"/>
                </a:solidFill>
                <a:latin typeface="Arial" panose="020B0604020202020204" pitchFamily="34" charset="0"/>
                <a:cs typeface="Arial" panose="020B0604020202020204" pitchFamily="34" charset="0"/>
              </a:rPr>
              <a:t>The macro area of ‘pharmacology,</a:t>
            </a:r>
            <a:r>
              <a:rPr lang="en-US" sz="1100" b="1" baseline="0" dirty="0">
                <a:solidFill>
                  <a:srgbClr val="70706F"/>
                </a:solidFill>
                <a:latin typeface="Arial" panose="020B0604020202020204" pitchFamily="34" charset="0"/>
                <a:cs typeface="Arial" panose="020B0604020202020204" pitchFamily="34" charset="0"/>
              </a:rPr>
              <a:t> toxicology, and pharmaceutics’ includes</a:t>
            </a:r>
            <a:r>
              <a:rPr lang="en-US" sz="1100" baseline="0" dirty="0">
                <a:solidFill>
                  <a:srgbClr val="70706F"/>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Drug discovery (7</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1" baseline="0" dirty="0">
                <a:solidFill>
                  <a:srgbClr val="70706F"/>
                </a:solidFill>
                <a:latin typeface="Arial" panose="020B0604020202020204" pitchFamily="34" charset="0"/>
                <a:cs typeface="Arial" panose="020B0604020202020204" pitchFamily="34" charset="0"/>
              </a:rPr>
              <a:t>Pharmaceutical science (7</a:t>
            </a:r>
            <a:r>
              <a:rPr lang="en-US" sz="1100" b="1" baseline="30000" dirty="0">
                <a:solidFill>
                  <a:srgbClr val="70706F"/>
                </a:solidFill>
                <a:latin typeface="Arial" panose="020B0604020202020204" pitchFamily="34" charset="0"/>
                <a:cs typeface="Arial" panose="020B0604020202020204" pitchFamily="34" charset="0"/>
              </a:rPr>
              <a:t>th</a:t>
            </a:r>
            <a:r>
              <a:rPr lang="en-US" sz="1100" b="1" baseline="0" dirty="0">
                <a:solidFill>
                  <a:srgbClr val="70706F"/>
                </a:solidFill>
                <a:latin typeface="Arial" panose="020B0604020202020204" pitchFamily="34" charset="0"/>
                <a:cs typeface="Arial" panose="020B0604020202020204" pitchFamily="34" charset="0"/>
              </a:rPr>
              <a:t> in the world; 3</a:t>
            </a:r>
            <a:r>
              <a:rPr lang="en-US" sz="1100" b="1" baseline="30000" dirty="0">
                <a:solidFill>
                  <a:srgbClr val="70706F"/>
                </a:solidFill>
                <a:latin typeface="Arial" panose="020B0604020202020204" pitchFamily="34" charset="0"/>
                <a:cs typeface="Arial" panose="020B0604020202020204" pitchFamily="34" charset="0"/>
              </a:rPr>
              <a:t>rd</a:t>
            </a:r>
            <a:r>
              <a:rPr lang="en-US" sz="1100" b="1" baseline="0" dirty="0">
                <a:solidFill>
                  <a:srgbClr val="70706F"/>
                </a:solidFill>
                <a:latin typeface="Arial" panose="020B0604020202020204" pitchFamily="34" charset="0"/>
                <a:cs typeface="Arial" panose="020B0604020202020204" pitchFamily="34" charset="0"/>
              </a:rPr>
              <a:t> in Europe; 2</a:t>
            </a:r>
            <a:r>
              <a:rPr lang="en-US" sz="1100" b="1" baseline="30000" dirty="0">
                <a:solidFill>
                  <a:srgbClr val="70706F"/>
                </a:solidFill>
                <a:latin typeface="Arial" panose="020B0604020202020204" pitchFamily="34" charset="0"/>
                <a:cs typeface="Arial" panose="020B0604020202020204" pitchFamily="34" charset="0"/>
              </a:rPr>
              <a:t>nd</a:t>
            </a:r>
            <a:r>
              <a:rPr lang="en-US" sz="1100" b="1" baseline="0" dirty="0">
                <a:solidFill>
                  <a:srgbClr val="70706F"/>
                </a:solidFill>
                <a:latin typeface="Arial" panose="020B0604020202020204" pitchFamily="34" charset="0"/>
                <a:cs typeface="Arial" panose="020B0604020202020204" pitchFamily="34" charset="0"/>
              </a:rPr>
              <a:t> in the EU)</a:t>
            </a:r>
            <a:endParaRPr lang="en-US" sz="1100" b="0" baseline="0" dirty="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1" baseline="0" dirty="0">
                <a:solidFill>
                  <a:srgbClr val="70706F"/>
                </a:solidFill>
                <a:latin typeface="Arial" panose="020B0604020202020204" pitchFamily="34" charset="0"/>
                <a:cs typeface="Arial" panose="020B0604020202020204" pitchFamily="34" charset="0"/>
              </a:rPr>
              <a:t>Pharmacology</a:t>
            </a:r>
            <a:r>
              <a:rPr lang="en-US" sz="1100" b="0" baseline="0" dirty="0">
                <a:solidFill>
                  <a:srgbClr val="70706F"/>
                </a:solidFill>
                <a:latin typeface="Arial" panose="020B0604020202020204" pitchFamily="34" charset="0"/>
                <a:cs typeface="Arial" panose="020B0604020202020204" pitchFamily="34" charset="0"/>
              </a:rPr>
              <a:t> </a:t>
            </a:r>
            <a:r>
              <a:rPr lang="en-US" sz="1100" b="1" baseline="0" dirty="0">
                <a:solidFill>
                  <a:srgbClr val="70706F"/>
                </a:solidFill>
                <a:latin typeface="Arial" panose="020B0604020202020204" pitchFamily="34" charset="0"/>
                <a:cs typeface="Arial" panose="020B0604020202020204" pitchFamily="34" charset="0"/>
              </a:rPr>
              <a:t>(5</a:t>
            </a:r>
            <a:r>
              <a:rPr lang="en-US" sz="1100" b="1" baseline="30000" dirty="0">
                <a:solidFill>
                  <a:srgbClr val="70706F"/>
                </a:solidFill>
                <a:latin typeface="Arial" panose="020B0604020202020204" pitchFamily="34" charset="0"/>
                <a:cs typeface="Arial" panose="020B0604020202020204" pitchFamily="34" charset="0"/>
              </a:rPr>
              <a:t>th</a:t>
            </a:r>
            <a:r>
              <a:rPr lang="en-US" sz="1100" b="1" baseline="0" dirty="0">
                <a:solidFill>
                  <a:srgbClr val="70706F"/>
                </a:solidFill>
                <a:latin typeface="Arial" panose="020B0604020202020204" pitchFamily="34" charset="0"/>
                <a:cs typeface="Arial" panose="020B0604020202020204" pitchFamily="34" charset="0"/>
              </a:rPr>
              <a:t> in the world; 3</a:t>
            </a:r>
            <a:r>
              <a:rPr lang="en-US" sz="1100" b="1" baseline="30000" dirty="0">
                <a:solidFill>
                  <a:srgbClr val="70706F"/>
                </a:solidFill>
                <a:latin typeface="Arial" panose="020B0604020202020204" pitchFamily="34" charset="0"/>
                <a:cs typeface="Arial" panose="020B0604020202020204" pitchFamily="34" charset="0"/>
              </a:rPr>
              <a:t>rd</a:t>
            </a:r>
            <a:r>
              <a:rPr lang="en-US" sz="1100" b="1" baseline="0" dirty="0">
                <a:solidFill>
                  <a:srgbClr val="70706F"/>
                </a:solidFill>
                <a:latin typeface="Arial" panose="020B0604020202020204" pitchFamily="34" charset="0"/>
                <a:cs typeface="Arial" panose="020B0604020202020204" pitchFamily="34" charset="0"/>
              </a:rPr>
              <a:t> in Europe; 2</a:t>
            </a:r>
            <a:r>
              <a:rPr lang="en-US" sz="1100" b="1" baseline="30000" dirty="0">
                <a:solidFill>
                  <a:srgbClr val="70706F"/>
                </a:solidFill>
                <a:latin typeface="Arial" panose="020B0604020202020204" pitchFamily="34" charset="0"/>
                <a:cs typeface="Arial" panose="020B0604020202020204" pitchFamily="34" charset="0"/>
              </a:rPr>
              <a:t>nd</a:t>
            </a:r>
            <a:r>
              <a:rPr lang="en-US" sz="1100" b="1" baseline="0" dirty="0">
                <a:solidFill>
                  <a:srgbClr val="70706F"/>
                </a:solidFill>
                <a:latin typeface="Arial" panose="020B0604020202020204" pitchFamily="34" charset="0"/>
                <a:cs typeface="Arial" panose="020B0604020202020204" pitchFamily="34" charset="0"/>
              </a:rPr>
              <a:t> in the EU)</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Pharmacology, toxicology and pharmaceutics (miscellaneous) (9</a:t>
            </a:r>
            <a:r>
              <a:rPr lang="en-US" sz="1100" b="0" baseline="30000" dirty="0">
                <a:solidFill>
                  <a:srgbClr val="70706F"/>
                </a:solidFill>
                <a:latin typeface="Arial" panose="020B0604020202020204" pitchFamily="34" charset="0"/>
                <a:cs typeface="Arial" panose="020B0604020202020204" pitchFamily="34" charset="0"/>
              </a:rPr>
              <a:t>th</a:t>
            </a:r>
            <a:r>
              <a:rPr lang="en-US" sz="1100" b="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Toxicology (8</a:t>
            </a:r>
            <a:r>
              <a:rPr lang="en-US" sz="1100" b="0" baseline="30000" dirty="0">
                <a:solidFill>
                  <a:srgbClr val="70706F"/>
                </a:solidFill>
                <a:latin typeface="Arial" panose="020B0604020202020204" pitchFamily="34" charset="0"/>
                <a:cs typeface="Arial" panose="020B0604020202020204" pitchFamily="34" charset="0"/>
              </a:rPr>
              <a:t>th</a:t>
            </a:r>
            <a:r>
              <a:rPr lang="en-US" sz="1100" b="0" baseline="0" dirty="0">
                <a:solidFill>
                  <a:srgbClr val="70706F"/>
                </a:solidFill>
                <a:latin typeface="Arial" panose="020B0604020202020204" pitchFamily="34" charset="0"/>
                <a:cs typeface="Arial" panose="020B0604020202020204" pitchFamily="34" charset="0"/>
              </a:rPr>
              <a:t> in world)</a:t>
            </a:r>
            <a:endParaRPr lang="en-US" sz="1100" b="1" dirty="0">
              <a:solidFill>
                <a:srgbClr val="70706F"/>
              </a:solidFill>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22</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7730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r>
              <a:rPr lang="en-US" sz="1100" b="1" dirty="0">
                <a:solidFill>
                  <a:srgbClr val="70706F"/>
                </a:solidFill>
                <a:latin typeface="Arial" panose="020B0604020202020204" pitchFamily="34" charset="0"/>
                <a:cs typeface="Arial" panose="020B0604020202020204" pitchFamily="34" charset="0"/>
              </a:rPr>
              <a:t>The</a:t>
            </a:r>
            <a:r>
              <a:rPr lang="en-US" sz="1100" b="1" baseline="0" dirty="0">
                <a:solidFill>
                  <a:srgbClr val="70706F"/>
                </a:solidFill>
                <a:latin typeface="Arial" panose="020B0604020202020204" pitchFamily="34" charset="0"/>
                <a:cs typeface="Arial" panose="020B0604020202020204" pitchFamily="34" charset="0"/>
              </a:rPr>
              <a:t> macro area ‘Health professions’ includes: </a:t>
            </a:r>
          </a:p>
          <a:p>
            <a:pPr marL="171450" indent="-171450">
              <a:buFont typeface="Arial" panose="020B0604020202020204" pitchFamily="34" charset="0"/>
              <a:buChar char="•"/>
            </a:pPr>
            <a:r>
              <a:rPr lang="en-US" sz="1100" baseline="0" dirty="0" err="1">
                <a:solidFill>
                  <a:srgbClr val="70706F"/>
                </a:solidFill>
                <a:latin typeface="Arial" panose="020B0604020202020204" pitchFamily="34" charset="0"/>
                <a:cs typeface="Arial" panose="020B0604020202020204" pitchFamily="34" charset="0"/>
              </a:rPr>
              <a:t>Chiropratics</a:t>
            </a:r>
            <a:r>
              <a:rPr lang="en-US" sz="1100" baseline="0" dirty="0">
                <a:solidFill>
                  <a:srgbClr val="70706F"/>
                </a:solidFill>
                <a:latin typeface="Arial" panose="020B0604020202020204" pitchFamily="34" charset="0"/>
                <a:cs typeface="Arial" panose="020B0604020202020204" pitchFamily="34" charset="0"/>
              </a:rPr>
              <a:t> (16</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Complementary and manual therapy (8</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Emergency medical services (49</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Health information management (6</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Health professions (miscellaneous) (11</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aseline="0" dirty="0">
                <a:solidFill>
                  <a:srgbClr val="70706F"/>
                </a:solidFill>
                <a:latin typeface="Arial" panose="020B0604020202020204" pitchFamily="34" charset="0"/>
                <a:cs typeface="Arial" panose="020B0604020202020204" pitchFamily="34" charset="0"/>
              </a:rPr>
              <a:t>Medical assisting and transcription (19</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p>
          <a:p>
            <a:pPr marL="171450" indent="-171450">
              <a:buFont typeface="Arial" panose="020B0604020202020204" pitchFamily="34" charset="0"/>
              <a:buChar char="•"/>
            </a:pPr>
            <a:r>
              <a:rPr lang="en-US" sz="1100" b="1" baseline="0" dirty="0">
                <a:solidFill>
                  <a:srgbClr val="70706F"/>
                </a:solidFill>
                <a:latin typeface="Arial" panose="020B0604020202020204" pitchFamily="34" charset="0"/>
                <a:cs typeface="Arial" panose="020B0604020202020204" pitchFamily="34" charset="0"/>
              </a:rPr>
              <a:t>Medical laboratory technology (4</a:t>
            </a:r>
            <a:r>
              <a:rPr lang="en-US" sz="1100" b="1" baseline="30000" dirty="0">
                <a:solidFill>
                  <a:srgbClr val="70706F"/>
                </a:solidFill>
                <a:latin typeface="Arial" panose="020B0604020202020204" pitchFamily="34" charset="0"/>
                <a:cs typeface="Arial" panose="020B0604020202020204" pitchFamily="34" charset="0"/>
              </a:rPr>
              <a:t>th</a:t>
            </a:r>
            <a:r>
              <a:rPr lang="en-US" sz="1100" b="1" baseline="0" dirty="0">
                <a:solidFill>
                  <a:srgbClr val="70706F"/>
                </a:solidFill>
                <a:latin typeface="Arial" panose="020B0604020202020204" pitchFamily="34" charset="0"/>
                <a:cs typeface="Arial" panose="020B0604020202020204" pitchFamily="34" charset="0"/>
              </a:rPr>
              <a:t> in the world; 3</a:t>
            </a:r>
            <a:r>
              <a:rPr lang="en-US" sz="1100" b="1" baseline="30000" dirty="0">
                <a:solidFill>
                  <a:srgbClr val="70706F"/>
                </a:solidFill>
                <a:latin typeface="Arial" panose="020B0604020202020204" pitchFamily="34" charset="0"/>
                <a:cs typeface="Arial" panose="020B0604020202020204" pitchFamily="34" charset="0"/>
              </a:rPr>
              <a:t>rd</a:t>
            </a:r>
            <a:r>
              <a:rPr lang="en-US" sz="1100" b="1" baseline="0" dirty="0">
                <a:solidFill>
                  <a:srgbClr val="70706F"/>
                </a:solidFill>
                <a:latin typeface="Arial" panose="020B0604020202020204" pitchFamily="34" charset="0"/>
                <a:cs typeface="Arial" panose="020B0604020202020204" pitchFamily="34" charset="0"/>
              </a:rPr>
              <a:t> in Europe; 2</a:t>
            </a:r>
            <a:r>
              <a:rPr lang="en-US" sz="1100" b="1" baseline="30000" dirty="0">
                <a:solidFill>
                  <a:srgbClr val="70706F"/>
                </a:solidFill>
                <a:latin typeface="Arial" panose="020B0604020202020204" pitchFamily="34" charset="0"/>
                <a:cs typeface="Arial" panose="020B0604020202020204" pitchFamily="34" charset="0"/>
              </a:rPr>
              <a:t>nd</a:t>
            </a:r>
            <a:r>
              <a:rPr lang="en-US" sz="1100" b="1" baseline="0" dirty="0">
                <a:solidFill>
                  <a:srgbClr val="70706F"/>
                </a:solidFill>
                <a:latin typeface="Arial" panose="020B0604020202020204" pitchFamily="34" charset="0"/>
                <a:cs typeface="Arial" panose="020B0604020202020204" pitchFamily="34" charset="0"/>
              </a:rPr>
              <a:t> in the EU)</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Medical terminology </a:t>
            </a:r>
            <a:r>
              <a:rPr lang="en-US" sz="1100" baseline="0" dirty="0">
                <a:solidFill>
                  <a:srgbClr val="70706F"/>
                </a:solidFill>
                <a:latin typeface="Arial" panose="020B0604020202020204" pitchFamily="34" charset="0"/>
                <a:cs typeface="Arial" panose="020B0604020202020204" pitchFamily="34" charset="0"/>
              </a:rPr>
              <a:t>(18</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endParaRPr lang="en-US" sz="1100" b="0" baseline="0" dirty="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Occupational therapy </a:t>
            </a:r>
            <a:r>
              <a:rPr lang="en-US" sz="1100" baseline="0" dirty="0">
                <a:solidFill>
                  <a:srgbClr val="70706F"/>
                </a:solidFill>
                <a:latin typeface="Arial" panose="020B0604020202020204" pitchFamily="34" charset="0"/>
                <a:cs typeface="Arial" panose="020B0604020202020204" pitchFamily="34" charset="0"/>
              </a:rPr>
              <a:t>(30</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endParaRPr lang="en-US" sz="1100" b="0" baseline="0" dirty="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Optometry </a:t>
            </a:r>
            <a:r>
              <a:rPr lang="en-US" sz="1100" baseline="0" dirty="0">
                <a:solidFill>
                  <a:srgbClr val="70706F"/>
                </a:solidFill>
                <a:latin typeface="Arial" panose="020B0604020202020204" pitchFamily="34" charset="0"/>
                <a:cs typeface="Arial" panose="020B0604020202020204" pitchFamily="34" charset="0"/>
              </a:rPr>
              <a:t>(16</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endParaRPr lang="en-US" sz="1100" b="0" baseline="0" dirty="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Pharmacy </a:t>
            </a:r>
            <a:r>
              <a:rPr lang="en-US" sz="1100" baseline="0" dirty="0">
                <a:solidFill>
                  <a:srgbClr val="70706F"/>
                </a:solidFill>
                <a:latin typeface="Arial" panose="020B0604020202020204" pitchFamily="34" charset="0"/>
                <a:cs typeface="Arial" panose="020B0604020202020204" pitchFamily="34" charset="0"/>
              </a:rPr>
              <a:t>(29</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endParaRPr lang="en-US" sz="1100" b="0" baseline="0" dirty="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Physical therapy, sports therapy and rehabilitation </a:t>
            </a:r>
            <a:r>
              <a:rPr lang="en-US" sz="1100" baseline="0" dirty="0">
                <a:solidFill>
                  <a:srgbClr val="70706F"/>
                </a:solidFill>
                <a:latin typeface="Arial" panose="020B0604020202020204" pitchFamily="34" charset="0"/>
                <a:cs typeface="Arial" panose="020B0604020202020204" pitchFamily="34" charset="0"/>
              </a:rPr>
              <a:t>(9</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endParaRPr lang="en-US" sz="1100" b="0" baseline="0" dirty="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Podiatry </a:t>
            </a:r>
            <a:r>
              <a:rPr lang="en-US" sz="1100" baseline="0" dirty="0">
                <a:solidFill>
                  <a:srgbClr val="70706F"/>
                </a:solidFill>
                <a:latin typeface="Arial" panose="020B0604020202020204" pitchFamily="34" charset="0"/>
                <a:cs typeface="Arial" panose="020B0604020202020204" pitchFamily="34" charset="0"/>
              </a:rPr>
              <a:t>(10</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endParaRPr lang="en-US" sz="1100" b="0" baseline="0" dirty="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Radiology and ultrasound technology </a:t>
            </a:r>
            <a:r>
              <a:rPr lang="en-US" sz="1100" baseline="0" dirty="0">
                <a:solidFill>
                  <a:srgbClr val="70706F"/>
                </a:solidFill>
                <a:latin typeface="Arial" panose="020B0604020202020204" pitchFamily="34" charset="0"/>
                <a:cs typeface="Arial" panose="020B0604020202020204" pitchFamily="34" charset="0"/>
              </a:rPr>
              <a:t>(7</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endParaRPr lang="en-US" sz="1100" b="0" baseline="0" dirty="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1" baseline="0" dirty="0">
                <a:solidFill>
                  <a:srgbClr val="70706F"/>
                </a:solidFill>
                <a:latin typeface="Arial" panose="020B0604020202020204" pitchFamily="34" charset="0"/>
                <a:cs typeface="Arial" panose="020B0604020202020204" pitchFamily="34" charset="0"/>
              </a:rPr>
              <a:t>Respiratory care (3</a:t>
            </a:r>
            <a:r>
              <a:rPr lang="en-US" sz="1100" b="1" baseline="30000" dirty="0">
                <a:solidFill>
                  <a:srgbClr val="70706F"/>
                </a:solidFill>
                <a:latin typeface="Arial" panose="020B0604020202020204" pitchFamily="34" charset="0"/>
                <a:cs typeface="Arial" panose="020B0604020202020204" pitchFamily="34" charset="0"/>
              </a:rPr>
              <a:t>th</a:t>
            </a:r>
            <a:r>
              <a:rPr lang="en-US" sz="1100" b="1" baseline="0" dirty="0">
                <a:solidFill>
                  <a:srgbClr val="70706F"/>
                </a:solidFill>
                <a:latin typeface="Arial" panose="020B0604020202020204" pitchFamily="34" charset="0"/>
                <a:cs typeface="Arial" panose="020B0604020202020204" pitchFamily="34" charset="0"/>
              </a:rPr>
              <a:t> in the world; 2</a:t>
            </a:r>
            <a:r>
              <a:rPr lang="en-US" sz="1100" b="1" baseline="30000" dirty="0">
                <a:solidFill>
                  <a:srgbClr val="70706F"/>
                </a:solidFill>
                <a:latin typeface="Arial" panose="020B0604020202020204" pitchFamily="34" charset="0"/>
                <a:cs typeface="Arial" panose="020B0604020202020204" pitchFamily="34" charset="0"/>
              </a:rPr>
              <a:t>nd</a:t>
            </a:r>
            <a:r>
              <a:rPr lang="en-US" sz="1100" b="1" baseline="0" dirty="0">
                <a:solidFill>
                  <a:srgbClr val="70706F"/>
                </a:solidFill>
                <a:latin typeface="Arial" panose="020B0604020202020204" pitchFamily="34" charset="0"/>
                <a:cs typeface="Arial" panose="020B0604020202020204" pitchFamily="34" charset="0"/>
              </a:rPr>
              <a:t> in Europe; 1</a:t>
            </a:r>
            <a:r>
              <a:rPr lang="en-US" sz="1100" b="1" baseline="30000" dirty="0">
                <a:solidFill>
                  <a:srgbClr val="70706F"/>
                </a:solidFill>
                <a:latin typeface="Arial" panose="020B0604020202020204" pitchFamily="34" charset="0"/>
                <a:cs typeface="Arial" panose="020B0604020202020204" pitchFamily="34" charset="0"/>
              </a:rPr>
              <a:t>st</a:t>
            </a:r>
            <a:r>
              <a:rPr lang="en-US" sz="1100" b="1" baseline="0" dirty="0">
                <a:solidFill>
                  <a:srgbClr val="70706F"/>
                </a:solidFill>
                <a:latin typeface="Arial" panose="020B0604020202020204" pitchFamily="34" charset="0"/>
                <a:cs typeface="Arial" panose="020B0604020202020204" pitchFamily="34" charset="0"/>
              </a:rPr>
              <a:t> in the EU)</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Speech and hearing </a:t>
            </a:r>
            <a:r>
              <a:rPr lang="en-US" sz="1100" baseline="0" dirty="0">
                <a:solidFill>
                  <a:srgbClr val="70706F"/>
                </a:solidFill>
                <a:latin typeface="Arial" panose="020B0604020202020204" pitchFamily="34" charset="0"/>
                <a:cs typeface="Arial" panose="020B0604020202020204" pitchFamily="34" charset="0"/>
              </a:rPr>
              <a:t>(10</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endParaRPr lang="en-US" sz="1100" b="0" baseline="0" dirty="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Sports science </a:t>
            </a:r>
            <a:r>
              <a:rPr lang="en-US" sz="1100" baseline="0" dirty="0">
                <a:solidFill>
                  <a:srgbClr val="70706F"/>
                </a:solidFill>
                <a:latin typeface="Arial" panose="020B0604020202020204" pitchFamily="34" charset="0"/>
                <a:cs typeface="Arial" panose="020B0604020202020204" pitchFamily="34" charset="0"/>
              </a:rPr>
              <a:t>(11</a:t>
            </a:r>
            <a:r>
              <a:rPr lang="en-US" sz="1100" baseline="30000" dirty="0">
                <a:solidFill>
                  <a:srgbClr val="70706F"/>
                </a:solidFill>
                <a:latin typeface="Arial" panose="020B0604020202020204" pitchFamily="34" charset="0"/>
                <a:cs typeface="Arial" panose="020B0604020202020204" pitchFamily="34" charset="0"/>
              </a:rPr>
              <a:t>th</a:t>
            </a:r>
            <a:r>
              <a:rPr lang="en-US" sz="1100" baseline="0" dirty="0">
                <a:solidFill>
                  <a:srgbClr val="70706F"/>
                </a:solidFill>
                <a:latin typeface="Arial" panose="020B0604020202020204" pitchFamily="34" charset="0"/>
                <a:cs typeface="Arial" panose="020B0604020202020204" pitchFamily="34" charset="0"/>
              </a:rPr>
              <a:t> in the world)</a:t>
            </a:r>
            <a:endParaRPr lang="en-US" sz="1100" b="1" dirty="0">
              <a:solidFill>
                <a:srgbClr val="70706F"/>
              </a:solidFill>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23</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07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E284C95-AC36-47D7-BA46-D13F2CF6C509}" type="slidenum">
              <a:rPr lang="ru-RU" smtClean="0"/>
              <a:t>24</a:t>
            </a:fld>
            <a:endParaRPr lang="ru-RU" dirty="0"/>
          </a:p>
        </p:txBody>
      </p:sp>
    </p:spTree>
    <p:extLst>
      <p:ext uri="{BB962C8B-B14F-4D97-AF65-F5344CB8AC3E}">
        <p14:creationId xmlns:p14="http://schemas.microsoft.com/office/powerpoint/2010/main" val="31683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2</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6067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100" b="1" dirty="0">
                <a:latin typeface="Arial" panose="020B0604020202020204" pitchFamily="34" charset="0"/>
                <a:cs typeface="Arial" panose="020B0604020202020204" pitchFamily="34" charset="0"/>
              </a:rPr>
              <a:t>FDA</a:t>
            </a:r>
            <a:r>
              <a:rPr lang="it-IT" sz="11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US Food and Drug Administration</a:t>
            </a:r>
            <a:endParaRPr lang="it-IT" sz="1100" dirty="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fld id="{5E284C95-AC36-47D7-BA46-D13F2CF6C509}" type="slidenum">
              <a:rPr lang="ru-RU" smtClean="0"/>
              <a:t>25</a:t>
            </a:fld>
            <a:endParaRPr lang="ru-RU" dirty="0"/>
          </a:p>
        </p:txBody>
      </p:sp>
    </p:spTree>
    <p:extLst>
      <p:ext uri="{BB962C8B-B14F-4D97-AF65-F5344CB8AC3E}">
        <p14:creationId xmlns:p14="http://schemas.microsoft.com/office/powerpoint/2010/main" val="1264329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b="1" i="0" u="none" strike="noStrike" kern="1200" baseline="0" dirty="0">
                <a:solidFill>
                  <a:schemeClr val="tx1"/>
                </a:solidFill>
                <a:latin typeface="+mn-lt"/>
                <a:ea typeface="+mn-ea"/>
                <a:cs typeface="+mn-cs"/>
              </a:rPr>
              <a:t>SPIEGAZIONE TABELLA</a:t>
            </a:r>
            <a:r>
              <a:rPr lang="it-IT" sz="1800" b="0" i="0" u="none" strike="noStrike" kern="1200" baseline="0" dirty="0">
                <a:solidFill>
                  <a:schemeClr val="tx1"/>
                </a:solidFill>
                <a:latin typeface="+mn-lt"/>
                <a:ea typeface="+mn-ea"/>
                <a:cs typeface="+mn-cs"/>
              </a:rPr>
              <a:t>: Nella Tabella 3 è riportato il numero delle sperimentazioni cliniche caricate nel database europeo </a:t>
            </a:r>
            <a:r>
              <a:rPr lang="it-IT" sz="1800" b="0" i="0" u="none" strike="noStrike" kern="1200" baseline="0" dirty="0" err="1">
                <a:solidFill>
                  <a:schemeClr val="tx1"/>
                </a:solidFill>
                <a:latin typeface="+mn-lt"/>
                <a:ea typeface="+mn-ea"/>
                <a:cs typeface="+mn-cs"/>
              </a:rPr>
              <a:t>EudraCT</a:t>
            </a:r>
            <a:r>
              <a:rPr lang="it-IT" sz="1800" b="0" i="0" u="none" strike="noStrike" kern="1200" baseline="0" dirty="0">
                <a:solidFill>
                  <a:schemeClr val="tx1"/>
                </a:solidFill>
                <a:latin typeface="+mn-lt"/>
                <a:ea typeface="+mn-ea"/>
                <a:cs typeface="+mn-cs"/>
              </a:rPr>
              <a:t> e il numero delle sperimentazioni presentate e autorizzate in Italia nel quinquennio 2014-2018. Dal confronto emerge che il numero totale delle sperimentazioni presentate (e autorizzate) in Italia nel 2018 è aumentato, a fronte di un numero totale di sperimentazioni in Europa rimasto costante; di conseguenza, la percentuale delle sperimentazioni condotte in Italia rispetto al resto d’Europa è tornata a livelli paragonabili a quelli del 2016 (oltre il 20%). Il numero di sperimentazioni cliniche nell’Unione Europea è stato ricavato dalle statistiche pubblicate sul sito </a:t>
            </a:r>
            <a:r>
              <a:rPr lang="it-IT" sz="1800" b="0" i="0" u="none" strike="noStrike" kern="1200" baseline="0" dirty="0" err="1">
                <a:solidFill>
                  <a:schemeClr val="tx1"/>
                </a:solidFill>
                <a:latin typeface="+mn-lt"/>
                <a:ea typeface="+mn-ea"/>
                <a:cs typeface="+mn-cs"/>
              </a:rPr>
              <a:t>EudraCT</a:t>
            </a:r>
            <a:r>
              <a:rPr lang="it-IT" sz="1800" b="0" i="0" u="none" strike="noStrike" kern="1200" baseline="0" dirty="0">
                <a:solidFill>
                  <a:schemeClr val="tx1"/>
                </a:solidFill>
                <a:latin typeface="+mn-lt"/>
                <a:ea typeface="+mn-ea"/>
                <a:cs typeface="+mn-cs"/>
              </a:rPr>
              <a:t> (“</a:t>
            </a:r>
            <a:r>
              <a:rPr lang="it-IT" sz="1800" b="0" i="0" u="none" strike="noStrike" kern="1200" baseline="0" dirty="0" err="1">
                <a:solidFill>
                  <a:schemeClr val="tx1"/>
                </a:solidFill>
                <a:latin typeface="+mn-lt"/>
                <a:ea typeface="+mn-ea"/>
                <a:cs typeface="+mn-cs"/>
              </a:rPr>
              <a:t>EudraCT</a:t>
            </a:r>
            <a:r>
              <a:rPr lang="it-IT" sz="1800" b="0" i="0" u="none" strike="noStrike" kern="1200" baseline="0" dirty="0">
                <a:solidFill>
                  <a:schemeClr val="tx1"/>
                </a:solidFill>
                <a:latin typeface="+mn-lt"/>
                <a:ea typeface="+mn-ea"/>
                <a:cs typeface="+mn-cs"/>
              </a:rPr>
              <a:t> </a:t>
            </a:r>
            <a:r>
              <a:rPr lang="it-IT" sz="1800" b="0" i="0" u="none" strike="noStrike" kern="1200" baseline="0" dirty="0" err="1">
                <a:solidFill>
                  <a:schemeClr val="tx1"/>
                </a:solidFill>
                <a:latin typeface="+mn-lt"/>
                <a:ea typeface="+mn-ea"/>
                <a:cs typeface="+mn-cs"/>
              </a:rPr>
              <a:t>supporting</a:t>
            </a:r>
            <a:r>
              <a:rPr lang="it-IT" sz="1800" b="0" i="0" u="none" strike="noStrike" kern="1200" baseline="0" dirty="0">
                <a:solidFill>
                  <a:schemeClr val="tx1"/>
                </a:solidFill>
                <a:latin typeface="+mn-lt"/>
                <a:ea typeface="+mn-ea"/>
                <a:cs typeface="+mn-cs"/>
              </a:rPr>
              <a:t> </a:t>
            </a:r>
            <a:r>
              <a:rPr lang="it-IT" sz="1800" b="0" i="0" u="none" strike="noStrike" kern="1200" baseline="0" dirty="0" err="1">
                <a:solidFill>
                  <a:schemeClr val="tx1"/>
                </a:solidFill>
                <a:latin typeface="+mn-lt"/>
                <a:ea typeface="+mn-ea"/>
                <a:cs typeface="+mn-cs"/>
              </a:rPr>
              <a:t>documentation</a:t>
            </a:r>
            <a:r>
              <a:rPr lang="it-IT" sz="1800" b="0" i="0" u="none" strike="noStrike" kern="1200" baseline="0" dirty="0">
                <a:solidFill>
                  <a:schemeClr val="tx1"/>
                </a:solidFill>
                <a:latin typeface="+mn-lt"/>
                <a:ea typeface="+mn-ea"/>
                <a:cs typeface="+mn-cs"/>
              </a:rPr>
              <a:t>” – “</a:t>
            </a:r>
            <a:r>
              <a:rPr lang="it-IT" sz="1800" b="0" i="0" u="none" strike="noStrike" kern="1200" baseline="0" dirty="0" err="1">
                <a:solidFill>
                  <a:schemeClr val="tx1"/>
                </a:solidFill>
                <a:latin typeface="+mn-lt"/>
                <a:ea typeface="+mn-ea"/>
                <a:cs typeface="+mn-cs"/>
              </a:rPr>
              <a:t>EudraCT</a:t>
            </a:r>
            <a:r>
              <a:rPr lang="it-IT" sz="1800" b="0" i="0" u="none" strike="noStrike" kern="1200" baseline="0" dirty="0">
                <a:solidFill>
                  <a:schemeClr val="tx1"/>
                </a:solidFill>
                <a:latin typeface="+mn-lt"/>
                <a:ea typeface="+mn-ea"/>
                <a:cs typeface="+mn-cs"/>
              </a:rPr>
              <a:t> </a:t>
            </a:r>
            <a:r>
              <a:rPr lang="it-IT" sz="1800" b="0" i="0" u="none" strike="noStrike" kern="1200" baseline="0" dirty="0" err="1">
                <a:solidFill>
                  <a:schemeClr val="tx1"/>
                </a:solidFill>
                <a:latin typeface="+mn-lt"/>
                <a:ea typeface="+mn-ea"/>
                <a:cs typeface="+mn-cs"/>
              </a:rPr>
              <a:t>statistics</a:t>
            </a:r>
            <a:r>
              <a:rPr lang="it-IT" sz="1800" b="0" i="0" u="none" strike="noStrike" kern="1200" baseline="0" dirty="0">
                <a:solidFill>
                  <a:schemeClr val="tx1"/>
                </a:solidFill>
                <a:latin typeface="+mn-lt"/>
                <a:ea typeface="+mn-ea"/>
                <a:cs typeface="+mn-cs"/>
              </a:rPr>
              <a:t>”, </a:t>
            </a:r>
            <a:r>
              <a:rPr lang="it-IT" sz="1800" b="0" i="1" u="none" strike="noStrike" kern="1200" baseline="0" dirty="0">
                <a:solidFill>
                  <a:schemeClr val="tx1"/>
                </a:solidFill>
                <a:latin typeface="+mn-lt"/>
                <a:ea typeface="+mn-ea"/>
                <a:cs typeface="+mn-cs"/>
              </a:rPr>
              <a:t>https://eudract.ema.europa.eu/statistics.html</a:t>
            </a:r>
            <a:r>
              <a:rPr lang="it-IT" sz="1800" b="0" i="0" u="none" strike="noStrike" kern="1200" baseline="0" dirty="0">
                <a:solidFill>
                  <a:schemeClr val="tx1"/>
                </a:solidFill>
                <a:latin typeface="+mn-lt"/>
                <a:ea typeface="+mn-ea"/>
                <a:cs typeface="+mn-cs"/>
              </a:rPr>
              <a:t>). Questo numero potrebbe non corrispondere esattamente a quello delle sperimentazioni avviate nel 2018 in considerazione delle tempistiche di approvazione non ricavabili nei vari Stati membri.</a:t>
            </a:r>
            <a:endParaRPr lang="it-IT" sz="1100" b="0" i="0" kern="1200" dirty="0">
              <a:solidFill>
                <a:schemeClr val="tx1"/>
              </a:solidFill>
              <a:effectLst/>
              <a:latin typeface="Arial" panose="020B0604020202020204" pitchFamily="34" charset="0"/>
              <a:ea typeface="+mn-ea"/>
              <a:cs typeface="Arial" panose="020B0604020202020204" pitchFamily="34" charset="0"/>
            </a:endParaRPr>
          </a:p>
          <a:p>
            <a:r>
              <a:rPr lang="it-IT" sz="1100" b="1" i="0" kern="1200" dirty="0">
                <a:solidFill>
                  <a:schemeClr val="tx1"/>
                </a:solidFill>
                <a:effectLst/>
                <a:latin typeface="Arial" panose="020B0604020202020204" pitchFamily="34" charset="0"/>
                <a:ea typeface="+mn-ea"/>
                <a:cs typeface="Arial" panose="020B0604020202020204" pitchFamily="34" charset="0"/>
              </a:rPr>
              <a:t>CONTESTO:</a:t>
            </a:r>
          </a:p>
          <a:p>
            <a:r>
              <a:rPr lang="it-IT" sz="1100" b="0" i="0" kern="1200" dirty="0">
                <a:solidFill>
                  <a:schemeClr val="tx1"/>
                </a:solidFill>
                <a:effectLst/>
                <a:latin typeface="Arial" panose="020B0604020202020204" pitchFamily="34" charset="0"/>
                <a:ea typeface="+mn-ea"/>
                <a:cs typeface="Arial" panose="020B0604020202020204" pitchFamily="34" charset="0"/>
              </a:rPr>
              <a:t>Dopo il calo del 2017, il numero totale delle sperimentazioni presentate in Italia nel 2018 è tornato ai livelli degli anni precedenti, pur in un contesto di costante contrazione delle sperimentazioni globali europee, che ha portato a un incremento della percentuale di sperimentazioni condotte in Italia rispetto al resto d’Europa (oltre il 20%). Probabilmente il dato potrebbe riflettere una prima ricaduta dell’avvicinarsi della </a:t>
            </a:r>
            <a:r>
              <a:rPr lang="it-IT" sz="1100" b="0" i="0" kern="1200" dirty="0" err="1">
                <a:solidFill>
                  <a:schemeClr val="tx1"/>
                </a:solidFill>
                <a:effectLst/>
                <a:latin typeface="Arial" panose="020B0604020202020204" pitchFamily="34" charset="0"/>
                <a:ea typeface="+mn-ea"/>
                <a:cs typeface="Arial" panose="020B0604020202020204" pitchFamily="34" charset="0"/>
              </a:rPr>
              <a:t>Brexit</a:t>
            </a:r>
            <a:r>
              <a:rPr lang="it-IT" sz="1100" b="0" i="0" kern="1200" dirty="0">
                <a:solidFill>
                  <a:schemeClr val="tx1"/>
                </a:solidFill>
                <a:effectLst/>
                <a:latin typeface="Arial" panose="020B0604020202020204" pitchFamily="34" charset="0"/>
                <a:ea typeface="+mn-ea"/>
                <a:cs typeface="Arial" panose="020B0604020202020204" pitchFamily="34" charset="0"/>
              </a:rPr>
              <a:t>, con lo spostamento degli Sponsor verso altri Stati membri, ma potrebbe anche significare un aumento di fiducia nel sistema italiano delle sperimentazioni cliniche in seguito alla pubblicazione della Legge n. 3/2018 e conseguenti aspettative su una progressiva riorganizzazione e semplificazione a livello nazionale in previsione dell’applicazione futura del Regolamento (UE) 536/2014, che nel 2018 ha visto come primo passo l’istituzione del Centro di Coordinamento nazionale dei Comitati etici territoriali. L’aumento è presente come numero assoluto in tutte le tipologie di sperimentazioni, pur mostrando un andamento diversificato. L’unico dato in controtendenza è la diminuzione percentuale delle sperimentazioni internazionali rispetto a quelle puramente nazionali, che hanno un incremento anche in numero assoluto più significativo.</a:t>
            </a:r>
          </a:p>
          <a:p>
            <a:r>
              <a:rPr lang="it-IT" sz="1100" b="0" i="0" kern="1200" dirty="0">
                <a:solidFill>
                  <a:schemeClr val="tx1"/>
                </a:solidFill>
                <a:effectLst/>
                <a:latin typeface="Arial" panose="020B0604020202020204" pitchFamily="34" charset="0"/>
                <a:ea typeface="+mn-ea"/>
                <a:cs typeface="Arial" panose="020B0604020202020204" pitchFamily="34" charset="0"/>
              </a:rPr>
              <a:t>Anche nel 2018 la distribuzione delle sperimentazioni per area terapeutica conferma il dato degli anni precedenti, con circa la metà delle sperimentazioni in ambito oncologico ed </a:t>
            </a:r>
            <a:r>
              <a:rPr lang="it-IT" sz="1100" b="0" i="0" kern="1200" dirty="0" err="1">
                <a:solidFill>
                  <a:schemeClr val="tx1"/>
                </a:solidFill>
                <a:effectLst/>
                <a:latin typeface="Arial" panose="020B0604020202020204" pitchFamily="34" charset="0"/>
                <a:ea typeface="+mn-ea"/>
                <a:cs typeface="Arial" panose="020B0604020202020204" pitchFamily="34" charset="0"/>
              </a:rPr>
              <a:t>emato</a:t>
            </a:r>
            <a:r>
              <a:rPr lang="it-IT" sz="1100" b="0" i="0" kern="1200" dirty="0">
                <a:solidFill>
                  <a:schemeClr val="tx1"/>
                </a:solidFill>
                <a:effectLst/>
                <a:latin typeface="Arial" panose="020B0604020202020204" pitchFamily="34" charset="0"/>
                <a:ea typeface="+mn-ea"/>
                <a:cs typeface="Arial" panose="020B0604020202020204" pitchFamily="34" charset="0"/>
              </a:rPr>
              <a:t>-oncologico. Continua in maniera significativa il trend in rialzo dei trial in malattie rare, che rappresentano il 31,5% del totale (25,5% nel 2017), di cui quasi l’80% sperimentazioni profit, con una distribuzione equilibrata fra le varie fasi di sperimentazione; aumentano ancora le sperimentazioni di fase I su malattie rare (33,7%) e significativa è soprattutto la percentuale di sperimentazioni con prodotti di terapia avanzata in malattie rare (11%, a fronte di un incremento globale delle sperimentazioni con prodotti di terapia avanzata pari al 4,7%).</a:t>
            </a:r>
          </a:p>
          <a:p>
            <a:r>
              <a:rPr lang="it-IT" sz="1100" b="0" i="0" kern="1200" dirty="0">
                <a:solidFill>
                  <a:schemeClr val="tx1"/>
                </a:solidFill>
                <a:effectLst/>
                <a:latin typeface="Arial" panose="020B0604020202020204" pitchFamily="34" charset="0"/>
                <a:ea typeface="+mn-ea"/>
                <a:cs typeface="Arial" panose="020B0604020202020204" pitchFamily="34" charset="0"/>
              </a:rPr>
              <a:t>Continua il trend in aumento delle sperimentazioni no profit rispetto al totale delle sperimentazioni condotte in Italia, arrivando nel 2018 a quota 27,3%; rispetto al 2017, è significativo anche l’aumento del numero assoluto di sperimentazioni no profit.</a:t>
            </a:r>
          </a:p>
          <a:p>
            <a:r>
              <a:rPr lang="it-IT" sz="1100" b="0" i="0" kern="1200" dirty="0">
                <a:solidFill>
                  <a:schemeClr val="tx1"/>
                </a:solidFill>
                <a:effectLst/>
                <a:latin typeface="Arial" panose="020B0604020202020204" pitchFamily="34" charset="0"/>
                <a:ea typeface="+mn-ea"/>
                <a:cs typeface="Arial" panose="020B0604020202020204" pitchFamily="34" charset="0"/>
              </a:rPr>
              <a:t>Un dato che mostra per la prima volta una inversione di tendenza è quello relativo alle sperimentazioni pediatriche, che salgono all’11,4% del totale rispetto al 9% dello scorso anno e degli anni immediatamente precedenti.</a:t>
            </a:r>
          </a:p>
          <a:p>
            <a:r>
              <a:rPr lang="it-IT" sz="1100" b="0" i="0" kern="1200" dirty="0">
                <a:solidFill>
                  <a:schemeClr val="tx1"/>
                </a:solidFill>
                <a:effectLst/>
                <a:latin typeface="Arial" panose="020B0604020202020204" pitchFamily="34" charset="0"/>
                <a:ea typeface="+mn-ea"/>
                <a:cs typeface="Arial" panose="020B0604020202020204" pitchFamily="34" charset="0"/>
              </a:rPr>
              <a:t>Sono state inserite nel Rapporto le tabelle relative alla distribuzione delle sperimentazioni per Sponsor profit e no profit e alla distribuzione dei pareri unici su base regionale e per singolo Comitato etico coordinatore.</a:t>
            </a:r>
          </a:p>
          <a:p>
            <a:r>
              <a:rPr lang="it-IT" sz="1100" b="0" i="0" kern="1200" dirty="0">
                <a:solidFill>
                  <a:schemeClr val="tx1"/>
                </a:solidFill>
                <a:effectLst/>
                <a:latin typeface="Arial" panose="020B0604020202020204" pitchFamily="34" charset="0"/>
                <a:ea typeface="+mn-ea"/>
                <a:cs typeface="Arial" panose="020B0604020202020204" pitchFamily="34" charset="0"/>
              </a:rPr>
              <a:t>Anche in questa edizione del Rapporto sono presentati i dati relativi alla partecipazione dell’Italia al progetto </a:t>
            </a:r>
            <a:r>
              <a:rPr lang="it-IT" sz="1100" b="0" i="0" kern="1200" dirty="0" err="1">
                <a:solidFill>
                  <a:schemeClr val="tx1"/>
                </a:solidFill>
                <a:effectLst/>
                <a:latin typeface="Arial" panose="020B0604020202020204" pitchFamily="34" charset="0"/>
                <a:ea typeface="+mn-ea"/>
                <a:cs typeface="Arial" panose="020B0604020202020204" pitchFamily="34" charset="0"/>
              </a:rPr>
              <a:t>Voluntary</a:t>
            </a:r>
            <a:r>
              <a:rPr lang="it-IT" sz="1100" b="0" i="0" kern="1200" dirty="0">
                <a:solidFill>
                  <a:schemeClr val="tx1"/>
                </a:solidFill>
                <a:effectLst/>
                <a:latin typeface="Arial" panose="020B0604020202020204" pitchFamily="34" charset="0"/>
                <a:ea typeface="+mn-ea"/>
                <a:cs typeface="Arial" panose="020B0604020202020204" pitchFamily="34" charset="0"/>
              </a:rPr>
              <a:t> </a:t>
            </a:r>
            <a:r>
              <a:rPr lang="it-IT" sz="1100" b="0" i="0" kern="1200" dirty="0" err="1">
                <a:solidFill>
                  <a:schemeClr val="tx1"/>
                </a:solidFill>
                <a:effectLst/>
                <a:latin typeface="Arial" panose="020B0604020202020204" pitchFamily="34" charset="0"/>
                <a:ea typeface="+mn-ea"/>
                <a:cs typeface="Arial" panose="020B0604020202020204" pitchFamily="34" charset="0"/>
              </a:rPr>
              <a:t>Harmonization</a:t>
            </a:r>
            <a:r>
              <a:rPr lang="it-IT" sz="1100" b="0" i="0" kern="1200" dirty="0">
                <a:solidFill>
                  <a:schemeClr val="tx1"/>
                </a:solidFill>
                <a:effectLst/>
                <a:latin typeface="Arial" panose="020B0604020202020204" pitchFamily="34" charset="0"/>
                <a:ea typeface="+mn-ea"/>
                <a:cs typeface="Arial" panose="020B0604020202020204" pitchFamily="34" charset="0"/>
              </a:rPr>
              <a:t> Procedure (VHP) per la valutazione congiunta dei protocolli clinici che si svolgono in più Stati dell’Unione Europea. Nel 2018 si è osservato un lievissimo incremento del numero totale condotto in Europa, mentre il numero delle richieste di partecipazioni dell’Italia alle VHP è rimasto identico rispetto al 2017 (117). Anche nel 2018 l’Italia è stato uno dei principali Stati membri a gestire le VHP quale Reference </a:t>
            </a:r>
            <a:r>
              <a:rPr lang="it-IT" sz="1100" b="0" i="0" kern="1200" dirty="0" err="1">
                <a:solidFill>
                  <a:schemeClr val="tx1"/>
                </a:solidFill>
                <a:effectLst/>
                <a:latin typeface="Arial" panose="020B0604020202020204" pitchFamily="34" charset="0"/>
                <a:ea typeface="+mn-ea"/>
                <a:cs typeface="Arial" panose="020B0604020202020204" pitchFamily="34" charset="0"/>
              </a:rPr>
              <a:t>Member</a:t>
            </a:r>
            <a:r>
              <a:rPr lang="it-IT" sz="1100" b="0" i="0" kern="1200" dirty="0">
                <a:solidFill>
                  <a:schemeClr val="tx1"/>
                </a:solidFill>
                <a:effectLst/>
                <a:latin typeface="Arial" panose="020B0604020202020204" pitchFamily="34" charset="0"/>
                <a:ea typeface="+mn-ea"/>
                <a:cs typeface="Arial" panose="020B0604020202020204" pitchFamily="34" charset="0"/>
              </a:rPr>
              <a:t> State: il dato cumulativo sugli ultimi 4 anni ci vede saldamente terzi dopo Regno Unito e Germania (considerando in maniera cumulativa le due Agenzie nazionali tedesche).</a:t>
            </a:r>
          </a:p>
          <a:p>
            <a:r>
              <a:rPr lang="it-IT" sz="1100" b="0" i="0" kern="1200" dirty="0">
                <a:solidFill>
                  <a:schemeClr val="tx1"/>
                </a:solidFill>
                <a:effectLst/>
                <a:latin typeface="Arial" panose="020B0604020202020204" pitchFamily="34" charset="0"/>
                <a:ea typeface="+mn-ea"/>
                <a:cs typeface="Arial" panose="020B0604020202020204" pitchFamily="34" charset="0"/>
              </a:rPr>
              <a:t>Nel Rapporto sono presentati infine i dati relativi all’esito del Bando AIFA per la Ricerca Indipendente 2017, che anche per i vincitori ha visto mantenere la numerosità maggiore nell’area delle malattie rare e degli studi interventistici.</a:t>
            </a:r>
          </a:p>
        </p:txBody>
      </p:sp>
      <p:sp>
        <p:nvSpPr>
          <p:cNvPr id="4" name="Segnaposto numero diapositiva 3"/>
          <p:cNvSpPr>
            <a:spLocks noGrp="1"/>
          </p:cNvSpPr>
          <p:nvPr>
            <p:ph type="sldNum" sz="quarter" idx="10"/>
          </p:nvPr>
        </p:nvSpPr>
        <p:spPr/>
        <p:txBody>
          <a:bodyPr/>
          <a:lstStyle/>
          <a:p>
            <a:fld id="{5E284C95-AC36-47D7-BA46-D13F2CF6C509}" type="slidenum">
              <a:rPr lang="ru-RU" smtClean="0"/>
              <a:t>26</a:t>
            </a:fld>
            <a:endParaRPr lang="ru-RU" dirty="0"/>
          </a:p>
        </p:txBody>
      </p:sp>
    </p:spTree>
    <p:extLst>
      <p:ext uri="{BB962C8B-B14F-4D97-AF65-F5344CB8AC3E}">
        <p14:creationId xmlns:p14="http://schemas.microsoft.com/office/powerpoint/2010/main" val="17415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27</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4265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r>
              <a:rPr lang="en-US" sz="1100" b="1" baseline="0" dirty="0">
                <a:solidFill>
                  <a:srgbClr val="70706F"/>
                </a:solidFill>
                <a:latin typeface="Arial" panose="020B0604020202020204" pitchFamily="34" charset="0"/>
                <a:cs typeface="Arial" panose="020B0604020202020204" pitchFamily="34" charset="0"/>
              </a:rPr>
              <a:t>REGIONE E NOMI ATENEI COME DA MIUR</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Puglia: Bari, Foggia, Salento</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Basilicata: Basilicata</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Emilia-Romagna: Bologna, Ferrara, Modena e Reggio Emilia, Parma</a:t>
            </a:r>
          </a:p>
          <a:p>
            <a:pPr marL="171450" marR="0" lvl="0" indent="-17145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baseline="0" dirty="0" err="1">
                <a:solidFill>
                  <a:srgbClr val="70706F"/>
                </a:solidFill>
                <a:latin typeface="Arial" panose="020B0604020202020204" pitchFamily="34" charset="0"/>
                <a:cs typeface="Arial" panose="020B0604020202020204" pitchFamily="34" charset="0"/>
              </a:rPr>
              <a:t>Lombardia</a:t>
            </a:r>
            <a:r>
              <a:rPr lang="en-US" sz="1100" b="0" baseline="0" dirty="0">
                <a:solidFill>
                  <a:srgbClr val="70706F"/>
                </a:solidFill>
                <a:latin typeface="Arial" panose="020B0604020202020204" pitchFamily="34" charset="0"/>
                <a:cs typeface="Arial" panose="020B0604020202020204" pitchFamily="34" charset="0"/>
              </a:rPr>
              <a:t>: Brescia, </a:t>
            </a:r>
            <a:r>
              <a:rPr lang="en-US" sz="1100" b="0" baseline="0" dirty="0" err="1">
                <a:solidFill>
                  <a:srgbClr val="70706F"/>
                </a:solidFill>
                <a:latin typeface="Arial" panose="020B0604020202020204" pitchFamily="34" charset="0"/>
                <a:cs typeface="Arial" panose="020B0604020202020204" pitchFamily="34" charset="0"/>
              </a:rPr>
              <a:t>Insubria</a:t>
            </a:r>
            <a:r>
              <a:rPr lang="en-US" sz="1100" b="0" baseline="0" dirty="0">
                <a:solidFill>
                  <a:srgbClr val="70706F"/>
                </a:solidFill>
                <a:latin typeface="Arial" panose="020B0604020202020204" pitchFamily="34" charset="0"/>
                <a:cs typeface="Arial" panose="020B0604020202020204" pitchFamily="34" charset="0"/>
              </a:rPr>
              <a:t>, Milano, Milano </a:t>
            </a:r>
            <a:r>
              <a:rPr lang="en-US" sz="1100" b="0" baseline="0" dirty="0" err="1">
                <a:solidFill>
                  <a:srgbClr val="70706F"/>
                </a:solidFill>
                <a:latin typeface="Arial" panose="020B0604020202020204" pitchFamily="34" charset="0"/>
                <a:cs typeface="Arial" panose="020B0604020202020204" pitchFamily="34" charset="0"/>
              </a:rPr>
              <a:t>Politecnico</a:t>
            </a:r>
            <a:r>
              <a:rPr lang="en-US" sz="1100" b="0" baseline="0" dirty="0">
                <a:solidFill>
                  <a:srgbClr val="70706F"/>
                </a:solidFill>
                <a:latin typeface="Arial" panose="020B0604020202020204" pitchFamily="34" charset="0"/>
                <a:cs typeface="Arial" panose="020B0604020202020204" pitchFamily="34" charset="0"/>
              </a:rPr>
              <a:t>, Milano S. Raffaele, Milano Bicocca, </a:t>
            </a:r>
            <a:r>
              <a:rPr lang="en-US" sz="1100" b="0" baseline="0" dirty="0" err="1">
                <a:solidFill>
                  <a:srgbClr val="70706F"/>
                </a:solidFill>
                <a:latin typeface="Arial" panose="020B0604020202020204" pitchFamily="34" charset="0"/>
                <a:cs typeface="Arial" panose="020B0604020202020204" pitchFamily="34" charset="0"/>
              </a:rPr>
              <a:t>Rozzano</a:t>
            </a:r>
            <a:r>
              <a:rPr lang="en-US" sz="1100" b="0" baseline="0" dirty="0">
                <a:solidFill>
                  <a:srgbClr val="70706F"/>
                </a:solidFill>
                <a:latin typeface="Arial" panose="020B0604020202020204" pitchFamily="34" charset="0"/>
                <a:cs typeface="Arial" panose="020B0604020202020204" pitchFamily="34" charset="0"/>
              </a:rPr>
              <a:t> (MI) </a:t>
            </a:r>
            <a:r>
              <a:rPr lang="en-US" sz="1100" b="0" baseline="0" dirty="0" err="1">
                <a:solidFill>
                  <a:srgbClr val="70706F"/>
                </a:solidFill>
                <a:latin typeface="Arial" panose="020B0604020202020204" pitchFamily="34" charset="0"/>
                <a:cs typeface="Arial" panose="020B0604020202020204" pitchFamily="34" charset="0"/>
              </a:rPr>
              <a:t>Humanitas</a:t>
            </a:r>
            <a:r>
              <a:rPr lang="en-US" sz="1100" b="0" baseline="0" dirty="0">
                <a:solidFill>
                  <a:srgbClr val="70706F"/>
                </a:solidFill>
                <a:latin typeface="Arial" panose="020B0604020202020204" pitchFamily="34" charset="0"/>
                <a:cs typeface="Arial" panose="020B0604020202020204" pitchFamily="34" charset="0"/>
              </a:rPr>
              <a:t>, Pavia</a:t>
            </a:r>
          </a:p>
          <a:p>
            <a:pPr marL="171450" indent="-171450">
              <a:buFont typeface="Arial" panose="020B0604020202020204" pitchFamily="34" charset="0"/>
              <a:buChar char="•"/>
            </a:pPr>
            <a:r>
              <a:rPr lang="en-US" sz="1100" b="0" baseline="0" dirty="0" err="1">
                <a:solidFill>
                  <a:srgbClr val="70706F"/>
                </a:solidFill>
                <a:latin typeface="Arial" panose="020B0604020202020204" pitchFamily="34" charset="0"/>
                <a:cs typeface="Arial" panose="020B0604020202020204" pitchFamily="34" charset="0"/>
              </a:rPr>
              <a:t>Sardegna</a:t>
            </a:r>
            <a:r>
              <a:rPr lang="en-US" sz="1100" b="0" baseline="0" dirty="0">
                <a:solidFill>
                  <a:srgbClr val="70706F"/>
                </a:solidFill>
                <a:latin typeface="Arial" panose="020B0604020202020204" pitchFamily="34" charset="0"/>
                <a:cs typeface="Arial" panose="020B0604020202020204" pitchFamily="34" charset="0"/>
              </a:rPr>
              <a:t>: Cagliari, Sassari</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Calabria: Calabria, Catanzaro</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Marche: </a:t>
            </a:r>
            <a:r>
              <a:rPr lang="en-US" sz="1100" b="0" baseline="0" dirty="0" err="1">
                <a:solidFill>
                  <a:srgbClr val="70706F"/>
                </a:solidFill>
                <a:latin typeface="Arial" panose="020B0604020202020204" pitchFamily="34" charset="0"/>
                <a:cs typeface="Arial" panose="020B0604020202020204" pitchFamily="34" charset="0"/>
              </a:rPr>
              <a:t>Camerino</a:t>
            </a:r>
            <a:r>
              <a:rPr lang="en-US" sz="1100" b="0" baseline="0" dirty="0">
                <a:solidFill>
                  <a:srgbClr val="70706F"/>
                </a:solidFill>
                <a:latin typeface="Arial" panose="020B0604020202020204" pitchFamily="34" charset="0"/>
                <a:cs typeface="Arial" panose="020B0604020202020204" pitchFamily="34" charset="0"/>
              </a:rPr>
              <a:t>, Marche, Urbino</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Sicilia: Catania, Messina, Palermo</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Abruzzo: Chieti e Pescara, L’Aquila, Teramo</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Toscana: Firenze, Pisa, Siena</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Liguria: Genova</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Molise: Molise</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Campania: Napoli Fed. II, Napoli Parthenope, Napoli </a:t>
            </a:r>
            <a:r>
              <a:rPr lang="en-US" sz="1100" b="0" baseline="0" dirty="0" err="1">
                <a:solidFill>
                  <a:srgbClr val="70706F"/>
                </a:solidFill>
                <a:latin typeface="Arial" panose="020B0604020202020204" pitchFamily="34" charset="0"/>
                <a:cs typeface="Arial" panose="020B0604020202020204" pitchFamily="34" charset="0"/>
              </a:rPr>
              <a:t>Vanvitelli</a:t>
            </a:r>
            <a:r>
              <a:rPr lang="en-US" sz="1100" b="0" baseline="0" dirty="0">
                <a:solidFill>
                  <a:srgbClr val="70706F"/>
                </a:solidFill>
                <a:latin typeface="Arial" panose="020B0604020202020204" pitchFamily="34" charset="0"/>
                <a:cs typeface="Arial" panose="020B0604020202020204" pitchFamily="34" charset="0"/>
              </a:rPr>
              <a:t>, Salerno, </a:t>
            </a:r>
            <a:r>
              <a:rPr lang="en-US" sz="1100" b="0" baseline="0" dirty="0" err="1">
                <a:solidFill>
                  <a:srgbClr val="70706F"/>
                </a:solidFill>
                <a:latin typeface="Arial" panose="020B0604020202020204" pitchFamily="34" charset="0"/>
                <a:cs typeface="Arial" panose="020B0604020202020204" pitchFamily="34" charset="0"/>
              </a:rPr>
              <a:t>Sannio</a:t>
            </a:r>
            <a:endParaRPr lang="en-US" sz="1100" b="0" baseline="0" dirty="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Veneto: </a:t>
            </a:r>
            <a:r>
              <a:rPr lang="en-US" sz="1100" b="0" baseline="0" dirty="0" err="1">
                <a:solidFill>
                  <a:srgbClr val="70706F"/>
                </a:solidFill>
                <a:latin typeface="Arial" panose="020B0604020202020204" pitchFamily="34" charset="0"/>
                <a:cs typeface="Arial" panose="020B0604020202020204" pitchFamily="34" charset="0"/>
              </a:rPr>
              <a:t>Padova</a:t>
            </a:r>
            <a:r>
              <a:rPr lang="en-US" sz="1100" b="0" baseline="0" dirty="0">
                <a:solidFill>
                  <a:srgbClr val="70706F"/>
                </a:solidFill>
                <a:latin typeface="Arial" panose="020B0604020202020204" pitchFamily="34" charset="0"/>
                <a:cs typeface="Arial" panose="020B0604020202020204" pitchFamily="34" charset="0"/>
              </a:rPr>
              <a:t>, Venezia </a:t>
            </a:r>
            <a:r>
              <a:rPr lang="en-US" sz="1100" b="0" baseline="0" dirty="0" err="1">
                <a:solidFill>
                  <a:srgbClr val="70706F"/>
                </a:solidFill>
                <a:latin typeface="Arial" panose="020B0604020202020204" pitchFamily="34" charset="0"/>
                <a:cs typeface="Arial" panose="020B0604020202020204" pitchFamily="34" charset="0"/>
              </a:rPr>
              <a:t>Cà</a:t>
            </a:r>
            <a:r>
              <a:rPr lang="en-US" sz="1100" b="0" baseline="0" dirty="0">
                <a:solidFill>
                  <a:srgbClr val="70706F"/>
                </a:solidFill>
                <a:latin typeface="Arial" panose="020B0604020202020204" pitchFamily="34" charset="0"/>
                <a:cs typeface="Arial" panose="020B0604020202020204" pitchFamily="34" charset="0"/>
              </a:rPr>
              <a:t> </a:t>
            </a:r>
            <a:r>
              <a:rPr lang="en-US" sz="1100" b="0" baseline="0" dirty="0" err="1">
                <a:solidFill>
                  <a:srgbClr val="70706F"/>
                </a:solidFill>
                <a:latin typeface="Arial" panose="020B0604020202020204" pitchFamily="34" charset="0"/>
                <a:cs typeface="Arial" panose="020B0604020202020204" pitchFamily="34" charset="0"/>
              </a:rPr>
              <a:t>Foscari</a:t>
            </a:r>
            <a:r>
              <a:rPr lang="en-US" sz="1100" b="0" baseline="0" dirty="0">
                <a:solidFill>
                  <a:srgbClr val="70706F"/>
                </a:solidFill>
                <a:latin typeface="Arial" panose="020B0604020202020204" pitchFamily="34" charset="0"/>
                <a:cs typeface="Arial" panose="020B0604020202020204" pitchFamily="34" charset="0"/>
              </a:rPr>
              <a:t>, Verona</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Umbria: Perugia</a:t>
            </a:r>
          </a:p>
          <a:p>
            <a:pPr marL="171450" indent="-171450">
              <a:buFont typeface="Arial" panose="020B0604020202020204" pitchFamily="34" charset="0"/>
              <a:buChar char="•"/>
            </a:pPr>
            <a:r>
              <a:rPr lang="en-US" sz="1100" b="0" baseline="0" dirty="0" err="1">
                <a:solidFill>
                  <a:srgbClr val="70706F"/>
                </a:solidFill>
                <a:latin typeface="Arial" panose="020B0604020202020204" pitchFamily="34" charset="0"/>
                <a:cs typeface="Arial" panose="020B0604020202020204" pitchFamily="34" charset="0"/>
              </a:rPr>
              <a:t>Piemonte</a:t>
            </a:r>
            <a:r>
              <a:rPr lang="en-US" sz="1100" b="0" baseline="0" dirty="0">
                <a:solidFill>
                  <a:srgbClr val="70706F"/>
                </a:solidFill>
                <a:latin typeface="Arial" panose="020B0604020202020204" pitchFamily="34" charset="0"/>
                <a:cs typeface="Arial" panose="020B0604020202020204" pitchFamily="34" charset="0"/>
              </a:rPr>
              <a:t>: </a:t>
            </a:r>
            <a:r>
              <a:rPr lang="en-US" sz="1100" b="0" baseline="0" dirty="0" err="1">
                <a:solidFill>
                  <a:srgbClr val="70706F"/>
                </a:solidFill>
                <a:latin typeface="Arial" panose="020B0604020202020204" pitchFamily="34" charset="0"/>
                <a:cs typeface="Arial" panose="020B0604020202020204" pitchFamily="34" charset="0"/>
              </a:rPr>
              <a:t>Piemonte</a:t>
            </a:r>
            <a:r>
              <a:rPr lang="en-US" sz="1100" b="0" baseline="0" dirty="0">
                <a:solidFill>
                  <a:srgbClr val="70706F"/>
                </a:solidFill>
                <a:latin typeface="Arial" panose="020B0604020202020204" pitchFamily="34" charset="0"/>
                <a:cs typeface="Arial" panose="020B0604020202020204" pitchFamily="34" charset="0"/>
              </a:rPr>
              <a:t> Orientale, Torino, Torino </a:t>
            </a:r>
            <a:r>
              <a:rPr lang="en-US" sz="1100" b="0" baseline="0" dirty="0" err="1">
                <a:solidFill>
                  <a:srgbClr val="70706F"/>
                </a:solidFill>
                <a:latin typeface="Arial" panose="020B0604020202020204" pitchFamily="34" charset="0"/>
                <a:cs typeface="Arial" panose="020B0604020202020204" pitchFamily="34" charset="0"/>
              </a:rPr>
              <a:t>Politecnino</a:t>
            </a:r>
            <a:endParaRPr lang="en-US" sz="1100" b="0" baseline="0" dirty="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Lazio: Roma La Sapienza, Roma Tor </a:t>
            </a:r>
            <a:r>
              <a:rPr lang="en-US" sz="1100" b="0" baseline="0" dirty="0" err="1">
                <a:solidFill>
                  <a:srgbClr val="70706F"/>
                </a:solidFill>
                <a:latin typeface="Arial" panose="020B0604020202020204" pitchFamily="34" charset="0"/>
                <a:cs typeface="Arial" panose="020B0604020202020204" pitchFamily="34" charset="0"/>
              </a:rPr>
              <a:t>Vergata</a:t>
            </a:r>
            <a:r>
              <a:rPr lang="en-US" sz="1100" b="0" baseline="0" dirty="0">
                <a:solidFill>
                  <a:srgbClr val="70706F"/>
                </a:solidFill>
                <a:latin typeface="Arial" panose="020B0604020202020204" pitchFamily="34" charset="0"/>
                <a:cs typeface="Arial" panose="020B0604020202020204" pitchFamily="34" charset="0"/>
              </a:rPr>
              <a:t>, Roma Tre, </a:t>
            </a:r>
            <a:r>
              <a:rPr lang="en-US" sz="1100" b="0" baseline="0" dirty="0" err="1">
                <a:solidFill>
                  <a:srgbClr val="70706F"/>
                </a:solidFill>
                <a:latin typeface="Arial" panose="020B0604020202020204" pitchFamily="34" charset="0"/>
                <a:cs typeface="Arial" panose="020B0604020202020204" pitchFamily="34" charset="0"/>
              </a:rPr>
              <a:t>Tuscia</a:t>
            </a:r>
            <a:endParaRPr lang="en-US" sz="1100" b="0" baseline="0" dirty="0">
              <a:solidFill>
                <a:srgbClr val="70706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0" baseline="0" dirty="0" err="1">
                <a:solidFill>
                  <a:srgbClr val="70706F"/>
                </a:solidFill>
                <a:latin typeface="Arial" panose="020B0604020202020204" pitchFamily="34" charset="0"/>
                <a:cs typeface="Arial" panose="020B0604020202020204" pitchFamily="34" charset="0"/>
              </a:rPr>
              <a:t>Provincia</a:t>
            </a:r>
            <a:r>
              <a:rPr lang="en-US" sz="1100" b="0" baseline="0" dirty="0">
                <a:solidFill>
                  <a:srgbClr val="70706F"/>
                </a:solidFill>
                <a:latin typeface="Arial" panose="020B0604020202020204" pitchFamily="34" charset="0"/>
                <a:cs typeface="Arial" panose="020B0604020202020204" pitchFamily="34" charset="0"/>
              </a:rPr>
              <a:t> di Trento: Trento</a:t>
            </a:r>
          </a:p>
          <a:p>
            <a:pPr marL="171450" indent="-171450">
              <a:buFont typeface="Arial" panose="020B0604020202020204" pitchFamily="34" charset="0"/>
              <a:buChar char="•"/>
            </a:pPr>
            <a:r>
              <a:rPr lang="en-US" sz="1100" b="0" baseline="0" dirty="0">
                <a:solidFill>
                  <a:srgbClr val="70706F"/>
                </a:solidFill>
                <a:latin typeface="Arial" panose="020B0604020202020204" pitchFamily="34" charset="0"/>
                <a:cs typeface="Arial" panose="020B0604020202020204" pitchFamily="34" charset="0"/>
              </a:rPr>
              <a:t>Friuli Venezia Giulia: Trieste, Udine</a:t>
            </a: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29</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7318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lvl="0" indent="0" algn="l">
              <a:buFont typeface="Arial" panose="020B0604020202020204" pitchFamily="34" charset="0"/>
              <a:buNone/>
              <a:defRPr/>
            </a:pPr>
            <a:r>
              <a:rPr lang="it-IT" sz="1100" b="1" dirty="0">
                <a:solidFill>
                  <a:prstClr val="black"/>
                </a:solidFill>
              </a:rPr>
              <a:t>Centri</a:t>
            </a:r>
            <a:r>
              <a:rPr lang="it-IT" sz="1100" b="1" baseline="0" dirty="0">
                <a:solidFill>
                  <a:prstClr val="black"/>
                </a:solidFill>
              </a:rPr>
              <a:t> CNR</a:t>
            </a:r>
            <a:endParaRPr lang="it-IT" sz="1100" b="1" dirty="0">
              <a:solidFill>
                <a:prstClr val="black"/>
              </a:solidFill>
            </a:endParaRPr>
          </a:p>
          <a:p>
            <a:pPr marL="457200" lvl="0" indent="-457200" algn="l">
              <a:buFont typeface="+mj-lt"/>
              <a:buAutoNum type="arabicPeriod"/>
              <a:defRPr/>
            </a:pPr>
            <a:r>
              <a:rPr lang="it-IT" sz="1100" b="1" dirty="0">
                <a:solidFill>
                  <a:prstClr val="black"/>
                </a:solidFill>
              </a:rPr>
              <a:t>IBB</a:t>
            </a:r>
            <a:r>
              <a:rPr lang="it-IT" sz="1100" b="0" dirty="0">
                <a:solidFill>
                  <a:prstClr val="black"/>
                </a:solidFill>
              </a:rPr>
              <a:t>, Napoli: Istituto di </a:t>
            </a:r>
            <a:r>
              <a:rPr lang="it-IT" sz="1100" b="0" dirty="0" err="1">
                <a:solidFill>
                  <a:prstClr val="black"/>
                </a:solidFill>
              </a:rPr>
              <a:t>Biostrutture</a:t>
            </a:r>
            <a:r>
              <a:rPr lang="it-IT" sz="1100" b="0" baseline="0" dirty="0">
                <a:solidFill>
                  <a:prstClr val="black"/>
                </a:solidFill>
              </a:rPr>
              <a:t> e </a:t>
            </a:r>
            <a:r>
              <a:rPr lang="it-IT" sz="1100" b="0" baseline="0" dirty="0" err="1">
                <a:solidFill>
                  <a:prstClr val="black"/>
                </a:solidFill>
              </a:rPr>
              <a:t>Bioimmagini</a:t>
            </a:r>
            <a:endParaRPr lang="it-IT" sz="1100" b="0" dirty="0">
              <a:solidFill>
                <a:prstClr val="black"/>
              </a:solidFill>
            </a:endParaRPr>
          </a:p>
          <a:p>
            <a:pPr marL="457200" marR="0" lvl="0" indent="-457200" algn="l" defTabSz="1371600" rtl="0" eaLnBrk="1" fontAlgn="auto" latinLnBrk="0" hangingPunct="1">
              <a:lnSpc>
                <a:spcPct val="100000"/>
              </a:lnSpc>
              <a:spcBef>
                <a:spcPts val="0"/>
              </a:spcBef>
              <a:spcAft>
                <a:spcPts val="0"/>
              </a:spcAft>
              <a:buClrTx/>
              <a:buSzTx/>
              <a:buFont typeface="+mj-lt"/>
              <a:buAutoNum type="arabicPeriod"/>
              <a:tabLst/>
              <a:defRPr/>
            </a:pPr>
            <a:r>
              <a:rPr kumimoji="0" lang="it-IT" sz="1100" b="1" i="0" u="none" strike="noStrike" kern="1200" cap="none" spc="0" normalizeH="0" baseline="0" noProof="0" dirty="0">
                <a:ln>
                  <a:noFill/>
                </a:ln>
                <a:solidFill>
                  <a:prstClr val="black"/>
                </a:solidFill>
                <a:effectLst/>
                <a:uLnTx/>
                <a:uFillTx/>
              </a:rPr>
              <a:t>IBCN</a:t>
            </a:r>
            <a:r>
              <a:rPr kumimoji="0" lang="it-IT" sz="1100" b="0" i="0" u="none" strike="noStrike" kern="1200" cap="none" spc="0" normalizeH="0" baseline="0" noProof="0" dirty="0">
                <a:ln>
                  <a:noFill/>
                </a:ln>
                <a:solidFill>
                  <a:prstClr val="black"/>
                </a:solidFill>
                <a:effectLst/>
                <a:uLnTx/>
                <a:uFillTx/>
              </a:rPr>
              <a:t>, </a:t>
            </a:r>
            <a:r>
              <a:rPr kumimoji="0" lang="it-IT" sz="1100" b="0" i="0" u="none" strike="noStrike" kern="1200" cap="none" spc="0" normalizeH="0" noProof="0" dirty="0">
                <a:ln>
                  <a:noFill/>
                </a:ln>
                <a:solidFill>
                  <a:prstClr val="black"/>
                </a:solidFill>
                <a:effectLst/>
                <a:uLnTx/>
                <a:uFillTx/>
              </a:rPr>
              <a:t>Roma: Istituto di Biologia Cellulare e Neurobiologia</a:t>
            </a:r>
          </a:p>
          <a:p>
            <a:pPr marL="457200" marR="0" lvl="0" indent="-457200" algn="l" defTabSz="1371600" rtl="0" eaLnBrk="1" fontAlgn="auto" latinLnBrk="0" hangingPunct="1">
              <a:lnSpc>
                <a:spcPct val="100000"/>
              </a:lnSpc>
              <a:spcBef>
                <a:spcPts val="0"/>
              </a:spcBef>
              <a:spcAft>
                <a:spcPts val="0"/>
              </a:spcAft>
              <a:buClrTx/>
              <a:buSzTx/>
              <a:buFont typeface="+mj-lt"/>
              <a:buAutoNum type="arabicPeriod"/>
              <a:tabLst/>
              <a:defRPr/>
            </a:pPr>
            <a:r>
              <a:rPr lang="it-IT" sz="1100" b="1" baseline="0" dirty="0">
                <a:solidFill>
                  <a:prstClr val="black"/>
                </a:solidFill>
              </a:rPr>
              <a:t>IBFM</a:t>
            </a:r>
            <a:r>
              <a:rPr lang="it-IT" sz="1100" b="0" baseline="0" dirty="0">
                <a:solidFill>
                  <a:prstClr val="black"/>
                </a:solidFill>
              </a:rPr>
              <a:t>, </a:t>
            </a:r>
            <a:r>
              <a:rPr lang="it-IT" sz="1100" b="0" dirty="0">
                <a:solidFill>
                  <a:prstClr val="black"/>
                </a:solidFill>
              </a:rPr>
              <a:t>Palermo: Istituto di </a:t>
            </a:r>
            <a:r>
              <a:rPr lang="it-IT" sz="1100" b="0" dirty="0" err="1">
                <a:solidFill>
                  <a:prstClr val="black"/>
                </a:solidFill>
              </a:rPr>
              <a:t>Bioimmagini</a:t>
            </a:r>
            <a:r>
              <a:rPr lang="it-IT" sz="1100" b="0" baseline="0" dirty="0">
                <a:solidFill>
                  <a:prstClr val="black"/>
                </a:solidFill>
              </a:rPr>
              <a:t> e Fisiologia Molecolare</a:t>
            </a:r>
            <a:endParaRPr lang="it-IT" sz="1100" b="0" dirty="0">
              <a:solidFill>
                <a:prstClr val="black"/>
              </a:solidFill>
            </a:endParaRPr>
          </a:p>
          <a:p>
            <a:pPr marL="457200" marR="0" lvl="0" indent="-457200" algn="l" defTabSz="1371600" rtl="0" eaLnBrk="1" fontAlgn="auto" latinLnBrk="0" hangingPunct="1">
              <a:lnSpc>
                <a:spcPct val="100000"/>
              </a:lnSpc>
              <a:spcBef>
                <a:spcPts val="0"/>
              </a:spcBef>
              <a:spcAft>
                <a:spcPts val="0"/>
              </a:spcAft>
              <a:buClrTx/>
              <a:buSzTx/>
              <a:buFont typeface="+mj-lt"/>
              <a:buAutoNum type="arabicPeriod"/>
              <a:tabLst/>
              <a:defRPr/>
            </a:pPr>
            <a:r>
              <a:rPr kumimoji="0" lang="it-IT" sz="1100" b="1" i="0" u="none" strike="noStrike" kern="1200" cap="none" spc="0" normalizeH="0" baseline="0" noProof="0" dirty="0">
                <a:ln>
                  <a:noFill/>
                </a:ln>
                <a:solidFill>
                  <a:prstClr val="black"/>
                </a:solidFill>
                <a:effectLst/>
                <a:uLnTx/>
                <a:uFillTx/>
              </a:rPr>
              <a:t>IBIM</a:t>
            </a:r>
            <a:r>
              <a:rPr kumimoji="0" lang="it-IT" sz="1100" b="0" i="0" u="none" strike="noStrike" kern="1200" cap="none" spc="0" normalizeH="0" baseline="0" noProof="0" dirty="0">
                <a:ln>
                  <a:noFill/>
                </a:ln>
                <a:solidFill>
                  <a:prstClr val="black"/>
                </a:solidFill>
                <a:effectLst/>
                <a:uLnTx/>
                <a:uFillTx/>
              </a:rPr>
              <a:t>, Palermo</a:t>
            </a:r>
            <a:r>
              <a:rPr kumimoji="0" lang="it-IT" sz="1100" b="0" i="0" u="none" strike="noStrike" kern="1200" cap="none" spc="0" normalizeH="0" noProof="0" dirty="0">
                <a:ln>
                  <a:noFill/>
                </a:ln>
                <a:solidFill>
                  <a:prstClr val="black"/>
                </a:solidFill>
                <a:effectLst/>
                <a:uLnTx/>
                <a:uFillTx/>
              </a:rPr>
              <a:t>: Istituto</a:t>
            </a:r>
            <a:r>
              <a:rPr kumimoji="0" lang="it-IT" sz="1100" b="0" i="0" u="none" strike="noStrike" kern="1200" cap="none" spc="0" normalizeH="0" baseline="0" noProof="0" dirty="0">
                <a:ln>
                  <a:noFill/>
                </a:ln>
                <a:solidFill>
                  <a:prstClr val="black"/>
                </a:solidFill>
                <a:effectLst/>
                <a:uLnTx/>
                <a:uFillTx/>
              </a:rPr>
              <a:t> di Biomedicina e di Immunologia Molecolare «Alberto </a:t>
            </a:r>
            <a:r>
              <a:rPr kumimoji="0" lang="it-IT" sz="1100" b="0" i="0" u="none" strike="noStrike" kern="1200" cap="none" spc="0" normalizeH="0" baseline="0" noProof="0" dirty="0" err="1">
                <a:ln>
                  <a:noFill/>
                </a:ln>
                <a:solidFill>
                  <a:prstClr val="black"/>
                </a:solidFill>
                <a:effectLst/>
                <a:uLnTx/>
                <a:uFillTx/>
              </a:rPr>
              <a:t>Monroy</a:t>
            </a:r>
            <a:r>
              <a:rPr kumimoji="0" lang="it-IT" sz="1100" b="0" i="0" u="none" strike="noStrike" kern="1200" cap="none" spc="0" normalizeH="0" baseline="0" noProof="0" dirty="0">
                <a:ln>
                  <a:noFill/>
                </a:ln>
                <a:solidFill>
                  <a:prstClr val="black"/>
                </a:solidFill>
                <a:effectLst/>
                <a:uLnTx/>
                <a:uFillTx/>
              </a:rPr>
              <a:t>»</a:t>
            </a:r>
            <a:endParaRPr kumimoji="0" lang="it-IT" sz="1100" b="0" i="0" u="none" strike="noStrike" kern="1200" cap="none" spc="0" normalizeH="0" noProof="0" dirty="0">
              <a:ln>
                <a:noFill/>
              </a:ln>
              <a:solidFill>
                <a:prstClr val="black"/>
              </a:solidFill>
              <a:effectLst/>
              <a:uLnTx/>
              <a:uFillTx/>
            </a:endParaRPr>
          </a:p>
          <a:p>
            <a:pPr marL="457200" marR="0" lvl="0" indent="-457200" algn="l" defTabSz="1371600" rtl="0" eaLnBrk="1" fontAlgn="auto" latinLnBrk="0" hangingPunct="1">
              <a:lnSpc>
                <a:spcPct val="100000"/>
              </a:lnSpc>
              <a:spcBef>
                <a:spcPts val="0"/>
              </a:spcBef>
              <a:spcAft>
                <a:spcPts val="0"/>
              </a:spcAft>
              <a:buClrTx/>
              <a:buSzTx/>
              <a:buFont typeface="+mj-lt"/>
              <a:buAutoNum type="arabicPeriod"/>
              <a:tabLst/>
              <a:defRPr/>
            </a:pPr>
            <a:r>
              <a:rPr lang="it-IT" sz="1100" b="1" baseline="0" dirty="0">
                <a:solidFill>
                  <a:prstClr val="black"/>
                </a:solidFill>
              </a:rPr>
              <a:t>IBIOM</a:t>
            </a:r>
            <a:r>
              <a:rPr lang="it-IT" sz="1100" b="0" baseline="0" dirty="0">
                <a:solidFill>
                  <a:prstClr val="black"/>
                </a:solidFill>
              </a:rPr>
              <a:t>, </a:t>
            </a:r>
            <a:r>
              <a:rPr lang="it-IT" sz="1100" b="0" dirty="0">
                <a:solidFill>
                  <a:prstClr val="black"/>
                </a:solidFill>
              </a:rPr>
              <a:t>Bari: Istituto di </a:t>
            </a:r>
            <a:r>
              <a:rPr lang="it-IT" sz="1100" b="0" dirty="0" err="1">
                <a:solidFill>
                  <a:prstClr val="black"/>
                </a:solidFill>
              </a:rPr>
              <a:t>Biomembrane</a:t>
            </a:r>
            <a:r>
              <a:rPr lang="it-IT" sz="1100" b="0" dirty="0">
                <a:solidFill>
                  <a:prstClr val="black"/>
                </a:solidFill>
              </a:rPr>
              <a:t>, Bioenergetica e Biotecnologie Molecolari</a:t>
            </a:r>
          </a:p>
          <a:p>
            <a:pPr marL="457200" marR="0" lvl="0" indent="-457200" algn="l" defTabSz="1371600" rtl="0" eaLnBrk="1" fontAlgn="auto" latinLnBrk="0" hangingPunct="1">
              <a:lnSpc>
                <a:spcPct val="100000"/>
              </a:lnSpc>
              <a:spcBef>
                <a:spcPts val="0"/>
              </a:spcBef>
              <a:spcAft>
                <a:spcPts val="0"/>
              </a:spcAft>
              <a:buClrTx/>
              <a:buSzTx/>
              <a:buFont typeface="+mj-lt"/>
              <a:buAutoNum type="arabicPeriod"/>
              <a:tabLst/>
              <a:defRPr/>
            </a:pPr>
            <a:r>
              <a:rPr kumimoji="0" lang="it-IT" sz="1100" b="1" i="0" u="none" strike="noStrike" kern="1200" cap="none" spc="0" normalizeH="0" baseline="0" noProof="0" dirty="0">
                <a:ln>
                  <a:noFill/>
                </a:ln>
                <a:solidFill>
                  <a:prstClr val="black"/>
                </a:solidFill>
                <a:effectLst/>
                <a:uLnTx/>
                <a:uFillTx/>
              </a:rPr>
              <a:t>IBP</a:t>
            </a:r>
            <a:r>
              <a:rPr kumimoji="0" lang="it-IT" sz="1100" b="0" i="0" u="none" strike="noStrike" kern="1200" cap="none" spc="0" normalizeH="0" baseline="0" noProof="0" dirty="0">
                <a:ln>
                  <a:noFill/>
                </a:ln>
                <a:solidFill>
                  <a:prstClr val="black"/>
                </a:solidFill>
                <a:effectLst/>
                <a:uLnTx/>
                <a:uFillTx/>
              </a:rPr>
              <a:t>, </a:t>
            </a:r>
            <a:r>
              <a:rPr kumimoji="0" lang="it-IT" sz="1100" b="0" i="0" u="none" strike="noStrike" kern="1200" cap="none" spc="0" normalizeH="0" noProof="0" dirty="0">
                <a:ln>
                  <a:noFill/>
                </a:ln>
                <a:solidFill>
                  <a:prstClr val="black"/>
                </a:solidFill>
                <a:effectLst/>
                <a:uLnTx/>
                <a:uFillTx/>
              </a:rPr>
              <a:t>Napoli: Istituto di Biochimica delle</a:t>
            </a:r>
            <a:r>
              <a:rPr kumimoji="0" lang="it-IT" sz="1100" b="0" i="0" u="none" strike="noStrike" kern="1200" cap="none" spc="0" normalizeH="0" baseline="0" noProof="0" dirty="0">
                <a:ln>
                  <a:noFill/>
                </a:ln>
                <a:solidFill>
                  <a:prstClr val="black"/>
                </a:solidFill>
                <a:effectLst/>
                <a:uLnTx/>
                <a:uFillTx/>
              </a:rPr>
              <a:t> Proteine</a:t>
            </a:r>
            <a:endParaRPr kumimoji="0" lang="it-IT" sz="1100" b="0" i="0" u="none" strike="noStrike" kern="1200" cap="none" spc="0" normalizeH="0" noProof="0" dirty="0">
              <a:ln>
                <a:noFill/>
              </a:ln>
              <a:solidFill>
                <a:prstClr val="black"/>
              </a:solidFill>
              <a:effectLst/>
              <a:uLnTx/>
              <a:uFillTx/>
            </a:endParaRPr>
          </a:p>
          <a:p>
            <a:pPr marL="457200" marR="0" lvl="0" indent="-457200" algn="l" defTabSz="1371600" rtl="0" eaLnBrk="1" fontAlgn="auto" latinLnBrk="0" hangingPunct="1">
              <a:lnSpc>
                <a:spcPct val="100000"/>
              </a:lnSpc>
              <a:spcBef>
                <a:spcPts val="0"/>
              </a:spcBef>
              <a:spcAft>
                <a:spcPts val="0"/>
              </a:spcAft>
              <a:buClrTx/>
              <a:buSzTx/>
              <a:buFont typeface="+mj-lt"/>
              <a:buAutoNum type="arabicPeriod"/>
              <a:tabLst/>
              <a:defRPr/>
            </a:pPr>
            <a:r>
              <a:rPr lang="it-IT" sz="1100" b="1" baseline="0" dirty="0">
                <a:solidFill>
                  <a:prstClr val="black"/>
                </a:solidFill>
              </a:rPr>
              <a:t>IBPM</a:t>
            </a:r>
            <a:r>
              <a:rPr lang="it-IT" sz="1100" b="0" baseline="0" dirty="0">
                <a:solidFill>
                  <a:prstClr val="black"/>
                </a:solidFill>
              </a:rPr>
              <a:t>, </a:t>
            </a:r>
            <a:r>
              <a:rPr lang="it-IT" sz="1100" b="0" dirty="0">
                <a:solidFill>
                  <a:prstClr val="black"/>
                </a:solidFill>
              </a:rPr>
              <a:t>Roma: Istituto di Biologia e Patologia Molecolari</a:t>
            </a:r>
          </a:p>
          <a:p>
            <a:pPr marL="457200" marR="0" lvl="0" indent="-457200" algn="l" defTabSz="1371600" rtl="0" eaLnBrk="1" fontAlgn="auto" latinLnBrk="0" hangingPunct="1">
              <a:lnSpc>
                <a:spcPct val="100000"/>
              </a:lnSpc>
              <a:spcBef>
                <a:spcPts val="0"/>
              </a:spcBef>
              <a:spcAft>
                <a:spcPts val="0"/>
              </a:spcAft>
              <a:buClrTx/>
              <a:buSzTx/>
              <a:buFont typeface="+mj-lt"/>
              <a:buAutoNum type="arabicPeriod"/>
              <a:tabLst/>
              <a:defRPr/>
            </a:pPr>
            <a:r>
              <a:rPr kumimoji="0" lang="it-IT" sz="1100" b="1" i="0" u="none" strike="noStrike" kern="1200" cap="none" spc="0" normalizeH="0" baseline="0" noProof="0" dirty="0">
                <a:ln>
                  <a:noFill/>
                </a:ln>
                <a:solidFill>
                  <a:prstClr val="black"/>
                </a:solidFill>
                <a:effectLst/>
                <a:uLnTx/>
                <a:uFillTx/>
              </a:rPr>
              <a:t>IEOS</a:t>
            </a:r>
            <a:r>
              <a:rPr kumimoji="0" lang="it-IT" sz="1100" b="0" i="0" u="none" strike="noStrike" kern="1200" cap="none" spc="0" normalizeH="0" baseline="0" noProof="0" dirty="0">
                <a:ln>
                  <a:noFill/>
                </a:ln>
                <a:solidFill>
                  <a:prstClr val="black"/>
                </a:solidFill>
                <a:effectLst/>
                <a:uLnTx/>
                <a:uFillTx/>
              </a:rPr>
              <a:t>, </a:t>
            </a:r>
            <a:r>
              <a:rPr kumimoji="0" lang="it-IT" sz="1100" b="0" i="0" u="none" strike="noStrike" kern="1200" cap="none" spc="0" normalizeH="0" noProof="0" dirty="0">
                <a:ln>
                  <a:noFill/>
                </a:ln>
                <a:solidFill>
                  <a:prstClr val="black"/>
                </a:solidFill>
                <a:effectLst/>
                <a:uLnTx/>
                <a:uFillTx/>
              </a:rPr>
              <a:t>Napoli: Istituto per Endocrinologia</a:t>
            </a:r>
            <a:r>
              <a:rPr kumimoji="0" lang="it-IT" sz="1100" b="0" i="0" u="none" strike="noStrike" kern="1200" cap="none" spc="0" normalizeH="0" baseline="0" noProof="0" dirty="0">
                <a:ln>
                  <a:noFill/>
                </a:ln>
                <a:solidFill>
                  <a:prstClr val="black"/>
                </a:solidFill>
                <a:effectLst/>
                <a:uLnTx/>
                <a:uFillTx/>
              </a:rPr>
              <a:t> e Oncologia «Gaetano Salvatore»</a:t>
            </a:r>
            <a:endParaRPr kumimoji="0" lang="it-IT" sz="1100" b="0" i="0" u="none" strike="noStrike" kern="1200" cap="none" spc="0" normalizeH="0" noProof="0" dirty="0">
              <a:ln>
                <a:noFill/>
              </a:ln>
              <a:solidFill>
                <a:prstClr val="black"/>
              </a:solidFill>
              <a:effectLst/>
              <a:uLnTx/>
              <a:uFillTx/>
            </a:endParaRPr>
          </a:p>
          <a:p>
            <a:pPr marL="457200" marR="0" lvl="0" indent="-457200" algn="l" defTabSz="1371600" rtl="0" eaLnBrk="1" fontAlgn="auto" latinLnBrk="0" hangingPunct="1">
              <a:lnSpc>
                <a:spcPct val="100000"/>
              </a:lnSpc>
              <a:spcBef>
                <a:spcPts val="0"/>
              </a:spcBef>
              <a:spcAft>
                <a:spcPts val="0"/>
              </a:spcAft>
              <a:buClrTx/>
              <a:buSzTx/>
              <a:buFont typeface="+mj-lt"/>
              <a:buAutoNum type="arabicPeriod"/>
              <a:tabLst/>
              <a:defRPr/>
            </a:pPr>
            <a:r>
              <a:rPr kumimoji="0" lang="it-IT" sz="1100" b="1" i="0" u="none" strike="noStrike" kern="1200" cap="none" spc="0" normalizeH="0" baseline="0" noProof="0" dirty="0">
                <a:ln>
                  <a:noFill/>
                </a:ln>
                <a:solidFill>
                  <a:prstClr val="black"/>
                </a:solidFill>
                <a:effectLst/>
                <a:uLnTx/>
                <a:uFillTx/>
              </a:rPr>
              <a:t>IFC</a:t>
            </a:r>
            <a:r>
              <a:rPr kumimoji="0" lang="it-IT" sz="1100" b="0" i="0" u="none" strike="noStrike" kern="1200" cap="none" spc="0" normalizeH="0" baseline="0" noProof="0" dirty="0">
                <a:ln>
                  <a:noFill/>
                </a:ln>
                <a:solidFill>
                  <a:prstClr val="black"/>
                </a:solidFill>
                <a:effectLst/>
                <a:uLnTx/>
                <a:uFillTx/>
              </a:rPr>
              <a:t>, Pisa: Istituto di Fisiologia Clinica</a:t>
            </a:r>
          </a:p>
          <a:p>
            <a:pPr marL="457200" marR="0" lvl="0" indent="-457200" algn="l" defTabSz="1371600" rtl="0" eaLnBrk="1" fontAlgn="auto" latinLnBrk="0" hangingPunct="1">
              <a:lnSpc>
                <a:spcPct val="100000"/>
              </a:lnSpc>
              <a:spcBef>
                <a:spcPts val="0"/>
              </a:spcBef>
              <a:spcAft>
                <a:spcPts val="0"/>
              </a:spcAft>
              <a:buClrTx/>
              <a:buSzTx/>
              <a:buFont typeface="+mj-lt"/>
              <a:buAutoNum type="arabicPeriod"/>
              <a:tabLst/>
              <a:defRPr/>
            </a:pPr>
            <a:r>
              <a:rPr lang="it-IT" sz="1100" b="1" dirty="0">
                <a:solidFill>
                  <a:prstClr val="black"/>
                </a:solidFill>
              </a:rPr>
              <a:t>IFT</a:t>
            </a:r>
            <a:r>
              <a:rPr lang="it-IT" sz="1100" b="0" dirty="0">
                <a:solidFill>
                  <a:prstClr val="black"/>
                </a:solidFill>
              </a:rPr>
              <a:t>, Roma: Istituto di Farmacologia Traslazionale</a:t>
            </a:r>
          </a:p>
          <a:p>
            <a:pPr marL="457200" marR="0" lvl="0" indent="-457200" algn="l" defTabSz="1371600" rtl="0" eaLnBrk="1" fontAlgn="auto" latinLnBrk="0" hangingPunct="1">
              <a:lnSpc>
                <a:spcPct val="100000"/>
              </a:lnSpc>
              <a:spcBef>
                <a:spcPts val="0"/>
              </a:spcBef>
              <a:spcAft>
                <a:spcPts val="0"/>
              </a:spcAft>
              <a:buClrTx/>
              <a:buSzTx/>
              <a:buFont typeface="+mj-lt"/>
              <a:buAutoNum type="arabicPeriod"/>
              <a:tabLst/>
              <a:defRPr/>
            </a:pPr>
            <a:r>
              <a:rPr lang="it-IT" sz="1100" b="1" dirty="0">
                <a:solidFill>
                  <a:prstClr val="black"/>
                </a:solidFill>
              </a:rPr>
              <a:t>IGB</a:t>
            </a:r>
            <a:r>
              <a:rPr lang="it-IT" sz="1100" b="0" dirty="0">
                <a:solidFill>
                  <a:prstClr val="black"/>
                </a:solidFill>
              </a:rPr>
              <a:t>, Napoli: Istituto di Genetica</a:t>
            </a:r>
            <a:r>
              <a:rPr lang="it-IT" sz="1100" b="0" baseline="0" dirty="0">
                <a:solidFill>
                  <a:prstClr val="black"/>
                </a:solidFill>
              </a:rPr>
              <a:t> e Biofisica «Adriano Buzzati Traverso»</a:t>
            </a:r>
          </a:p>
          <a:p>
            <a:pPr marL="457200" marR="0" lvl="0" indent="-457200" algn="l" defTabSz="1371600" rtl="0" eaLnBrk="1" fontAlgn="auto" latinLnBrk="0" hangingPunct="1">
              <a:lnSpc>
                <a:spcPct val="100000"/>
              </a:lnSpc>
              <a:spcBef>
                <a:spcPts val="0"/>
              </a:spcBef>
              <a:spcAft>
                <a:spcPts val="0"/>
              </a:spcAft>
              <a:buClrTx/>
              <a:buSzTx/>
              <a:buFont typeface="+mj-lt"/>
              <a:buAutoNum type="arabicPeriod"/>
              <a:tabLst/>
              <a:defRPr/>
            </a:pPr>
            <a:r>
              <a:rPr lang="it-IT" sz="1100" b="1" dirty="0">
                <a:solidFill>
                  <a:prstClr val="black"/>
                </a:solidFill>
              </a:rPr>
              <a:t>IGM</a:t>
            </a:r>
            <a:r>
              <a:rPr lang="it-IT" sz="1100" b="0" dirty="0">
                <a:solidFill>
                  <a:prstClr val="black"/>
                </a:solidFill>
              </a:rPr>
              <a:t>, Pavia: Istituto di Genetica Molecolare</a:t>
            </a:r>
          </a:p>
          <a:p>
            <a:pPr marL="457200" marR="0" lvl="0" indent="-457200" algn="l" defTabSz="1371600" rtl="0" eaLnBrk="1" fontAlgn="auto" latinLnBrk="0" hangingPunct="1">
              <a:lnSpc>
                <a:spcPct val="100000"/>
              </a:lnSpc>
              <a:spcBef>
                <a:spcPts val="0"/>
              </a:spcBef>
              <a:spcAft>
                <a:spcPts val="0"/>
              </a:spcAft>
              <a:buClrTx/>
              <a:buSzTx/>
              <a:buFont typeface="+mj-lt"/>
              <a:buAutoNum type="arabicPeriod"/>
              <a:tabLst/>
              <a:defRPr/>
            </a:pPr>
            <a:r>
              <a:rPr lang="it-IT" sz="1100" b="1" dirty="0">
                <a:solidFill>
                  <a:prstClr val="black"/>
                </a:solidFill>
              </a:rPr>
              <a:t>IN</a:t>
            </a:r>
            <a:r>
              <a:rPr lang="it-IT" sz="1100" b="0" dirty="0">
                <a:solidFill>
                  <a:prstClr val="black"/>
                </a:solidFill>
              </a:rPr>
              <a:t>, Pisa: Istituto di Neuroscienze</a:t>
            </a:r>
          </a:p>
          <a:p>
            <a:pPr marL="457200" marR="0" lvl="0" indent="-457200" algn="l" defTabSz="1371600" rtl="0" eaLnBrk="1" fontAlgn="auto" latinLnBrk="0" hangingPunct="1">
              <a:lnSpc>
                <a:spcPct val="100000"/>
              </a:lnSpc>
              <a:spcBef>
                <a:spcPts val="0"/>
              </a:spcBef>
              <a:spcAft>
                <a:spcPts val="0"/>
              </a:spcAft>
              <a:buClrTx/>
              <a:buSzTx/>
              <a:buFont typeface="+mj-lt"/>
              <a:buAutoNum type="arabicPeriod"/>
              <a:tabLst/>
              <a:defRPr/>
            </a:pPr>
            <a:r>
              <a:rPr lang="it-IT" sz="1100" b="1" dirty="0">
                <a:solidFill>
                  <a:prstClr val="black"/>
                </a:solidFill>
              </a:rPr>
              <a:t>IRGB</a:t>
            </a:r>
            <a:r>
              <a:rPr lang="it-IT" sz="1100" b="0" dirty="0">
                <a:solidFill>
                  <a:prstClr val="black"/>
                </a:solidFill>
              </a:rPr>
              <a:t>, Monserrato (Cagliari):</a:t>
            </a:r>
            <a:r>
              <a:rPr lang="it-IT" sz="1100" b="0" baseline="0" dirty="0">
                <a:solidFill>
                  <a:prstClr val="black"/>
                </a:solidFill>
              </a:rPr>
              <a:t> Istituto di Ricerca Genetica e Biomedica</a:t>
            </a:r>
          </a:p>
          <a:p>
            <a:pPr marL="457200" marR="0" lvl="0" indent="-457200" algn="l" defTabSz="1371600" rtl="0" eaLnBrk="1" fontAlgn="auto" latinLnBrk="0" hangingPunct="1">
              <a:lnSpc>
                <a:spcPct val="100000"/>
              </a:lnSpc>
              <a:spcBef>
                <a:spcPts val="0"/>
              </a:spcBef>
              <a:spcAft>
                <a:spcPts val="0"/>
              </a:spcAft>
              <a:buClrTx/>
              <a:buSzTx/>
              <a:buFont typeface="+mj-lt"/>
              <a:buAutoNum type="arabicPeriod"/>
              <a:tabLst/>
              <a:defRPr/>
            </a:pPr>
            <a:r>
              <a:rPr lang="it-IT" sz="1100" b="1" baseline="0" dirty="0">
                <a:solidFill>
                  <a:prstClr val="black"/>
                </a:solidFill>
              </a:rPr>
              <a:t>ISN</a:t>
            </a:r>
            <a:r>
              <a:rPr lang="it-IT" sz="1100" b="0" baseline="0" dirty="0">
                <a:solidFill>
                  <a:prstClr val="black"/>
                </a:solidFill>
              </a:rPr>
              <a:t>, Cosenza: Istituto di Scienze Neurologiche</a:t>
            </a:r>
          </a:p>
          <a:p>
            <a:pPr marL="457200" marR="0" lvl="0" indent="-457200" algn="l" defTabSz="1371600" rtl="0" eaLnBrk="1" fontAlgn="auto" latinLnBrk="0" hangingPunct="1">
              <a:lnSpc>
                <a:spcPct val="100000"/>
              </a:lnSpc>
              <a:spcBef>
                <a:spcPts val="0"/>
              </a:spcBef>
              <a:spcAft>
                <a:spcPts val="0"/>
              </a:spcAft>
              <a:buClrTx/>
              <a:buSzTx/>
              <a:buFont typeface="+mj-lt"/>
              <a:buAutoNum type="arabicPeriod"/>
              <a:tabLst/>
              <a:defRPr/>
            </a:pPr>
            <a:r>
              <a:rPr lang="it-IT" sz="1100" b="1" baseline="0" dirty="0">
                <a:solidFill>
                  <a:prstClr val="black"/>
                </a:solidFill>
              </a:rPr>
              <a:t>ITB</a:t>
            </a:r>
            <a:r>
              <a:rPr lang="it-IT" sz="1100" b="0" baseline="0" dirty="0">
                <a:solidFill>
                  <a:prstClr val="black"/>
                </a:solidFill>
              </a:rPr>
              <a:t>, Segrate (Milano): Istituto di Tecnologie Biomediche</a:t>
            </a:r>
          </a:p>
          <a:p>
            <a:pPr marL="457200" marR="0" lvl="0" indent="-457200" algn="l" defTabSz="1371600" rtl="0" eaLnBrk="1" fontAlgn="auto" latinLnBrk="0" hangingPunct="1">
              <a:lnSpc>
                <a:spcPct val="100000"/>
              </a:lnSpc>
              <a:spcBef>
                <a:spcPts val="0"/>
              </a:spcBef>
              <a:spcAft>
                <a:spcPts val="0"/>
              </a:spcAft>
              <a:buClrTx/>
              <a:buSzTx/>
              <a:buFont typeface="+mj-lt"/>
              <a:buAutoNum type="arabicPeriod"/>
              <a:tabLst/>
              <a:defRPr/>
            </a:pPr>
            <a:endParaRPr lang="it-IT" sz="1100" b="0" baseline="0" dirty="0">
              <a:solidFill>
                <a:prstClr val="black"/>
              </a:solidFill>
            </a:endParaRPr>
          </a:p>
          <a:p>
            <a:pPr marL="0" marR="0" lvl="0" indent="0" algn="l" defTabSz="1371600" rtl="0" eaLnBrk="1" fontAlgn="auto" latinLnBrk="0" hangingPunct="1">
              <a:lnSpc>
                <a:spcPct val="100000"/>
              </a:lnSpc>
              <a:spcBef>
                <a:spcPts val="0"/>
              </a:spcBef>
              <a:spcAft>
                <a:spcPts val="0"/>
              </a:spcAft>
              <a:buClrTx/>
              <a:buSzTx/>
              <a:buFont typeface="+mj-lt"/>
              <a:buNone/>
              <a:tabLst/>
              <a:defRPr/>
            </a:pPr>
            <a:r>
              <a:rPr lang="it-IT" sz="1100" b="0" baseline="0" dirty="0">
                <a:solidFill>
                  <a:prstClr val="black"/>
                </a:solidFill>
              </a:rPr>
              <a:t>Big </a:t>
            </a:r>
            <a:r>
              <a:rPr lang="it-IT" sz="1100" b="0" baseline="0" dirty="0" err="1">
                <a:solidFill>
                  <a:prstClr val="black"/>
                </a:solidFill>
              </a:rPr>
              <a:t>projects</a:t>
            </a:r>
            <a:r>
              <a:rPr lang="it-IT" sz="1100" b="0" baseline="0" dirty="0">
                <a:solidFill>
                  <a:prstClr val="black"/>
                </a:solidFill>
              </a:rPr>
              <a:t>: </a:t>
            </a:r>
          </a:p>
          <a:p>
            <a:pPr marL="171450" marR="0" lvl="0" indent="-17145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100" b="0" baseline="0" dirty="0">
                <a:solidFill>
                  <a:prstClr val="black"/>
                </a:solidFill>
              </a:rPr>
              <a:t>EMMA: </a:t>
            </a:r>
            <a:r>
              <a:rPr lang="it-IT" sz="1100" b="0" baseline="0" dirty="0" err="1">
                <a:solidFill>
                  <a:prstClr val="black"/>
                </a:solidFill>
              </a:rPr>
              <a:t>European</a:t>
            </a:r>
            <a:r>
              <a:rPr lang="it-IT" sz="1100" b="0" baseline="0" dirty="0">
                <a:solidFill>
                  <a:prstClr val="black"/>
                </a:solidFill>
              </a:rPr>
              <a:t> Mouse Mutant Archive and data Base finalizzato alla creazione di un magazzino biologico per la simulazione delle malattie umane presso l’Istituto di Biologia Cellulare e Nero-biologia a Monterotondo</a:t>
            </a:r>
          </a:p>
          <a:p>
            <a:pPr marL="171450" marR="0" lvl="0" indent="-17145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100" b="0" baseline="0" dirty="0">
                <a:solidFill>
                  <a:prstClr val="black"/>
                </a:solidFill>
              </a:rPr>
              <a:t>INFRAFRONTIER: progetto strategico ESFRI per organizzare due reti di infrastrutture europee complementari e collegate nell’ambito dei fenotipi e dell’archivio di modelli di topi per la ricerca biomedica e genetica</a:t>
            </a:r>
          </a:p>
          <a:p>
            <a:pPr marL="171450" marR="0" lvl="0" indent="-17145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100" b="0" baseline="0" dirty="0">
                <a:solidFill>
                  <a:prstClr val="black"/>
                </a:solidFill>
              </a:rPr>
              <a:t>EURO-BIOIMAGING: infrastruttura di ricerca europea – offre un accesso ai ricercatori italiani e stranieri alle tecnologie innovative di </a:t>
            </a:r>
            <a:r>
              <a:rPr lang="it-IT" sz="1100" b="0" baseline="0" dirty="0" err="1">
                <a:solidFill>
                  <a:prstClr val="black"/>
                </a:solidFill>
              </a:rPr>
              <a:t>imaging</a:t>
            </a:r>
            <a:r>
              <a:rPr lang="it-IT" sz="1100" b="0" baseline="0" dirty="0">
                <a:solidFill>
                  <a:prstClr val="black"/>
                </a:solidFill>
              </a:rPr>
              <a:t> </a:t>
            </a:r>
            <a:r>
              <a:rPr lang="it-IT" sz="1100" b="0" baseline="0" dirty="0" err="1">
                <a:solidFill>
                  <a:prstClr val="black"/>
                </a:solidFill>
              </a:rPr>
              <a:t>bio</a:t>
            </a:r>
            <a:r>
              <a:rPr lang="it-IT" sz="1100" b="0" baseline="0" dirty="0">
                <a:solidFill>
                  <a:prstClr val="black"/>
                </a:solidFill>
              </a:rPr>
              <a:t>-logico e medico</a:t>
            </a:r>
            <a:endParaRPr lang="it-IT" sz="1100" b="1" dirty="0">
              <a:solidFill>
                <a:prstClr val="black"/>
              </a:solidFill>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30</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8826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20000"/>
              </a:lnSpc>
            </a:pPr>
            <a:r>
              <a:rPr lang="en-US" sz="1100" b="1" dirty="0">
                <a:solidFill>
                  <a:srgbClr val="70706F"/>
                </a:solidFill>
                <a:latin typeface="Arial" panose="020B0604020202020204" pitchFamily="34" charset="0"/>
                <a:cs typeface="Arial" panose="020B0604020202020204" pitchFamily="34" charset="0"/>
              </a:rPr>
              <a:t>Science parks </a:t>
            </a:r>
            <a:r>
              <a:rPr lang="en-US" sz="1100" dirty="0">
                <a:solidFill>
                  <a:srgbClr val="70706F"/>
                </a:solidFill>
                <a:latin typeface="Arial" panose="020B0604020202020204" pitchFamily="34" charset="0"/>
                <a:cs typeface="Arial" panose="020B0604020202020204" pitchFamily="34" charset="0"/>
              </a:rPr>
              <a:t>have operational links with universities, higher education institutions or advanced research centers. </a:t>
            </a:r>
          </a:p>
          <a:p>
            <a:pPr>
              <a:lnSpc>
                <a:spcPct val="120000"/>
              </a:lnSpc>
            </a:pPr>
            <a:endParaRPr lang="en-US" altLang="it-IT" sz="1100" i="0" dirty="0">
              <a:solidFill>
                <a:srgbClr val="75787B"/>
              </a:solidFill>
              <a:latin typeface="Arial" panose="020B0604020202020204" pitchFamily="34" charset="0"/>
              <a:ea typeface="ＭＳ Ｐゴシック" pitchFamily="127" charset="-128"/>
              <a:cs typeface="Arial" panose="020B0604020202020204" pitchFamily="34" charset="0"/>
            </a:endParaRPr>
          </a:p>
          <a:p>
            <a:pPr marL="171450" indent="-171450">
              <a:lnSpc>
                <a:spcPct val="120000"/>
              </a:lnSpc>
              <a:buFont typeface="Arial" panose="020B0604020202020204" pitchFamily="34" charset="0"/>
              <a:buChar char="•"/>
            </a:pPr>
            <a:r>
              <a:rPr lang="en-US" altLang="it-IT" sz="1100" b="1" i="0" dirty="0">
                <a:solidFill>
                  <a:srgbClr val="75787B"/>
                </a:solidFill>
                <a:latin typeface="Arial" panose="020B0604020202020204" pitchFamily="34" charset="0"/>
                <a:ea typeface="ＭＳ Ｐゴシック" pitchFamily="127" charset="-128"/>
                <a:cs typeface="Arial" panose="020B0604020202020204" pitchFamily="34" charset="0"/>
              </a:rPr>
              <a:t>Castel Romano </a:t>
            </a:r>
            <a:r>
              <a:rPr lang="en-US" altLang="it-IT" sz="1100" b="1" i="0" dirty="0" err="1">
                <a:solidFill>
                  <a:srgbClr val="75787B"/>
                </a:solidFill>
                <a:latin typeface="Arial" panose="020B0604020202020204" pitchFamily="34" charset="0"/>
                <a:ea typeface="ＭＳ Ｐゴシック" pitchFamily="127" charset="-128"/>
                <a:cs typeface="Arial" panose="020B0604020202020204" pitchFamily="34" charset="0"/>
              </a:rPr>
              <a:t>Technopole</a:t>
            </a:r>
            <a:r>
              <a:rPr lang="en-US" altLang="it-IT" sz="1100" b="1" i="0" baseline="0" dirty="0">
                <a:solidFill>
                  <a:srgbClr val="75787B"/>
                </a:solidFill>
                <a:latin typeface="Arial" panose="020B0604020202020204" pitchFamily="34" charset="0"/>
                <a:ea typeface="ＭＳ Ｐゴシック" pitchFamily="127" charset="-128"/>
                <a:cs typeface="Arial" panose="020B0604020202020204" pitchFamily="34" charset="0"/>
              </a:rPr>
              <a:t> in Rome</a:t>
            </a:r>
            <a:r>
              <a:rPr lang="en-US" altLang="it-IT" sz="1100" b="0" i="0" baseline="0" dirty="0">
                <a:solidFill>
                  <a:srgbClr val="75787B"/>
                </a:solidFill>
                <a:latin typeface="Arial" panose="020B0604020202020204" pitchFamily="34" charset="0"/>
                <a:ea typeface="ＭＳ Ｐゴシック" pitchFamily="127" charset="-128"/>
                <a:cs typeface="Arial" panose="020B0604020202020204" pitchFamily="34" charset="0"/>
              </a:rPr>
              <a:t>: </a:t>
            </a:r>
            <a:r>
              <a:rPr lang="it-IT" sz="1100" dirty="0">
                <a:hlinkClick r:id="rId3"/>
              </a:rPr>
              <a:t>https://www.tecnopolo.it/tecnopolo-castel-romano-2/settori-di-attivita-2/</a:t>
            </a:r>
            <a:r>
              <a:rPr lang="it-IT" sz="1100" dirty="0"/>
              <a:t> </a:t>
            </a:r>
            <a:endParaRPr lang="en-US" altLang="it-IT" sz="1100" b="1" i="0" dirty="0">
              <a:solidFill>
                <a:srgbClr val="75787B"/>
              </a:solidFill>
              <a:latin typeface="Arial" panose="020B0604020202020204" pitchFamily="34" charset="0"/>
              <a:ea typeface="ＭＳ Ｐゴシック" pitchFamily="127" charset="-128"/>
              <a:cs typeface="Arial" panose="020B0604020202020204" pitchFamily="34" charset="0"/>
            </a:endParaRPr>
          </a:p>
          <a:p>
            <a:pPr marL="171450" indent="-171450">
              <a:lnSpc>
                <a:spcPct val="120000"/>
              </a:lnSpc>
              <a:buFont typeface="Arial" panose="020B0604020202020204" pitchFamily="34" charset="0"/>
              <a:buChar char="•"/>
            </a:pPr>
            <a:r>
              <a:rPr lang="en-US" sz="1100" b="1" i="0" dirty="0" err="1">
                <a:solidFill>
                  <a:srgbClr val="75787B"/>
                </a:solidFill>
                <a:latin typeface="Arial" panose="020B0604020202020204" pitchFamily="34" charset="0"/>
                <a:ea typeface="ＭＳ Ｐゴシック" pitchFamily="127" charset="-128"/>
                <a:cs typeface="Arial" panose="020B0604020202020204" pitchFamily="34" charset="0"/>
              </a:rPr>
              <a:t>OpenZone</a:t>
            </a:r>
            <a:r>
              <a:rPr lang="en-US" sz="1100" b="1" i="0" baseline="0" dirty="0">
                <a:solidFill>
                  <a:srgbClr val="75787B"/>
                </a:solidFill>
                <a:latin typeface="Arial" panose="020B0604020202020204" pitchFamily="34" charset="0"/>
                <a:ea typeface="ＭＳ Ｐゴシック" pitchFamily="127" charset="-128"/>
                <a:cs typeface="Arial" panose="020B0604020202020204" pitchFamily="34" charset="0"/>
              </a:rPr>
              <a:t> in Milan</a:t>
            </a:r>
            <a:r>
              <a:rPr lang="en-US" sz="1100" i="0" baseline="0" dirty="0">
                <a:solidFill>
                  <a:srgbClr val="75787B"/>
                </a:solidFill>
                <a:latin typeface="Arial" panose="020B0604020202020204" pitchFamily="34" charset="0"/>
                <a:ea typeface="ＭＳ Ｐゴシック" pitchFamily="127" charset="-128"/>
                <a:cs typeface="Arial" panose="020B0604020202020204" pitchFamily="34" charset="0"/>
              </a:rPr>
              <a:t>: </a:t>
            </a:r>
            <a:r>
              <a:rPr lang="it-IT" sz="1100" dirty="0">
                <a:hlinkClick r:id="rId4"/>
              </a:rPr>
              <a:t>https://www.openzone.it/it/know/chi-siamo</a:t>
            </a:r>
            <a:endParaRPr lang="en-US" sz="1100" i="0" dirty="0">
              <a:solidFill>
                <a:srgbClr val="70706F"/>
              </a:solidFill>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31</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0018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32</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4746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33</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1424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34</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9034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35</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1803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3</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041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36</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2273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37</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1947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100" b="0" i="0" kern="1200" dirty="0">
                <a:solidFill>
                  <a:schemeClr val="tx1"/>
                </a:solidFill>
                <a:effectLst/>
                <a:latin typeface="Arial" panose="020B0604020202020204" pitchFamily="34" charset="0"/>
                <a:ea typeface="+mn-ea"/>
                <a:cs typeface="Arial" panose="020B0604020202020204" pitchFamily="34" charset="0"/>
              </a:rPr>
              <a:t>Deduction (</a:t>
            </a:r>
            <a:r>
              <a:rPr lang="en-US" sz="1100" b="0" i="0" kern="1200" dirty="0" err="1">
                <a:solidFill>
                  <a:schemeClr val="tx1"/>
                </a:solidFill>
                <a:effectLst/>
                <a:latin typeface="Arial" panose="020B0604020202020204" pitchFamily="34" charset="0"/>
                <a:ea typeface="+mn-ea"/>
                <a:cs typeface="Arial" panose="020B0604020202020204" pitchFamily="34" charset="0"/>
              </a:rPr>
              <a:t>deduzione</a:t>
            </a:r>
            <a:r>
              <a:rPr lang="en-US" sz="1100" b="0" i="0" kern="1200" dirty="0">
                <a:solidFill>
                  <a:schemeClr val="tx1"/>
                </a:solidFill>
                <a:effectLst/>
                <a:latin typeface="Arial" panose="020B0604020202020204" pitchFamily="34" charset="0"/>
                <a:ea typeface="+mn-ea"/>
                <a:cs typeface="Arial" panose="020B0604020202020204" pitchFamily="34" charset="0"/>
              </a:rPr>
              <a:t>): reduction of the tax base (taxable income)</a:t>
            </a: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38</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10112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39</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97081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40</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31867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342900" lvl="0" indent="-342900">
              <a:lnSpc>
                <a:spcPct val="150000"/>
              </a:lnSpc>
              <a:spcAft>
                <a:spcPts val="600"/>
              </a:spcAft>
              <a:buFont typeface="Wingdings" panose="05000000000000000000" pitchFamily="2" charset="2"/>
              <a:buChar char="Ø"/>
              <a:defRPr/>
            </a:pPr>
            <a:r>
              <a:rPr lang="en-US" sz="1100" b="1" dirty="0">
                <a:solidFill>
                  <a:srgbClr val="4472C4">
                    <a:lumMod val="50000"/>
                  </a:srgbClr>
                </a:solidFill>
                <a:latin typeface="Arial" panose="020B0604020202020204" pitchFamily="34" charset="0"/>
                <a:ea typeface="ＭＳ Ｐゴシック" pitchFamily="127" charset="-128"/>
                <a:cs typeface="Arial" panose="020B0604020202020204" pitchFamily="34" charset="0"/>
              </a:rPr>
              <a:t>143 Life sciences foreign owned firms </a:t>
            </a:r>
            <a:r>
              <a:rPr lang="en-US" sz="1100" dirty="0">
                <a:solidFill>
                  <a:srgbClr val="4472C4">
                    <a:lumMod val="50000"/>
                  </a:srgbClr>
                </a:solidFill>
                <a:latin typeface="Arial" panose="020B0604020202020204" pitchFamily="34" charset="0"/>
                <a:ea typeface="ＭＳ Ｐゴシック" pitchFamily="127" charset="-128"/>
                <a:cs typeface="Arial" panose="020B0604020202020204" pitchFamily="34" charset="0"/>
              </a:rPr>
              <a:t>(C-21) with 40.064 employees and € 21.457,1 </a:t>
            </a:r>
            <a:r>
              <a:rPr lang="en-US" sz="1100" dirty="0" err="1">
                <a:solidFill>
                  <a:srgbClr val="4472C4">
                    <a:lumMod val="50000"/>
                  </a:srgbClr>
                </a:solidFill>
                <a:latin typeface="Arial" panose="020B0604020202020204" pitchFamily="34" charset="0"/>
                <a:ea typeface="ＭＳ Ｐゴシック" pitchFamily="127" charset="-128"/>
                <a:cs typeface="Arial" panose="020B0604020202020204" pitchFamily="34" charset="0"/>
              </a:rPr>
              <a:t>mln</a:t>
            </a:r>
            <a:r>
              <a:rPr lang="en-US" sz="1100" dirty="0">
                <a:solidFill>
                  <a:srgbClr val="4472C4">
                    <a:lumMod val="50000"/>
                  </a:srgbClr>
                </a:solidFill>
                <a:latin typeface="Arial" panose="020B0604020202020204" pitchFamily="34" charset="0"/>
                <a:ea typeface="ＭＳ Ｐゴシック" pitchFamily="127" charset="-128"/>
                <a:cs typeface="Arial" panose="020B0604020202020204" pitchFamily="34" charset="0"/>
              </a:rPr>
              <a:t> turnover in 2017</a:t>
            </a: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41</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5480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44</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73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5293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800" b="0" i="0" kern="1200" dirty="0">
                <a:solidFill>
                  <a:schemeClr val="tx1"/>
                </a:solidFill>
                <a:effectLst/>
                <a:latin typeface="+mn-lt"/>
                <a:ea typeface="+mn-ea"/>
                <a:cs typeface="+mn-cs"/>
              </a:rPr>
              <a:t>Annual enterprise statistics for special</a:t>
            </a:r>
            <a:r>
              <a:rPr lang="en-US" sz="1800" b="0" i="0" kern="1200" baseline="0" dirty="0">
                <a:solidFill>
                  <a:schemeClr val="tx1"/>
                </a:solidFill>
                <a:effectLst/>
                <a:latin typeface="+mn-lt"/>
                <a:ea typeface="+mn-ea"/>
                <a:cs typeface="+mn-cs"/>
              </a:rPr>
              <a:t> aggregates of activities (NACE Rev. 2) - Eurostat</a:t>
            </a:r>
            <a:endPar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a:p>
            <a:r>
              <a:rPr kumimoji="0" lang="it-IT" sz="1100" b="1"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NACE Rev.2</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1100" b="0"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Manufacture</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of </a:t>
            </a:r>
            <a:r>
              <a:rPr kumimoji="0" lang="it-IT" sz="1100" b="0"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pharmaceutical</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products and </a:t>
            </a:r>
            <a:r>
              <a:rPr kumimoji="0" lang="it-IT" sz="1100" b="0"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pharmaceutical</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1100" b="0"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preparations</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(C-21)</a:t>
            </a:r>
          </a:p>
          <a:p>
            <a:r>
              <a:rPr kumimoji="0" lang="it-IT" sz="1100" b="1"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Indicator</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1100" b="0"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number</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of </a:t>
            </a:r>
            <a:r>
              <a:rPr kumimoji="0" lang="it-IT" sz="1100" b="0"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enterprises</a:t>
            </a:r>
            <a:endPar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a:p>
            <a:endPar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a:p>
            <a:r>
              <a:rPr kumimoji="0" lang="it-IT" sz="1100" b="1"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United</a:t>
            </a:r>
            <a:r>
              <a:rPr kumimoji="0" lang="it-IT" sz="1100" b="1"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Kingdom</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637</a:t>
            </a:r>
            <a:endParaRPr kumimoji="0" lang="it-IT" sz="1100" b="1"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a:p>
            <a:r>
              <a:rPr kumimoji="0" lang="it-IT" sz="1100" b="1"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Germany</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521</a:t>
            </a:r>
          </a:p>
          <a:p>
            <a:r>
              <a:rPr kumimoji="0" lang="it-IT" sz="1100" b="1"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Italy</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405</a:t>
            </a:r>
          </a:p>
          <a:p>
            <a:r>
              <a:rPr kumimoji="0" lang="it-IT" sz="1100" b="1"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Spain</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353</a:t>
            </a:r>
          </a:p>
          <a:p>
            <a:r>
              <a:rPr kumimoji="0" lang="it-IT" sz="1100" b="1"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France</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252</a:t>
            </a:r>
          </a:p>
          <a:p>
            <a:r>
              <a:rPr kumimoji="0" lang="it-IT" sz="1100" b="1"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Netherlands</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206</a:t>
            </a:r>
          </a:p>
          <a:p>
            <a:r>
              <a:rPr kumimoji="0" lang="it-IT" sz="1100" b="1"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Switzerland</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182</a:t>
            </a:r>
          </a:p>
          <a:p>
            <a:r>
              <a:rPr kumimoji="0" lang="it-IT" sz="1100" b="1"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Sweden</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154</a:t>
            </a:r>
          </a:p>
          <a:p>
            <a:r>
              <a:rPr kumimoji="0" lang="it-IT" sz="1100" b="1"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Belgium</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129</a:t>
            </a:r>
          </a:p>
          <a:p>
            <a:r>
              <a:rPr kumimoji="0" lang="it-IT" sz="1100" b="1"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Denmark</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112</a:t>
            </a:r>
          </a:p>
          <a:p>
            <a:r>
              <a:rPr kumimoji="0" lang="it-IT" sz="1100" b="1"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Austria</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89</a:t>
            </a:r>
          </a:p>
          <a:p>
            <a:r>
              <a:rPr kumimoji="0" lang="it-IT" sz="1100" b="1"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Finland</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31</a:t>
            </a:r>
            <a:endParaRPr kumimoji="0" lang="it-IT" sz="1100" b="1"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6</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3661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100" dirty="0">
                <a:solidFill>
                  <a:schemeClr val="tx1"/>
                </a:solidFill>
                <a:latin typeface="Arial" panose="020B0604020202020204" pitchFamily="34" charset="0"/>
                <a:cs typeface="Arial" panose="020B0604020202020204" pitchFamily="34" charset="0"/>
              </a:rPr>
              <a:t>Numero imprese: 319 - 202 - 181</a:t>
            </a:r>
          </a:p>
          <a:p>
            <a:r>
              <a:rPr lang="it-IT" sz="1100" dirty="0">
                <a:solidFill>
                  <a:schemeClr val="tx1"/>
                </a:solidFill>
                <a:latin typeface="Arial" panose="020B0604020202020204" pitchFamily="34" charset="0"/>
                <a:cs typeface="Arial" panose="020B0604020202020204" pitchFamily="34" charset="0"/>
              </a:rPr>
              <a:t>Fatturato</a:t>
            </a:r>
            <a:r>
              <a:rPr lang="it-IT" sz="1100" baseline="0" dirty="0">
                <a:solidFill>
                  <a:schemeClr val="tx1"/>
                </a:solidFill>
                <a:latin typeface="Arial" panose="020B0604020202020204" pitchFamily="34" charset="0"/>
                <a:cs typeface="Arial" panose="020B0604020202020204" pitchFamily="34" charset="0"/>
              </a:rPr>
              <a:t> biotech: 8.639.175.248 – 3.154.779.25 – 648.317.905</a:t>
            </a:r>
          </a:p>
          <a:p>
            <a:r>
              <a:rPr lang="it-IT" sz="1100" baseline="0" dirty="0">
                <a:solidFill>
                  <a:schemeClr val="tx1"/>
                </a:solidFill>
                <a:latin typeface="Arial" panose="020B0604020202020204" pitchFamily="34" charset="0"/>
                <a:cs typeface="Arial" panose="020B0604020202020204" pitchFamily="34" charset="0"/>
              </a:rPr>
              <a:t>Investimenti R&amp;S totali: 1.713.688.180 – 408.806.962 – 341.675.682</a:t>
            </a:r>
          </a:p>
          <a:p>
            <a:r>
              <a:rPr lang="it-IT" sz="1100" baseline="0" dirty="0">
                <a:solidFill>
                  <a:schemeClr val="tx1"/>
                </a:solidFill>
                <a:latin typeface="Arial" panose="020B0604020202020204" pitchFamily="34" charset="0"/>
                <a:cs typeface="Arial" panose="020B0604020202020204" pitchFamily="34" charset="0"/>
              </a:rPr>
              <a:t>Investimenti R&amp;S biotech totali: 650.056.128 – 389.922.165 – 171.006.510</a:t>
            </a:r>
          </a:p>
          <a:p>
            <a:r>
              <a:rPr lang="it-IT" sz="1100" baseline="0" dirty="0">
                <a:solidFill>
                  <a:schemeClr val="tx1"/>
                </a:solidFill>
                <a:latin typeface="Arial" panose="020B0604020202020204" pitchFamily="34" charset="0"/>
                <a:cs typeface="Arial" panose="020B0604020202020204" pitchFamily="34" charset="0"/>
              </a:rPr>
              <a:t>Addetti biotech: 8.599 – 4.245 – 3.077</a:t>
            </a:r>
          </a:p>
          <a:p>
            <a:r>
              <a:rPr lang="it-IT" sz="1100" dirty="0">
                <a:solidFill>
                  <a:schemeClr val="tx1"/>
                </a:solidFill>
                <a:latin typeface="Arial" panose="020B0604020202020204" pitchFamily="34" charset="0"/>
                <a:cs typeface="Arial" panose="020B0604020202020204" pitchFamily="34" charset="0"/>
              </a:rPr>
              <a:t>Addetti</a:t>
            </a:r>
            <a:r>
              <a:rPr lang="it-IT" sz="1100" baseline="0" dirty="0">
                <a:solidFill>
                  <a:schemeClr val="tx1"/>
                </a:solidFill>
                <a:latin typeface="Arial" panose="020B0604020202020204" pitchFamily="34" charset="0"/>
                <a:cs typeface="Arial" panose="020B0604020202020204" pitchFamily="34" charset="0"/>
              </a:rPr>
              <a:t> R&amp;S biotech: 3.158 – 2.359 – 1.401</a:t>
            </a:r>
            <a:endParaRPr lang="it-IT" sz="1100" dirty="0">
              <a:solidFill>
                <a:schemeClr val="tx1"/>
              </a:solidFill>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fld id="{5E284C95-AC36-47D7-BA46-D13F2CF6C509}" type="slidenum">
              <a:rPr lang="ru-RU" smtClean="0"/>
              <a:t>9</a:t>
            </a:fld>
            <a:endParaRPr lang="ru-RU" dirty="0"/>
          </a:p>
        </p:txBody>
      </p:sp>
    </p:spTree>
    <p:extLst>
      <p:ext uri="{BB962C8B-B14F-4D97-AF65-F5344CB8AC3E}">
        <p14:creationId xmlns:p14="http://schemas.microsoft.com/office/powerpoint/2010/main" val="2910221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100" dirty="0">
                <a:latin typeface="Arial" panose="020B0604020202020204" pitchFamily="34" charset="0"/>
                <a:cs typeface="Arial" panose="020B0604020202020204" pitchFamily="34" charset="0"/>
              </a:rPr>
              <a:t>CAT: </a:t>
            </a:r>
            <a:r>
              <a:rPr lang="it-IT" sz="1100" dirty="0" err="1">
                <a:latin typeface="Arial" panose="020B0604020202020204" pitchFamily="34" charset="0"/>
                <a:cs typeface="Arial" panose="020B0604020202020204" pitchFamily="34" charset="0"/>
              </a:rPr>
              <a:t>Computed</a:t>
            </a:r>
            <a:r>
              <a:rPr lang="it-IT" sz="1100" dirty="0">
                <a:latin typeface="Arial" panose="020B0604020202020204" pitchFamily="34" charset="0"/>
                <a:cs typeface="Arial" panose="020B0604020202020204" pitchFamily="34" charset="0"/>
              </a:rPr>
              <a:t> </a:t>
            </a:r>
            <a:r>
              <a:rPr lang="it-IT" sz="1100" dirty="0" err="1">
                <a:latin typeface="Arial" panose="020B0604020202020204" pitchFamily="34" charset="0"/>
                <a:cs typeface="Arial" panose="020B0604020202020204" pitchFamily="34" charset="0"/>
              </a:rPr>
              <a:t>Axial</a:t>
            </a:r>
            <a:r>
              <a:rPr lang="it-IT" sz="1100" baseline="0" dirty="0">
                <a:latin typeface="Arial" panose="020B0604020202020204" pitchFamily="34" charset="0"/>
                <a:cs typeface="Arial" panose="020B0604020202020204" pitchFamily="34" charset="0"/>
              </a:rPr>
              <a:t> </a:t>
            </a:r>
            <a:r>
              <a:rPr lang="it-IT" sz="1100" baseline="0" dirty="0" err="1">
                <a:latin typeface="Arial" panose="020B0604020202020204" pitchFamily="34" charset="0"/>
                <a:cs typeface="Arial" panose="020B0604020202020204" pitchFamily="34" charset="0"/>
              </a:rPr>
              <a:t>Tomography</a:t>
            </a:r>
            <a:r>
              <a:rPr lang="it-IT" sz="1100" baseline="0" dirty="0">
                <a:latin typeface="Arial" panose="020B0604020202020204" pitchFamily="34" charset="0"/>
                <a:cs typeface="Arial" panose="020B0604020202020204" pitchFamily="34" charset="0"/>
              </a:rPr>
              <a:t> </a:t>
            </a:r>
            <a:r>
              <a:rPr lang="it-IT" sz="1100" baseline="0" dirty="0">
                <a:latin typeface="Arial" panose="020B0604020202020204" pitchFamily="34" charset="0"/>
                <a:cs typeface="Arial" panose="020B0604020202020204" pitchFamily="34" charset="0"/>
                <a:sym typeface="Wingdings" panose="05000000000000000000" pitchFamily="2" charset="2"/>
              </a:rPr>
              <a:t> in italiano, TAC</a:t>
            </a:r>
          </a:p>
          <a:p>
            <a:r>
              <a:rPr lang="it-IT" sz="1100" baseline="0" dirty="0">
                <a:latin typeface="Arial" panose="020B0604020202020204" pitchFamily="34" charset="0"/>
                <a:cs typeface="Arial" panose="020B0604020202020204" pitchFamily="34" charset="0"/>
                <a:sym typeface="Wingdings" panose="05000000000000000000" pitchFamily="2" charset="2"/>
              </a:rPr>
              <a:t>NMR: </a:t>
            </a:r>
            <a:r>
              <a:rPr lang="it-IT" sz="1100" baseline="0" dirty="0" err="1">
                <a:latin typeface="Arial" panose="020B0604020202020204" pitchFamily="34" charset="0"/>
                <a:cs typeface="Arial" panose="020B0604020202020204" pitchFamily="34" charset="0"/>
                <a:sym typeface="Wingdings" panose="05000000000000000000" pitchFamily="2" charset="2"/>
              </a:rPr>
              <a:t>Nuclear</a:t>
            </a:r>
            <a:r>
              <a:rPr lang="it-IT" sz="1100" baseline="0" dirty="0">
                <a:latin typeface="Arial" panose="020B0604020202020204" pitchFamily="34" charset="0"/>
                <a:cs typeface="Arial" panose="020B0604020202020204" pitchFamily="34" charset="0"/>
                <a:sym typeface="Wingdings" panose="05000000000000000000" pitchFamily="2" charset="2"/>
              </a:rPr>
              <a:t> </a:t>
            </a:r>
            <a:r>
              <a:rPr lang="it-IT" sz="1100" baseline="0" dirty="0" err="1">
                <a:latin typeface="Arial" panose="020B0604020202020204" pitchFamily="34" charset="0"/>
                <a:cs typeface="Arial" panose="020B0604020202020204" pitchFamily="34" charset="0"/>
                <a:sym typeface="Wingdings" panose="05000000000000000000" pitchFamily="2" charset="2"/>
              </a:rPr>
              <a:t>Magnetic</a:t>
            </a:r>
            <a:r>
              <a:rPr lang="it-IT" sz="1100" baseline="0" dirty="0">
                <a:latin typeface="Arial" panose="020B0604020202020204" pitchFamily="34" charset="0"/>
                <a:cs typeface="Arial" panose="020B0604020202020204" pitchFamily="34" charset="0"/>
                <a:sym typeface="Wingdings" panose="05000000000000000000" pitchFamily="2" charset="2"/>
              </a:rPr>
              <a:t> </a:t>
            </a:r>
            <a:r>
              <a:rPr lang="it-IT" sz="1100" baseline="0" dirty="0" err="1">
                <a:latin typeface="Arial" panose="020B0604020202020204" pitchFamily="34" charset="0"/>
                <a:cs typeface="Arial" panose="020B0604020202020204" pitchFamily="34" charset="0"/>
                <a:sym typeface="Wingdings" panose="05000000000000000000" pitchFamily="2" charset="2"/>
              </a:rPr>
              <a:t>Resonance</a:t>
            </a:r>
            <a:r>
              <a:rPr lang="it-IT" sz="1100" baseline="0" dirty="0">
                <a:latin typeface="Arial" panose="020B0604020202020204" pitchFamily="34" charset="0"/>
                <a:cs typeface="Arial" panose="020B0604020202020204" pitchFamily="34" charset="0"/>
                <a:sym typeface="Wingdings" panose="05000000000000000000" pitchFamily="2" charset="2"/>
              </a:rPr>
              <a:t>  in italiano RMN</a:t>
            </a:r>
            <a:endParaRPr lang="it-IT" sz="1100" dirty="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fld id="{5E284C95-AC36-47D7-BA46-D13F2CF6C509}" type="slidenum">
              <a:rPr lang="ru-RU" smtClean="0"/>
              <a:t>10</a:t>
            </a:fld>
            <a:endParaRPr lang="ru-RU" dirty="0"/>
          </a:p>
        </p:txBody>
      </p:sp>
    </p:spTree>
    <p:extLst>
      <p:ext uri="{BB962C8B-B14F-4D97-AF65-F5344CB8AC3E}">
        <p14:creationId xmlns:p14="http://schemas.microsoft.com/office/powerpoint/2010/main" val="2119314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11</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980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800" b="0" i="0" kern="1200" dirty="0">
                <a:solidFill>
                  <a:schemeClr val="tx1"/>
                </a:solidFill>
                <a:effectLst/>
                <a:latin typeface="+mn-lt"/>
                <a:ea typeface="+mn-ea"/>
                <a:cs typeface="+mn-cs"/>
              </a:rPr>
              <a:t>Annual enterprise statistics for special</a:t>
            </a:r>
            <a:r>
              <a:rPr lang="en-US" sz="1800" b="0" i="0" kern="1200" baseline="0" dirty="0">
                <a:solidFill>
                  <a:schemeClr val="tx1"/>
                </a:solidFill>
                <a:effectLst/>
                <a:latin typeface="+mn-lt"/>
                <a:ea typeface="+mn-ea"/>
                <a:cs typeface="+mn-cs"/>
              </a:rPr>
              <a:t> aggregates of activities (NACE Rev. 2) – Eurostat </a:t>
            </a:r>
            <a:endPar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a:p>
            <a:r>
              <a:rPr kumimoji="0" lang="it-IT" sz="1100" b="1"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NACE Rev.2</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1100" b="0"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Manufacture</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of </a:t>
            </a:r>
            <a:r>
              <a:rPr kumimoji="0" lang="it-IT" sz="1100" b="0"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pharmaceutical</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products and </a:t>
            </a:r>
            <a:r>
              <a:rPr kumimoji="0" lang="it-IT" sz="1100" b="0"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pharmaceutical</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1100" b="0"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preparations</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(C-21)</a:t>
            </a:r>
          </a:p>
          <a:p>
            <a:r>
              <a:rPr kumimoji="0" lang="it-IT" sz="1100" b="1"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Indicator</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1100" b="0"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number</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of </a:t>
            </a:r>
            <a:r>
              <a:rPr kumimoji="0" lang="it-IT" sz="1100" b="0"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employees</a:t>
            </a:r>
            <a:endPar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a:p>
            <a:r>
              <a:rPr kumimoji="0" lang="it-IT" sz="1100" b="1"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Time</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2017</a:t>
            </a:r>
          </a:p>
          <a:p>
            <a:endPar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Germany</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121.415</a:t>
            </a:r>
          </a:p>
          <a:p>
            <a:r>
              <a:rPr kumimoji="0" lang="it-IT" sz="1100" b="1"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France</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96.992</a:t>
            </a:r>
            <a:endParaRPr kumimoji="0" lang="it-IT" sz="1100" b="1"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a:p>
            <a:r>
              <a:rPr kumimoji="0" lang="it-IT" sz="1100" b="1"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Italy</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64.114</a:t>
            </a:r>
          </a:p>
          <a:p>
            <a:r>
              <a:rPr kumimoji="0" lang="it-IT" sz="1100" b="1"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Switzerland</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46.568</a:t>
            </a:r>
          </a:p>
          <a:p>
            <a:r>
              <a:rPr kumimoji="0" lang="it-IT" sz="1100" b="1"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United</a:t>
            </a:r>
            <a:r>
              <a:rPr kumimoji="0" lang="it-IT" sz="1100" b="1"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Kingdom</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43.739</a:t>
            </a:r>
            <a:endParaRPr kumimoji="0" lang="it-IT" sz="1100" b="1"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a:p>
            <a:r>
              <a:rPr kumimoji="0" lang="it-IT" sz="1100" b="1"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Spain</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42.653</a:t>
            </a:r>
          </a:p>
          <a:p>
            <a:r>
              <a:rPr kumimoji="0" lang="it-IT" sz="1100" b="1"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Belgium</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25.381</a:t>
            </a:r>
          </a:p>
          <a:p>
            <a:r>
              <a:rPr kumimoji="0" lang="it-IT" sz="1100" b="1"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Austria</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14.888</a:t>
            </a:r>
          </a:p>
          <a:p>
            <a:r>
              <a:rPr kumimoji="0" lang="it-IT" sz="1100" b="1"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Netherlands</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12.947</a:t>
            </a:r>
          </a:p>
          <a:p>
            <a:r>
              <a:rPr kumimoji="0" lang="it-IT" sz="1100" b="1"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Sweden</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12.902</a:t>
            </a:r>
          </a:p>
          <a:p>
            <a:r>
              <a:rPr kumimoji="0" lang="it-IT" sz="1100" b="1"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Finland</a:t>
            </a:r>
            <a:r>
              <a:rPr kumimoji="0" lang="it-IT" sz="1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4.615</a:t>
            </a:r>
          </a:p>
        </p:txBody>
      </p:sp>
      <p:sp>
        <p:nvSpPr>
          <p:cNvPr id="4" name="Segnaposto numero diapositiva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E284C95-AC36-47D7-BA46-D13F2CF6C509}"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12</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8030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10">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19146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aster 8">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2796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Master 9">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236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ster 10">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5107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ste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4725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aster 5">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3654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ster 10">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5807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ster 10">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00724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Maste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5291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Master 5">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177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ster 10">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1254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aste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001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aste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1252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Master 5">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3782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Master 6">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714679"/>
      </p:ext>
    </p:extLst>
  </p:cSld>
  <p:clrMapOvr>
    <a:masterClrMapping/>
  </p:clrMapOvr>
  <p:extLst>
    <p:ext uri="{DCECCB84-F9BA-43D5-87BE-67443E8EF086}">
      <p15:sldGuideLst xmlns:p15="http://schemas.microsoft.com/office/powerpoint/2012/main">
        <p15:guide id="1" orient="horz" pos="2160">
          <p15:clr>
            <a:srgbClr val="FBAE40"/>
          </p15:clr>
        </p15:guide>
        <p15:guide id="2" pos="235">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0342372"/>
      </p:ext>
    </p:extLst>
  </p:cSld>
  <p:clrMap bg1="lt1" tx1="dk1" bg2="lt2" tx2="dk2" accent1="accent1" accent2="accent2" accent3="accent3" accent4="accent4" accent5="accent5" accent6="accent6" hlink="hlink" folHlink="folHlink"/>
  <p:sldLayoutIdLst>
    <p:sldLayoutId id="2147483844" r:id="rId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ru-RU"/>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039446"/>
      </p:ext>
    </p:extLst>
  </p:cSld>
  <p:clrMap bg1="lt1" tx1="dk1" bg2="lt2" tx2="dk2" accent1="accent1" accent2="accent2" accent3="accent3" accent4="accent4" accent5="accent5" accent6="accent6" hlink="hlink" folHlink="folHlink"/>
  <p:sldLayoutIdLst>
    <p:sldLayoutId id="2147483847" r:id="rId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ru-RU"/>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14894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Lst>
  <p:txStyles>
    <p:titleStyle>
      <a:lvl1pPr algn="l" defTabSz="1371566"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891" indent="-342891" algn="l" defTabSz="1371566"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674" indent="-342891" algn="l" defTabSz="1371566" rtl="0" eaLnBrk="1" latinLnBrk="0" hangingPunct="1">
        <a:lnSpc>
          <a:spcPct val="90000"/>
        </a:lnSpc>
        <a:spcBef>
          <a:spcPts val="751"/>
        </a:spcBef>
        <a:buFont typeface="Arial" panose="020B0604020202020204" pitchFamily="34" charset="0"/>
        <a:buChar char="•"/>
        <a:defRPr sz="3600" kern="1200">
          <a:solidFill>
            <a:schemeClr val="tx1"/>
          </a:solidFill>
          <a:latin typeface="+mn-lt"/>
          <a:ea typeface="+mn-ea"/>
          <a:cs typeface="+mn-cs"/>
        </a:defRPr>
      </a:lvl2pPr>
      <a:lvl3pPr marL="1714457" indent="-342891" algn="l" defTabSz="1371566" rtl="0" eaLnBrk="1" latinLnBrk="0" hangingPunct="1">
        <a:lnSpc>
          <a:spcPct val="90000"/>
        </a:lnSpc>
        <a:spcBef>
          <a:spcPts val="751"/>
        </a:spcBef>
        <a:buFont typeface="Arial" panose="020B0604020202020204" pitchFamily="34" charset="0"/>
        <a:buChar char="•"/>
        <a:defRPr sz="3000" kern="1200">
          <a:solidFill>
            <a:schemeClr val="tx1"/>
          </a:solidFill>
          <a:latin typeface="+mn-lt"/>
          <a:ea typeface="+mn-ea"/>
          <a:cs typeface="+mn-cs"/>
        </a:defRPr>
      </a:lvl3pPr>
      <a:lvl4pPr marL="2400240" indent="-342891" algn="l" defTabSz="1371566"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4pPr>
      <a:lvl5pPr marL="3086023" indent="-342891" algn="l" defTabSz="1371566"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5pPr>
      <a:lvl6pPr marL="3771806" indent="-342891" algn="l" defTabSz="1371566"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6pPr>
      <a:lvl7pPr marL="4457589" indent="-342891" algn="l" defTabSz="1371566"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7pPr>
      <a:lvl8pPr marL="5143371" indent="-342891" algn="l" defTabSz="1371566"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8pPr>
      <a:lvl9pPr marL="5829154" indent="-342891" algn="l" defTabSz="1371566"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9pPr>
    </p:bodyStyle>
    <p:otherStyle>
      <a:defPPr>
        <a:defRPr lang="ru-RU"/>
      </a:defPPr>
      <a:lvl1pPr marL="0" algn="l" defTabSz="1371566" rtl="0" eaLnBrk="1" latinLnBrk="0" hangingPunct="1">
        <a:defRPr sz="2700" kern="1200">
          <a:solidFill>
            <a:schemeClr val="tx1"/>
          </a:solidFill>
          <a:latin typeface="+mn-lt"/>
          <a:ea typeface="+mn-ea"/>
          <a:cs typeface="+mn-cs"/>
        </a:defRPr>
      </a:lvl1pPr>
      <a:lvl2pPr marL="685783"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49" algn="l" defTabSz="1371566" rtl="0" eaLnBrk="1" latinLnBrk="0" hangingPunct="1">
        <a:defRPr sz="2700" kern="1200">
          <a:solidFill>
            <a:schemeClr val="tx1"/>
          </a:solidFill>
          <a:latin typeface="+mn-lt"/>
          <a:ea typeface="+mn-ea"/>
          <a:cs typeface="+mn-cs"/>
        </a:defRPr>
      </a:lvl4pPr>
      <a:lvl5pPr marL="2743131" algn="l" defTabSz="1371566" rtl="0" eaLnBrk="1" latinLnBrk="0" hangingPunct="1">
        <a:defRPr sz="2700" kern="1200">
          <a:solidFill>
            <a:schemeClr val="tx1"/>
          </a:solidFill>
          <a:latin typeface="+mn-lt"/>
          <a:ea typeface="+mn-ea"/>
          <a:cs typeface="+mn-cs"/>
        </a:defRPr>
      </a:lvl5pPr>
      <a:lvl6pPr marL="3428914" algn="l" defTabSz="1371566" rtl="0" eaLnBrk="1" latinLnBrk="0" hangingPunct="1">
        <a:defRPr sz="2700" kern="1200">
          <a:solidFill>
            <a:schemeClr val="tx1"/>
          </a:solidFill>
          <a:latin typeface="+mn-lt"/>
          <a:ea typeface="+mn-ea"/>
          <a:cs typeface="+mn-cs"/>
        </a:defRPr>
      </a:lvl6pPr>
      <a:lvl7pPr marL="4114697"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3" algn="l" defTabSz="1371566"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017034"/>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1" r:id="rId3"/>
    <p:sldLayoutId id="2147483862" r:id="rId4"/>
    <p:sldLayoutId id="2147483863" r:id="rId5"/>
    <p:sldLayoutId id="2147483864" r:id="rId6"/>
    <p:sldLayoutId id="2147483865" r:id="rId7"/>
  </p:sldLayoutIdLst>
  <p:txStyles>
    <p:titleStyle>
      <a:lvl1pPr algn="l" defTabSz="1371566"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891" indent="-342891" algn="l" defTabSz="1371566"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674" indent="-342891" algn="l" defTabSz="1371566" rtl="0" eaLnBrk="1" latinLnBrk="0" hangingPunct="1">
        <a:lnSpc>
          <a:spcPct val="90000"/>
        </a:lnSpc>
        <a:spcBef>
          <a:spcPts val="751"/>
        </a:spcBef>
        <a:buFont typeface="Arial" panose="020B0604020202020204" pitchFamily="34" charset="0"/>
        <a:buChar char="•"/>
        <a:defRPr sz="3600" kern="1200">
          <a:solidFill>
            <a:schemeClr val="tx1"/>
          </a:solidFill>
          <a:latin typeface="+mn-lt"/>
          <a:ea typeface="+mn-ea"/>
          <a:cs typeface="+mn-cs"/>
        </a:defRPr>
      </a:lvl2pPr>
      <a:lvl3pPr marL="1714457" indent="-342891" algn="l" defTabSz="1371566" rtl="0" eaLnBrk="1" latinLnBrk="0" hangingPunct="1">
        <a:lnSpc>
          <a:spcPct val="90000"/>
        </a:lnSpc>
        <a:spcBef>
          <a:spcPts val="751"/>
        </a:spcBef>
        <a:buFont typeface="Arial" panose="020B0604020202020204" pitchFamily="34" charset="0"/>
        <a:buChar char="•"/>
        <a:defRPr sz="3000" kern="1200">
          <a:solidFill>
            <a:schemeClr val="tx1"/>
          </a:solidFill>
          <a:latin typeface="+mn-lt"/>
          <a:ea typeface="+mn-ea"/>
          <a:cs typeface="+mn-cs"/>
        </a:defRPr>
      </a:lvl3pPr>
      <a:lvl4pPr marL="2400240" indent="-342891" algn="l" defTabSz="1371566"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4pPr>
      <a:lvl5pPr marL="3086023" indent="-342891" algn="l" defTabSz="1371566"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5pPr>
      <a:lvl6pPr marL="3771806" indent="-342891" algn="l" defTabSz="1371566"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6pPr>
      <a:lvl7pPr marL="4457589" indent="-342891" algn="l" defTabSz="1371566"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7pPr>
      <a:lvl8pPr marL="5143371" indent="-342891" algn="l" defTabSz="1371566"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8pPr>
      <a:lvl9pPr marL="5829154" indent="-342891" algn="l" defTabSz="1371566"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9pPr>
    </p:bodyStyle>
    <p:otherStyle>
      <a:defPPr>
        <a:defRPr lang="ru-RU"/>
      </a:defPPr>
      <a:lvl1pPr marL="0" algn="l" defTabSz="1371566" rtl="0" eaLnBrk="1" latinLnBrk="0" hangingPunct="1">
        <a:defRPr sz="2700" kern="1200">
          <a:solidFill>
            <a:schemeClr val="tx1"/>
          </a:solidFill>
          <a:latin typeface="+mn-lt"/>
          <a:ea typeface="+mn-ea"/>
          <a:cs typeface="+mn-cs"/>
        </a:defRPr>
      </a:lvl1pPr>
      <a:lvl2pPr marL="685783"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49" algn="l" defTabSz="1371566" rtl="0" eaLnBrk="1" latinLnBrk="0" hangingPunct="1">
        <a:defRPr sz="2700" kern="1200">
          <a:solidFill>
            <a:schemeClr val="tx1"/>
          </a:solidFill>
          <a:latin typeface="+mn-lt"/>
          <a:ea typeface="+mn-ea"/>
          <a:cs typeface="+mn-cs"/>
        </a:defRPr>
      </a:lvl4pPr>
      <a:lvl5pPr marL="2743131" algn="l" defTabSz="1371566" rtl="0" eaLnBrk="1" latinLnBrk="0" hangingPunct="1">
        <a:defRPr sz="2700" kern="1200">
          <a:solidFill>
            <a:schemeClr val="tx1"/>
          </a:solidFill>
          <a:latin typeface="+mn-lt"/>
          <a:ea typeface="+mn-ea"/>
          <a:cs typeface="+mn-cs"/>
        </a:defRPr>
      </a:lvl5pPr>
      <a:lvl6pPr marL="3428914" algn="l" defTabSz="1371566" rtl="0" eaLnBrk="1" latinLnBrk="0" hangingPunct="1">
        <a:defRPr sz="2700" kern="1200">
          <a:solidFill>
            <a:schemeClr val="tx1"/>
          </a:solidFill>
          <a:latin typeface="+mn-lt"/>
          <a:ea typeface="+mn-ea"/>
          <a:cs typeface="+mn-cs"/>
        </a:defRPr>
      </a:lvl6pPr>
      <a:lvl7pPr marL="4114697"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3" algn="l" defTabSz="1371566"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4812019"/>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Lst>
  <p:txStyles>
    <p:titleStyle>
      <a:lvl1pPr algn="l" defTabSz="1371566"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891" indent="-342891" algn="l" defTabSz="1371566"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674" indent="-342891" algn="l" defTabSz="1371566" rtl="0" eaLnBrk="1" latinLnBrk="0" hangingPunct="1">
        <a:lnSpc>
          <a:spcPct val="90000"/>
        </a:lnSpc>
        <a:spcBef>
          <a:spcPts val="751"/>
        </a:spcBef>
        <a:buFont typeface="Arial" panose="020B0604020202020204" pitchFamily="34" charset="0"/>
        <a:buChar char="•"/>
        <a:defRPr sz="3600" kern="1200">
          <a:solidFill>
            <a:schemeClr val="tx1"/>
          </a:solidFill>
          <a:latin typeface="+mn-lt"/>
          <a:ea typeface="+mn-ea"/>
          <a:cs typeface="+mn-cs"/>
        </a:defRPr>
      </a:lvl2pPr>
      <a:lvl3pPr marL="1714457" indent="-342891" algn="l" defTabSz="1371566" rtl="0" eaLnBrk="1" latinLnBrk="0" hangingPunct="1">
        <a:lnSpc>
          <a:spcPct val="90000"/>
        </a:lnSpc>
        <a:spcBef>
          <a:spcPts val="751"/>
        </a:spcBef>
        <a:buFont typeface="Arial" panose="020B0604020202020204" pitchFamily="34" charset="0"/>
        <a:buChar char="•"/>
        <a:defRPr sz="3000" kern="1200">
          <a:solidFill>
            <a:schemeClr val="tx1"/>
          </a:solidFill>
          <a:latin typeface="+mn-lt"/>
          <a:ea typeface="+mn-ea"/>
          <a:cs typeface="+mn-cs"/>
        </a:defRPr>
      </a:lvl3pPr>
      <a:lvl4pPr marL="2400240" indent="-342891" algn="l" defTabSz="1371566"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4pPr>
      <a:lvl5pPr marL="3086023" indent="-342891" algn="l" defTabSz="1371566"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5pPr>
      <a:lvl6pPr marL="3771806" indent="-342891" algn="l" defTabSz="1371566"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6pPr>
      <a:lvl7pPr marL="4457589" indent="-342891" algn="l" defTabSz="1371566"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7pPr>
      <a:lvl8pPr marL="5143371" indent="-342891" algn="l" defTabSz="1371566"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8pPr>
      <a:lvl9pPr marL="5829154" indent="-342891" algn="l" defTabSz="1371566"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9pPr>
    </p:bodyStyle>
    <p:otherStyle>
      <a:defPPr>
        <a:defRPr lang="ru-RU"/>
      </a:defPPr>
      <a:lvl1pPr marL="0" algn="l" defTabSz="1371566" rtl="0" eaLnBrk="1" latinLnBrk="0" hangingPunct="1">
        <a:defRPr sz="2700" kern="1200">
          <a:solidFill>
            <a:schemeClr val="tx1"/>
          </a:solidFill>
          <a:latin typeface="+mn-lt"/>
          <a:ea typeface="+mn-ea"/>
          <a:cs typeface="+mn-cs"/>
        </a:defRPr>
      </a:lvl1pPr>
      <a:lvl2pPr marL="685783"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49" algn="l" defTabSz="1371566" rtl="0" eaLnBrk="1" latinLnBrk="0" hangingPunct="1">
        <a:defRPr sz="2700" kern="1200">
          <a:solidFill>
            <a:schemeClr val="tx1"/>
          </a:solidFill>
          <a:latin typeface="+mn-lt"/>
          <a:ea typeface="+mn-ea"/>
          <a:cs typeface="+mn-cs"/>
        </a:defRPr>
      </a:lvl4pPr>
      <a:lvl5pPr marL="2743131" algn="l" defTabSz="1371566" rtl="0" eaLnBrk="1" latinLnBrk="0" hangingPunct="1">
        <a:defRPr sz="2700" kern="1200">
          <a:solidFill>
            <a:schemeClr val="tx1"/>
          </a:solidFill>
          <a:latin typeface="+mn-lt"/>
          <a:ea typeface="+mn-ea"/>
          <a:cs typeface="+mn-cs"/>
        </a:defRPr>
      </a:lvl5pPr>
      <a:lvl6pPr marL="3428914" algn="l" defTabSz="1371566" rtl="0" eaLnBrk="1" latinLnBrk="0" hangingPunct="1">
        <a:defRPr sz="2700" kern="1200">
          <a:solidFill>
            <a:schemeClr val="tx1"/>
          </a:solidFill>
          <a:latin typeface="+mn-lt"/>
          <a:ea typeface="+mn-ea"/>
          <a:cs typeface="+mn-cs"/>
        </a:defRPr>
      </a:lvl6pPr>
      <a:lvl7pPr marL="4114697"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3" algn="l" defTabSz="1371566"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chart" Target="../charts/chart2.xml"/><Relationship Id="rId5" Type="http://schemas.openxmlformats.org/officeDocument/2006/relationships/image" Target="../media/image4.jpeg"/><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4.jpeg"/><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chart" Target="../charts/chart5.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4.jpeg"/><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4.jpeg"/><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4.jpeg"/><Relationship Id="rId4" Type="http://schemas.openxmlformats.org/officeDocument/2006/relationships/image" Target="../media/image3.emf"/></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emf"/></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8.jpeg"/><Relationship Id="rId7" Type="http://schemas.openxmlformats.org/officeDocument/2006/relationships/image" Target="../media/image3.emf"/><Relationship Id="rId2" Type="http://schemas.openxmlformats.org/officeDocument/2006/relationships/image" Target="../media/image27.jp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30.jpg"/><Relationship Id="rId10" Type="http://schemas.openxmlformats.org/officeDocument/2006/relationships/image" Target="../media/image32.jpg"/><Relationship Id="rId4" Type="http://schemas.openxmlformats.org/officeDocument/2006/relationships/image" Target="../media/image29.png"/><Relationship Id="rId9" Type="http://schemas.openxmlformats.org/officeDocument/2006/relationships/image" Target="../media/image31.jpg"/></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png"/><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Data" Target="../diagrams/data1.xml"/><Relationship Id="rId5" Type="http://schemas.openxmlformats.org/officeDocument/2006/relationships/image" Target="../media/image4.jpeg"/><Relationship Id="rId10" Type="http://schemas.microsoft.com/office/2007/relationships/diagramDrawing" Target="../diagrams/drawing1.xml"/><Relationship Id="rId4" Type="http://schemas.openxmlformats.org/officeDocument/2006/relationships/image" Target="../media/image3.emf"/><Relationship Id="rId9" Type="http://schemas.openxmlformats.org/officeDocument/2006/relationships/diagramColors" Target="../diagrams/colors1.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emf"/></Relationships>
</file>

<file path=ppt/slides/_rels/slide3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png"/><Relationship Id="rId7" Type="http://schemas.openxmlformats.org/officeDocument/2006/relationships/image" Target="../media/image36.sv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4.jpeg"/><Relationship Id="rId10" Type="http://schemas.openxmlformats.org/officeDocument/2006/relationships/image" Target="../media/image39.png"/><Relationship Id="rId4" Type="http://schemas.openxmlformats.org/officeDocument/2006/relationships/image" Target="../media/image3.emf"/><Relationship Id="rId9" Type="http://schemas.openxmlformats.org/officeDocument/2006/relationships/image" Target="../media/image38.sv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emf"/></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emf"/></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emf"/></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emf"/></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jfif"/><Relationship Id="rId26" Type="http://schemas.openxmlformats.org/officeDocument/2006/relationships/image" Target="../media/image61.jfif"/><Relationship Id="rId39" Type="http://schemas.openxmlformats.org/officeDocument/2006/relationships/image" Target="../media/image74.png"/><Relationship Id="rId3" Type="http://schemas.openxmlformats.org/officeDocument/2006/relationships/image" Target="../media/image5.png"/><Relationship Id="rId21" Type="http://schemas.openxmlformats.org/officeDocument/2006/relationships/image" Target="../media/image56.png"/><Relationship Id="rId34" Type="http://schemas.openxmlformats.org/officeDocument/2006/relationships/image" Target="../media/image69.png"/><Relationship Id="rId42" Type="http://schemas.openxmlformats.org/officeDocument/2006/relationships/image" Target="../media/image77.jfif"/><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5" Type="http://schemas.openxmlformats.org/officeDocument/2006/relationships/image" Target="../media/image60.jfif"/><Relationship Id="rId33" Type="http://schemas.openxmlformats.org/officeDocument/2006/relationships/image" Target="../media/image68.png"/><Relationship Id="rId38" Type="http://schemas.openxmlformats.org/officeDocument/2006/relationships/image" Target="../media/image73.jfif"/><Relationship Id="rId2" Type="http://schemas.openxmlformats.org/officeDocument/2006/relationships/notesSlide" Target="../notesSlides/notesSlide35.xml"/><Relationship Id="rId16" Type="http://schemas.openxmlformats.org/officeDocument/2006/relationships/image" Target="../media/image51.jfif"/><Relationship Id="rId20" Type="http://schemas.openxmlformats.org/officeDocument/2006/relationships/image" Target="../media/image55.png"/><Relationship Id="rId29" Type="http://schemas.openxmlformats.org/officeDocument/2006/relationships/image" Target="../media/image64.jfif"/><Relationship Id="rId41" Type="http://schemas.openxmlformats.org/officeDocument/2006/relationships/image" Target="../media/image76.png"/><Relationship Id="rId1" Type="http://schemas.openxmlformats.org/officeDocument/2006/relationships/slideLayout" Target="../slideLayouts/slideLayout4.xml"/><Relationship Id="rId6" Type="http://schemas.openxmlformats.org/officeDocument/2006/relationships/image" Target="../media/image41.jpeg"/><Relationship Id="rId11" Type="http://schemas.openxmlformats.org/officeDocument/2006/relationships/image" Target="../media/image46.jfif"/><Relationship Id="rId24" Type="http://schemas.openxmlformats.org/officeDocument/2006/relationships/image" Target="../media/image59.png"/><Relationship Id="rId32" Type="http://schemas.openxmlformats.org/officeDocument/2006/relationships/image" Target="../media/image67.jfif"/><Relationship Id="rId37" Type="http://schemas.openxmlformats.org/officeDocument/2006/relationships/image" Target="../media/image72.jfif"/><Relationship Id="rId40" Type="http://schemas.openxmlformats.org/officeDocument/2006/relationships/image" Target="../media/image75.png"/><Relationship Id="rId5" Type="http://schemas.openxmlformats.org/officeDocument/2006/relationships/image" Target="../media/image4.jpeg"/><Relationship Id="rId15" Type="http://schemas.openxmlformats.org/officeDocument/2006/relationships/image" Target="../media/image50.png"/><Relationship Id="rId23" Type="http://schemas.openxmlformats.org/officeDocument/2006/relationships/image" Target="../media/image58.jfif"/><Relationship Id="rId28" Type="http://schemas.openxmlformats.org/officeDocument/2006/relationships/image" Target="../media/image63.jfif"/><Relationship Id="rId36" Type="http://schemas.openxmlformats.org/officeDocument/2006/relationships/image" Target="../media/image71.png"/><Relationship Id="rId10" Type="http://schemas.openxmlformats.org/officeDocument/2006/relationships/image" Target="../media/image45.png"/><Relationship Id="rId19" Type="http://schemas.openxmlformats.org/officeDocument/2006/relationships/image" Target="../media/image54.png"/><Relationship Id="rId31" Type="http://schemas.openxmlformats.org/officeDocument/2006/relationships/image" Target="../media/image66.jfif"/><Relationship Id="rId44" Type="http://schemas.openxmlformats.org/officeDocument/2006/relationships/image" Target="../media/image79.jfif"/><Relationship Id="rId4" Type="http://schemas.openxmlformats.org/officeDocument/2006/relationships/image" Target="../media/image3.emf"/><Relationship Id="rId9" Type="http://schemas.openxmlformats.org/officeDocument/2006/relationships/image" Target="../media/image44.png"/><Relationship Id="rId14" Type="http://schemas.openxmlformats.org/officeDocument/2006/relationships/image" Target="../media/image49.jfif"/><Relationship Id="rId22" Type="http://schemas.openxmlformats.org/officeDocument/2006/relationships/image" Target="../media/image57.png"/><Relationship Id="rId27" Type="http://schemas.openxmlformats.org/officeDocument/2006/relationships/image" Target="../media/image62.jfif"/><Relationship Id="rId30" Type="http://schemas.openxmlformats.org/officeDocument/2006/relationships/image" Target="../media/image65.jfif"/><Relationship Id="rId35" Type="http://schemas.openxmlformats.org/officeDocument/2006/relationships/image" Target="../media/image70.jfif"/><Relationship Id="rId43" Type="http://schemas.openxmlformats.org/officeDocument/2006/relationships/image" Target="../media/image78.png"/></Relationships>
</file>

<file path=ppt/slides/_rels/slide4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emf"/><Relationship Id="rId7" Type="http://schemas.openxmlformats.org/officeDocument/2006/relationships/image" Target="../media/image82.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81.png"/><Relationship Id="rId5" Type="http://schemas.openxmlformats.org/officeDocument/2006/relationships/image" Target="../media/image80.png"/><Relationship Id="rId10" Type="http://schemas.openxmlformats.org/officeDocument/2006/relationships/image" Target="../media/image84.jpeg"/><Relationship Id="rId4" Type="http://schemas.openxmlformats.org/officeDocument/2006/relationships/image" Target="../media/image4.jpeg"/><Relationship Id="rId9" Type="http://schemas.openxmlformats.org/officeDocument/2006/relationships/hyperlink" Target="http://www.google.it/url?sa=i&amp;rct=j&amp;q=&amp;esrc=s&amp;source=images&amp;cd=&amp;cad=rja&amp;uact=8&amp;ved=0ahUKEwiB4rPq9LXWAhXIfxoKHRAHBRAQjRwIBw&amp;url=http://www.bioindustrypark.eu/aziende/creabilis-therapeutics-s-r-l/&amp;psig=AFQjCNGwqsjvZJ522cTi5_sHd0hlGNm2XQ&amp;ust=1506070732224792"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image" Target="../media/image3.emf"/><Relationship Id="rId7" Type="http://schemas.openxmlformats.org/officeDocument/2006/relationships/hyperlink" Target="http://www.google.it/url?sa=i&amp;rct=j&amp;q=&amp;esrc=s&amp;source=images&amp;cd=&amp;cad=rja&amp;uact=8&amp;ved=0ahUKEwipw8SN7bXWAhVISBQKHX5QDpYQjRwIBw&amp;url=http://www.nographarma.com/&amp;psig=AFQjCNGeakQV1F1cXkNqL5l-k6X-GKzv6Q&amp;ust=1506068656713905" TargetMode="Externa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86.gif"/><Relationship Id="rId5" Type="http://schemas.openxmlformats.org/officeDocument/2006/relationships/image" Target="../media/image85.png"/><Relationship Id="rId4" Type="http://schemas.openxmlformats.org/officeDocument/2006/relationships/image" Target="../media/image4.jpeg"/><Relationship Id="rId9" Type="http://schemas.openxmlformats.org/officeDocument/2006/relationships/image" Target="../media/image88.png"/></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89.png"/><Relationship Id="rId5" Type="http://schemas.openxmlformats.org/officeDocument/2006/relationships/image" Target="../media/image2.png"/><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chart" Target="../charts/chart1.xml"/><Relationship Id="rId5" Type="http://schemas.openxmlformats.org/officeDocument/2006/relationships/image" Target="../media/image4.jpeg"/><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image" Target="../media/image14.png"/><Relationship Id="rId3" Type="http://schemas.openxmlformats.org/officeDocument/2006/relationships/tags" Target="../tags/tag3.xml"/><Relationship Id="rId7" Type="http://schemas.openxmlformats.org/officeDocument/2006/relationships/image" Target="../media/image5.png"/><Relationship Id="rId12" Type="http://schemas.openxmlformats.org/officeDocument/2006/relationships/image" Target="../media/image13.png"/><Relationship Id="rId2" Type="http://schemas.openxmlformats.org/officeDocument/2006/relationships/tags" Target="../tags/tag2.xml"/><Relationship Id="rId16" Type="http://schemas.openxmlformats.org/officeDocument/2006/relationships/image" Target="../media/image17.png"/><Relationship Id="rId1" Type="http://schemas.openxmlformats.org/officeDocument/2006/relationships/tags" Target="../tags/tag1.xml"/><Relationship Id="rId6" Type="http://schemas.openxmlformats.org/officeDocument/2006/relationships/slideLayout" Target="../slideLayouts/slideLayout4.xml"/><Relationship Id="rId11" Type="http://schemas.openxmlformats.org/officeDocument/2006/relationships/image" Target="../media/image12.png"/><Relationship Id="rId5" Type="http://schemas.openxmlformats.org/officeDocument/2006/relationships/tags" Target="../tags/tag5.xml"/><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tags" Target="../tags/tag4.xml"/><Relationship Id="rId9" Type="http://schemas.openxmlformats.org/officeDocument/2006/relationships/image" Target="../media/image4.jpe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4.jpe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ttern-pp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5" name="Прямоугольник 4"/>
          <p:cNvSpPr/>
          <p:nvPr/>
        </p:nvSpPr>
        <p:spPr>
          <a:xfrm>
            <a:off x="2286000" y="0"/>
            <a:ext cx="14534148" cy="10287000"/>
          </a:xfrm>
          <a:prstGeom prst="rect">
            <a:avLst/>
          </a:prstGeom>
          <a:noFill/>
          <a:ln>
            <a:noFill/>
          </a:ln>
        </p:spPr>
        <p:style>
          <a:lnRef idx="2">
            <a:schemeClr val="dk1"/>
          </a:lnRef>
          <a:fillRef idx="1">
            <a:schemeClr val="lt1"/>
          </a:fillRef>
          <a:effectRef idx="0">
            <a:schemeClr val="dk1"/>
          </a:effectRef>
          <a:fontRef idx="minor">
            <a:schemeClr val="dk1"/>
          </a:fontRef>
        </p:style>
        <p:txBody>
          <a:bodyPr lIns="137160" tIns="68580" rIns="137160" bIns="6858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ru-RU" sz="27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Подзаголовок 2"/>
          <p:cNvSpPr txBox="1">
            <a:spLocks/>
          </p:cNvSpPr>
          <p:nvPr/>
        </p:nvSpPr>
        <p:spPr>
          <a:xfrm>
            <a:off x="6177377" y="5501657"/>
            <a:ext cx="5933247" cy="562695"/>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700"/>
              </a:lnSpc>
              <a:spcBef>
                <a:spcPts val="18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white"/>
                </a:solidFill>
                <a:effectLst/>
                <a:uLnTx/>
                <a:uFillTx/>
                <a:latin typeface="Poppins SemiBold" panose="02000000000000000000" pitchFamily="2" charset="0"/>
                <a:ea typeface="Karla" pitchFamily="2" charset="0"/>
                <a:cs typeface="Poppins SemiBold" panose="02000000000000000000" pitchFamily="2" charset="0"/>
              </a:rPr>
              <a:t>THE POWERPOINT PRESENTATION</a:t>
            </a:r>
            <a:endParaRPr kumimoji="0" lang="ru-RU" sz="1700" b="0" i="0" u="none" strike="noStrike" kern="1200" cap="none" spc="0" normalizeH="0" baseline="0" noProof="0" dirty="0">
              <a:ln>
                <a:noFill/>
              </a:ln>
              <a:solidFill>
                <a:prstClr val="white"/>
              </a:solidFill>
              <a:effectLst/>
              <a:uLnTx/>
              <a:uFillTx/>
              <a:latin typeface="Lora" panose="02000503000000020004" pitchFamily="2" charset="-52"/>
              <a:ea typeface="Karla" pitchFamily="2" charset="0"/>
              <a:cs typeface="Poppins SemiBold" panose="02000000000000000000" pitchFamily="2" charset="0"/>
            </a:endParaRPr>
          </a:p>
        </p:txBody>
      </p:sp>
      <p:grpSp>
        <p:nvGrpSpPr>
          <p:cNvPr id="28" name="Group 27"/>
          <p:cNvGrpSpPr/>
          <p:nvPr/>
        </p:nvGrpSpPr>
        <p:grpSpPr>
          <a:xfrm>
            <a:off x="5479470" y="5656304"/>
            <a:ext cx="7035231" cy="188152"/>
            <a:chOff x="5479470" y="5656304"/>
            <a:chExt cx="7035231" cy="188152"/>
          </a:xfrm>
        </p:grpSpPr>
        <p:cxnSp>
          <p:nvCxnSpPr>
            <p:cNvPr id="20" name="Straight Connector 19"/>
            <p:cNvCxnSpPr/>
            <p:nvPr/>
          </p:nvCxnSpPr>
          <p:spPr>
            <a:xfrm>
              <a:off x="5859004" y="5750380"/>
              <a:ext cx="6282196" cy="0"/>
            </a:xfrm>
            <a:prstGeom prst="line">
              <a:avLst/>
            </a:prstGeom>
            <a:ln>
              <a:solidFill>
                <a:srgbClr val="999A98"/>
              </a:solidFill>
            </a:ln>
          </p:spPr>
          <p:style>
            <a:lnRef idx="3">
              <a:schemeClr val="dk1"/>
            </a:lnRef>
            <a:fillRef idx="0">
              <a:schemeClr val="dk1"/>
            </a:fillRef>
            <a:effectRef idx="2">
              <a:schemeClr val="dk1"/>
            </a:effectRef>
            <a:fontRef idx="minor">
              <a:schemeClr val="tx1"/>
            </a:fontRef>
          </p:style>
        </p:cxnSp>
        <p:sp>
          <p:nvSpPr>
            <p:cNvPr id="26" name="Oval 25"/>
            <p:cNvSpPr/>
            <p:nvPr/>
          </p:nvSpPr>
          <p:spPr>
            <a:xfrm>
              <a:off x="5479470" y="5656304"/>
              <a:ext cx="188152" cy="188152"/>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27" name="Oval 26"/>
            <p:cNvSpPr/>
            <p:nvPr/>
          </p:nvSpPr>
          <p:spPr>
            <a:xfrm>
              <a:off x="12326549" y="5656304"/>
              <a:ext cx="188152" cy="188152"/>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 </a:t>
              </a:r>
            </a:p>
          </p:txBody>
        </p:sp>
      </p:grpSp>
      <p:grpSp>
        <p:nvGrpSpPr>
          <p:cNvPr id="11" name="Gruppo 10"/>
          <p:cNvGrpSpPr/>
          <p:nvPr/>
        </p:nvGrpSpPr>
        <p:grpSpPr>
          <a:xfrm>
            <a:off x="3551169" y="2735491"/>
            <a:ext cx="10486202" cy="3172133"/>
            <a:chOff x="3551169" y="2735491"/>
            <a:chExt cx="10486202" cy="3172133"/>
          </a:xfrm>
        </p:grpSpPr>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1169" y="2735491"/>
              <a:ext cx="4488969" cy="3172133"/>
            </a:xfrm>
            <a:prstGeom prst="rect">
              <a:avLst/>
            </a:prstGeom>
          </p:spPr>
        </p:pic>
        <p:pic>
          <p:nvPicPr>
            <p:cNvPr id="14" name="Picture 11"/>
            <p:cNvPicPr>
              <a:picLocks noChangeAspect="1"/>
            </p:cNvPicPr>
            <p:nvPr/>
          </p:nvPicPr>
          <p:blipFill>
            <a:blip r:embed="rId5"/>
            <a:stretch>
              <a:fillRect/>
            </a:stretch>
          </p:blipFill>
          <p:spPr>
            <a:xfrm>
              <a:off x="8272664" y="3676783"/>
              <a:ext cx="2507458" cy="1289550"/>
            </a:xfrm>
            <a:prstGeom prst="rect">
              <a:avLst/>
            </a:prstGeom>
          </p:spPr>
        </p:pic>
        <p:pic>
          <p:nvPicPr>
            <p:cNvPr id="15" name="Immagin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73493" y="3247730"/>
              <a:ext cx="3163878" cy="1931078"/>
            </a:xfrm>
            <a:prstGeom prst="rect">
              <a:avLst/>
            </a:prstGeom>
          </p:spPr>
        </p:pic>
        <p:cxnSp>
          <p:nvCxnSpPr>
            <p:cNvPr id="16" name="Connettore diritto 15"/>
            <p:cNvCxnSpPr/>
            <p:nvPr/>
          </p:nvCxnSpPr>
          <p:spPr>
            <a:xfrm>
              <a:off x="7512099" y="3348507"/>
              <a:ext cx="0" cy="183030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 name="Заголовок 1"/>
          <p:cNvSpPr txBox="1">
            <a:spLocks/>
          </p:cNvSpPr>
          <p:nvPr/>
        </p:nvSpPr>
        <p:spPr>
          <a:xfrm>
            <a:off x="3144032" y="6539672"/>
            <a:ext cx="11557158" cy="2459951"/>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sz="4800" b="1" i="0" u="none" strike="noStrike" kern="1200" cap="none" spc="150" normalizeH="0" baseline="0" noProof="0" dirty="0">
                <a:ln>
                  <a:noFill/>
                </a:ln>
                <a:solidFill>
                  <a:srgbClr val="4472C4">
                    <a:lumMod val="50000"/>
                  </a:srgbClr>
                </a:solidFill>
                <a:effectLst/>
                <a:uLnTx/>
                <a:uFillTx/>
                <a:latin typeface="Arial"/>
                <a:ea typeface="Lato" panose="020F0502020204030203" pitchFamily="34" charset="0"/>
                <a:cs typeface="Arial"/>
              </a:rPr>
              <a:t>ITALY</a:t>
            </a:r>
          </a:p>
          <a:p>
            <a:pPr lvl="0" algn="ctr">
              <a:lnSpc>
                <a:spcPct val="110000"/>
              </a:lnSpc>
              <a:defRPr/>
            </a:pPr>
            <a:r>
              <a:rPr kumimoji="0" lang="en-US" sz="4800" b="1" i="0" u="none" strike="noStrike" kern="1200" cap="none" spc="150" normalizeH="0" baseline="0" noProof="0" dirty="0">
                <a:ln>
                  <a:noFill/>
                </a:ln>
                <a:solidFill>
                  <a:srgbClr val="4472C4">
                    <a:lumMod val="50000"/>
                  </a:srgbClr>
                </a:solidFill>
                <a:effectLst/>
                <a:uLnTx/>
                <a:uFillTx/>
                <a:latin typeface="Arial"/>
                <a:ea typeface="Lato" panose="020F0502020204030203" pitchFamily="34" charset="0"/>
                <a:cs typeface="Arial"/>
              </a:rPr>
              <a:t>Vibrant ecosystem for </a:t>
            </a:r>
            <a:br>
              <a:rPr kumimoji="0" lang="en-US" sz="4800" b="1" i="0" u="none" strike="noStrike" kern="1200" cap="none" spc="150" normalizeH="0" baseline="0" noProof="0" dirty="0">
                <a:ln>
                  <a:noFill/>
                </a:ln>
                <a:solidFill>
                  <a:srgbClr val="4472C4">
                    <a:lumMod val="50000"/>
                  </a:srgbClr>
                </a:solidFill>
                <a:effectLst/>
                <a:uLnTx/>
                <a:uFillTx/>
                <a:latin typeface="Arial"/>
                <a:ea typeface="Lato" panose="020F0502020204030203" pitchFamily="34" charset="0"/>
                <a:cs typeface="Arial"/>
              </a:rPr>
            </a:br>
            <a:r>
              <a:rPr lang="en-US" sz="4800" b="1" spc="150" dirty="0">
                <a:solidFill>
                  <a:srgbClr val="4472C4">
                    <a:lumMod val="50000"/>
                  </a:srgbClr>
                </a:solidFill>
                <a:latin typeface="Arial"/>
                <a:ea typeface="Lato" panose="020F0502020204030203" pitchFamily="34" charset="0"/>
                <a:cs typeface="Arial"/>
              </a:rPr>
              <a:t>Life Sciences investments</a:t>
            </a:r>
            <a:endParaRPr kumimoji="0" lang="en-US" sz="4800" b="1" i="0" u="none" strike="noStrike" kern="1200" cap="none" spc="150" normalizeH="0" baseline="0" noProof="0" dirty="0">
              <a:ln>
                <a:noFill/>
              </a:ln>
              <a:solidFill>
                <a:srgbClr val="4472C4">
                  <a:lumMod val="50000"/>
                </a:srgbClr>
              </a:solidFill>
              <a:effectLst/>
              <a:uLnTx/>
              <a:uFillTx/>
              <a:latin typeface="Arial"/>
              <a:ea typeface="Lato" panose="020F0502020204030203" pitchFamily="34" charset="0"/>
              <a:cs typeface="Arial"/>
            </a:endParaRPr>
          </a:p>
        </p:txBody>
      </p:sp>
    </p:spTree>
    <p:extLst>
      <p:ext uri="{BB962C8B-B14F-4D97-AF65-F5344CB8AC3E}">
        <p14:creationId xmlns:p14="http://schemas.microsoft.com/office/powerpoint/2010/main" val="3674213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10</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3" name="Gruppo 2"/>
          <p:cNvGrpSpPr/>
          <p:nvPr/>
        </p:nvGrpSpPr>
        <p:grpSpPr>
          <a:xfrm>
            <a:off x="-137160" y="-137160"/>
            <a:ext cx="3670523" cy="1086702"/>
            <a:chOff x="0" y="0"/>
            <a:chExt cx="3670523" cy="1086702"/>
          </a:xfrm>
        </p:grpSpPr>
        <p:pic>
          <p:nvPicPr>
            <p:cNvPr id="140" name="Immagine 1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141" name="Picture 11"/>
            <p:cNvPicPr>
              <a:picLocks noChangeAspect="1"/>
            </p:cNvPicPr>
            <p:nvPr/>
          </p:nvPicPr>
          <p:blipFill>
            <a:blip r:embed="rId4"/>
            <a:stretch>
              <a:fillRect/>
            </a:stretch>
          </p:blipFill>
          <p:spPr>
            <a:xfrm>
              <a:off x="1674274" y="312912"/>
              <a:ext cx="882598" cy="441771"/>
            </a:xfrm>
            <a:prstGeom prst="rect">
              <a:avLst/>
            </a:prstGeom>
          </p:spPr>
        </p:pic>
        <p:pic>
          <p:nvPicPr>
            <p:cNvPr id="142" name="Immagine 1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143" name="Connettore diritto 142"/>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45" name="Group 8"/>
          <p:cNvGrpSpPr/>
          <p:nvPr/>
        </p:nvGrpSpPr>
        <p:grpSpPr>
          <a:xfrm>
            <a:off x="2656772" y="1287178"/>
            <a:ext cx="13327397" cy="130629"/>
            <a:chOff x="5594142" y="5684880"/>
            <a:chExt cx="13327397" cy="130629"/>
          </a:xfrm>
        </p:grpSpPr>
        <p:cxnSp>
          <p:nvCxnSpPr>
            <p:cNvPr id="146"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147"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48"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 </a:t>
              </a:r>
            </a:p>
          </p:txBody>
        </p:sp>
      </p:grpSp>
      <p:sp>
        <p:nvSpPr>
          <p:cNvPr id="28" name="CasellaDiTesto 27"/>
          <p:cNvSpPr txBox="1">
            <a:spLocks noChangeArrowheads="1"/>
          </p:cNvSpPr>
          <p:nvPr/>
        </p:nvSpPr>
        <p:spPr bwMode="auto">
          <a:xfrm>
            <a:off x="0" y="9519901"/>
            <a:ext cx="18288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Confindustria</a:t>
            </a:r>
            <a:r>
              <a:rPr kumimoji="0" lang="it-IT" altLang="it-IT" sz="1100" b="0" i="1" u="none" strike="noStrike" kern="1200" cap="none" spc="0" normalizeH="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Dispositivi Medici 2018</a:t>
            </a:r>
            <a:endPar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24"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it-IT" sz="4800" b="1" spc="150" dirty="0" err="1">
                <a:solidFill>
                  <a:srgbClr val="75787B"/>
                </a:solidFill>
                <a:latin typeface="Arial"/>
                <a:ea typeface="Lato" panose="020F0502020204030203" pitchFamily="34" charset="0"/>
                <a:cs typeface="Arial"/>
              </a:rPr>
              <a:t>Medtech</a:t>
            </a:r>
            <a:r>
              <a:rPr lang="it-IT" sz="4800" b="1" spc="150" dirty="0">
                <a:solidFill>
                  <a:srgbClr val="75787B"/>
                </a:solidFill>
                <a:latin typeface="Arial"/>
                <a:ea typeface="Lato" panose="020F0502020204030203" pitchFamily="34" charset="0"/>
                <a:cs typeface="Arial"/>
              </a:rPr>
              <a:t> </a:t>
            </a:r>
            <a:r>
              <a:rPr lang="it-IT" sz="4800" b="1" spc="150" dirty="0" err="1">
                <a:solidFill>
                  <a:srgbClr val="75787B"/>
                </a:solidFill>
                <a:latin typeface="Arial"/>
                <a:ea typeface="Lato" panose="020F0502020204030203" pitchFamily="34" charset="0"/>
                <a:cs typeface="Arial"/>
              </a:rPr>
              <a:t>industry</a:t>
            </a:r>
            <a:endParaRPr kumimoji="0" lang="it-IT"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endParaRPr>
          </a:p>
        </p:txBody>
      </p:sp>
      <p:sp>
        <p:nvSpPr>
          <p:cNvPr id="16" name="CasellaDiTesto 15"/>
          <p:cNvSpPr txBox="1"/>
          <p:nvPr/>
        </p:nvSpPr>
        <p:spPr>
          <a:xfrm>
            <a:off x="1786481" y="2205980"/>
            <a:ext cx="15067977" cy="6601807"/>
          </a:xfrm>
          <a:prstGeom prst="rect">
            <a:avLst/>
          </a:prstGeom>
          <a:noFill/>
        </p:spPr>
        <p:txBody>
          <a:bodyPr wrap="square" rtlCol="0">
            <a:spAutoFit/>
          </a:bodyPr>
          <a:lstStyle/>
          <a:p>
            <a:pPr marL="342917" marR="0" lvl="0" indent="-342917" algn="l" defTabSz="1371669" rtl="0" eaLnBrk="1" fontAlgn="auto" latinLnBrk="0" hangingPunct="1">
              <a:lnSpc>
                <a:spcPct val="150000"/>
              </a:lnSpc>
              <a:spcBef>
                <a:spcPts val="0"/>
              </a:spcBef>
              <a:spcAft>
                <a:spcPts val="600"/>
              </a:spcAft>
              <a:buClr>
                <a:srgbClr val="4472C4">
                  <a:lumMod val="50000"/>
                </a:srgbClr>
              </a:buClr>
              <a:buSzPct val="80000"/>
              <a:buFont typeface="Wingdings" panose="05000000000000000000" pitchFamily="2" charset="2"/>
              <a:buChar char="q"/>
              <a:tabLst/>
              <a:defRPr/>
            </a:pPr>
            <a:r>
              <a:rPr lang="it-IT" sz="2400" dirty="0">
                <a:solidFill>
                  <a:srgbClr val="75787B"/>
                </a:solidFill>
                <a:latin typeface="Arial" panose="020B0604020202020204" pitchFamily="34" charset="0"/>
                <a:ea typeface="ＭＳ Ｐゴシック"/>
                <a:cs typeface="Arial" panose="020B0604020202020204" pitchFamily="34" charset="0"/>
              </a:rPr>
              <a:t>The </a:t>
            </a:r>
            <a:r>
              <a:rPr lang="it-IT" sz="2400" dirty="0" err="1">
                <a:solidFill>
                  <a:srgbClr val="75787B"/>
                </a:solidFill>
                <a:latin typeface="Arial" panose="020B0604020202020204" pitchFamily="34" charset="0"/>
                <a:ea typeface="ＭＳ Ｐゴシック"/>
                <a:cs typeface="Arial" panose="020B0604020202020204" pitchFamily="34" charset="0"/>
              </a:rPr>
              <a:t>medical</a:t>
            </a:r>
            <a:r>
              <a:rPr lang="it-IT" sz="2400" dirty="0">
                <a:solidFill>
                  <a:srgbClr val="75787B"/>
                </a:solidFill>
                <a:latin typeface="Arial" panose="020B0604020202020204" pitchFamily="34" charset="0"/>
                <a:ea typeface="ＭＳ Ｐゴシック"/>
                <a:cs typeface="Arial" panose="020B0604020202020204" pitchFamily="34" charset="0"/>
              </a:rPr>
              <a:t> devices </a:t>
            </a:r>
            <a:r>
              <a:rPr lang="it-IT" sz="2400" dirty="0" err="1">
                <a:solidFill>
                  <a:srgbClr val="75787B"/>
                </a:solidFill>
                <a:latin typeface="Arial" panose="020B0604020202020204" pitchFamily="34" charset="0"/>
                <a:ea typeface="ＭＳ Ｐゴシック"/>
                <a:cs typeface="Arial" panose="020B0604020202020204" pitchFamily="34" charset="0"/>
              </a:rPr>
              <a:t>sector</a:t>
            </a:r>
            <a:r>
              <a:rPr lang="it-IT" sz="2400" dirty="0">
                <a:solidFill>
                  <a:srgbClr val="75787B"/>
                </a:solidFill>
                <a:latin typeface="Arial" panose="020B0604020202020204" pitchFamily="34" charset="0"/>
                <a:ea typeface="ＭＳ Ｐゴシック"/>
                <a:cs typeface="Arial" panose="020B0604020202020204" pitchFamily="34" charset="0"/>
              </a:rPr>
              <a:t> </a:t>
            </a:r>
            <a:r>
              <a:rPr lang="it-IT" sz="2400" dirty="0" err="1">
                <a:solidFill>
                  <a:srgbClr val="75787B"/>
                </a:solidFill>
                <a:latin typeface="Arial" panose="020B0604020202020204" pitchFamily="34" charset="0"/>
                <a:ea typeface="ＭＳ Ｐゴシック"/>
                <a:cs typeface="Arial" panose="020B0604020202020204" pitchFamily="34" charset="0"/>
              </a:rPr>
              <a:t>generates</a:t>
            </a:r>
            <a:r>
              <a:rPr lang="it-IT" sz="2400" dirty="0">
                <a:solidFill>
                  <a:srgbClr val="75787B"/>
                </a:solidFill>
                <a:latin typeface="Arial" panose="020B0604020202020204" pitchFamily="34" charset="0"/>
                <a:ea typeface="ＭＳ Ｐゴシック"/>
                <a:cs typeface="Arial" panose="020B0604020202020204" pitchFamily="34" charset="0"/>
              </a:rPr>
              <a:t> a market </a:t>
            </a:r>
            <a:r>
              <a:rPr lang="it-IT" sz="2400" dirty="0" err="1">
                <a:solidFill>
                  <a:srgbClr val="75787B"/>
                </a:solidFill>
                <a:latin typeface="Arial" panose="020B0604020202020204" pitchFamily="34" charset="0"/>
                <a:ea typeface="ＭＳ Ｐゴシック"/>
                <a:cs typeface="Arial" panose="020B0604020202020204" pitchFamily="34" charset="0"/>
              </a:rPr>
              <a:t>valued</a:t>
            </a:r>
            <a:r>
              <a:rPr lang="it-IT" sz="2400" dirty="0">
                <a:solidFill>
                  <a:srgbClr val="75787B"/>
                </a:solidFill>
                <a:latin typeface="Arial" panose="020B0604020202020204" pitchFamily="34" charset="0"/>
                <a:ea typeface="ＭＳ Ｐゴシック"/>
                <a:cs typeface="Arial" panose="020B0604020202020204" pitchFamily="34" charset="0"/>
              </a:rPr>
              <a:t> </a:t>
            </a:r>
            <a:r>
              <a:rPr lang="it-IT" sz="2400" dirty="0" err="1">
                <a:solidFill>
                  <a:srgbClr val="75787B"/>
                </a:solidFill>
                <a:latin typeface="Arial" panose="020B0604020202020204" pitchFamily="34" charset="0"/>
                <a:ea typeface="ＭＳ Ｐゴシック"/>
                <a:cs typeface="Arial" panose="020B0604020202020204" pitchFamily="34" charset="0"/>
              </a:rPr>
              <a:t>about</a:t>
            </a:r>
            <a:r>
              <a:rPr lang="it-IT" sz="2400" dirty="0">
                <a:solidFill>
                  <a:srgbClr val="75787B"/>
                </a:solidFill>
                <a:latin typeface="Arial" panose="020B0604020202020204" pitchFamily="34" charset="0"/>
                <a:ea typeface="ＭＳ Ｐゴシック"/>
                <a:cs typeface="Arial" panose="020B0604020202020204" pitchFamily="34" charset="0"/>
              </a:rPr>
              <a:t> </a:t>
            </a:r>
            <a:r>
              <a:rPr lang="it-IT" sz="2400" b="1" dirty="0">
                <a:solidFill>
                  <a:schemeClr val="accent5">
                    <a:lumMod val="50000"/>
                  </a:schemeClr>
                </a:solidFill>
                <a:latin typeface="Arial" panose="020B0604020202020204" pitchFamily="34" charset="0"/>
                <a:ea typeface="ＭＳ Ｐゴシック"/>
                <a:cs typeface="Arial" panose="020B0604020202020204" pitchFamily="34" charset="0"/>
              </a:rPr>
              <a:t>€ 16,5 </a:t>
            </a:r>
            <a:r>
              <a:rPr lang="it-IT" sz="2400" b="1" dirty="0" err="1">
                <a:solidFill>
                  <a:schemeClr val="accent5">
                    <a:lumMod val="50000"/>
                  </a:schemeClr>
                </a:solidFill>
                <a:latin typeface="Arial" panose="020B0604020202020204" pitchFamily="34" charset="0"/>
                <a:ea typeface="ＭＳ Ｐゴシック"/>
                <a:cs typeface="Arial" panose="020B0604020202020204" pitchFamily="34" charset="0"/>
              </a:rPr>
              <a:t>bln</a:t>
            </a:r>
            <a:r>
              <a:rPr lang="it-IT" sz="2400" b="1" dirty="0">
                <a:solidFill>
                  <a:schemeClr val="accent5">
                    <a:lumMod val="50000"/>
                  </a:schemeClr>
                </a:solidFill>
                <a:latin typeface="Arial" panose="020B0604020202020204" pitchFamily="34" charset="0"/>
                <a:ea typeface="ＭＳ Ｐゴシック"/>
                <a:cs typeface="Arial" panose="020B0604020202020204" pitchFamily="34" charset="0"/>
              </a:rPr>
              <a:t> in </a:t>
            </a:r>
            <a:r>
              <a:rPr lang="it-IT" sz="2400" b="1" dirty="0" err="1">
                <a:solidFill>
                  <a:schemeClr val="accent5">
                    <a:lumMod val="50000"/>
                  </a:schemeClr>
                </a:solidFill>
                <a:latin typeface="Arial" panose="020B0604020202020204" pitchFamily="34" charset="0"/>
                <a:ea typeface="ＭＳ Ｐゴシック"/>
                <a:cs typeface="Arial" panose="020B0604020202020204" pitchFamily="34" charset="0"/>
              </a:rPr>
              <a:t>terms</a:t>
            </a:r>
            <a:r>
              <a:rPr lang="it-IT" sz="2400" b="1" dirty="0">
                <a:solidFill>
                  <a:schemeClr val="accent5">
                    <a:lumMod val="50000"/>
                  </a:schemeClr>
                </a:solidFill>
                <a:latin typeface="Arial" panose="020B0604020202020204" pitchFamily="34" charset="0"/>
                <a:ea typeface="ＭＳ Ｐゴシック"/>
                <a:cs typeface="Arial" panose="020B0604020202020204" pitchFamily="34" charset="0"/>
              </a:rPr>
              <a:t> of export and </a:t>
            </a:r>
            <a:r>
              <a:rPr lang="it-IT" sz="2400" b="1" dirty="0" err="1">
                <a:solidFill>
                  <a:schemeClr val="accent5">
                    <a:lumMod val="50000"/>
                  </a:schemeClr>
                </a:solidFill>
                <a:latin typeface="Arial" panose="020B0604020202020204" pitchFamily="34" charset="0"/>
                <a:ea typeface="ＭＳ Ｐゴシック"/>
                <a:cs typeface="Arial" panose="020B0604020202020204" pitchFamily="34" charset="0"/>
              </a:rPr>
              <a:t>internal</a:t>
            </a:r>
            <a:r>
              <a:rPr lang="it-IT" sz="2400" b="1" dirty="0">
                <a:solidFill>
                  <a:schemeClr val="accent5">
                    <a:lumMod val="50000"/>
                  </a:schemeClr>
                </a:solidFill>
                <a:latin typeface="Arial" panose="020B0604020202020204" pitchFamily="34" charset="0"/>
                <a:ea typeface="ＭＳ Ｐゴシック"/>
                <a:cs typeface="Arial" panose="020B0604020202020204" pitchFamily="34" charset="0"/>
              </a:rPr>
              <a:t> market</a:t>
            </a:r>
            <a:r>
              <a:rPr lang="it-IT" sz="2400" b="1" dirty="0">
                <a:solidFill>
                  <a:schemeClr val="accent5">
                    <a:lumMod val="50000"/>
                  </a:schemeClr>
                </a:solidFill>
                <a:latin typeface="Arial" panose="020B0604020202020204" pitchFamily="34" charset="0"/>
                <a:cs typeface="Arial" panose="020B0604020202020204" pitchFamily="34" charset="0"/>
              </a:rPr>
              <a:t> </a:t>
            </a:r>
            <a:r>
              <a:rPr lang="it-IT" sz="2400" dirty="0">
                <a:solidFill>
                  <a:srgbClr val="75787B"/>
                </a:solidFill>
                <a:latin typeface="Arial" panose="020B0604020202020204" pitchFamily="34" charset="0"/>
                <a:cs typeface="Arial" panose="020B0604020202020204" pitchFamily="34" charset="0"/>
              </a:rPr>
              <a:t>with </a:t>
            </a:r>
            <a:r>
              <a:rPr lang="it-IT" sz="2400" b="1" dirty="0" err="1">
                <a:solidFill>
                  <a:schemeClr val="accent5">
                    <a:lumMod val="50000"/>
                  </a:schemeClr>
                </a:solidFill>
                <a:latin typeface="Arial" panose="020B0604020202020204" pitchFamily="34" charset="0"/>
                <a:cs typeface="Arial" panose="020B0604020202020204" pitchFamily="34" charset="0"/>
              </a:rPr>
              <a:t>about</a:t>
            </a:r>
            <a:r>
              <a:rPr lang="it-IT" sz="2400" b="1" dirty="0">
                <a:solidFill>
                  <a:schemeClr val="accent5">
                    <a:lumMod val="50000"/>
                  </a:schemeClr>
                </a:solidFill>
                <a:latin typeface="Arial" panose="020B0604020202020204" pitchFamily="34" charset="0"/>
                <a:cs typeface="Arial" panose="020B0604020202020204" pitchFamily="34" charset="0"/>
              </a:rPr>
              <a:t> </a:t>
            </a:r>
            <a:r>
              <a:rPr lang="it-IT" sz="2400" b="1" dirty="0">
                <a:solidFill>
                  <a:schemeClr val="accent5">
                    <a:lumMod val="50000"/>
                  </a:schemeClr>
                </a:solidFill>
                <a:latin typeface="Arial" panose="020B0604020202020204" pitchFamily="34" charset="0"/>
                <a:ea typeface="ＭＳ Ｐゴシック"/>
                <a:cs typeface="Arial" panose="020B0604020202020204" pitchFamily="34" charset="0"/>
              </a:rPr>
              <a:t>4.000 companies </a:t>
            </a:r>
            <a:r>
              <a:rPr lang="it-IT" sz="2400" b="1" dirty="0" err="1">
                <a:solidFill>
                  <a:schemeClr val="accent5">
                    <a:lumMod val="50000"/>
                  </a:schemeClr>
                </a:solidFill>
                <a:latin typeface="Arial" panose="020B0604020202020204" pitchFamily="34" charset="0"/>
                <a:ea typeface="ＭＳ Ｐゴシック"/>
                <a:cs typeface="Arial" panose="020B0604020202020204" pitchFamily="34" charset="0"/>
              </a:rPr>
              <a:t>employing</a:t>
            </a:r>
            <a:r>
              <a:rPr lang="it-IT" sz="2400" b="1" dirty="0">
                <a:solidFill>
                  <a:schemeClr val="accent5">
                    <a:lumMod val="50000"/>
                  </a:schemeClr>
                </a:solidFill>
                <a:latin typeface="Arial" panose="020B0604020202020204" pitchFamily="34" charset="0"/>
                <a:ea typeface="ＭＳ Ｐゴシック"/>
                <a:cs typeface="Arial" panose="020B0604020202020204" pitchFamily="34" charset="0"/>
              </a:rPr>
              <a:t> 76.400 </a:t>
            </a:r>
            <a:r>
              <a:rPr lang="it-IT" sz="2400" b="1" dirty="0" err="1">
                <a:solidFill>
                  <a:schemeClr val="accent5">
                    <a:lumMod val="50000"/>
                  </a:schemeClr>
                </a:solidFill>
                <a:latin typeface="Arial" panose="020B0604020202020204" pitchFamily="34" charset="0"/>
                <a:ea typeface="ＭＳ Ｐゴシック"/>
                <a:cs typeface="Arial" panose="020B0604020202020204" pitchFamily="34" charset="0"/>
              </a:rPr>
              <a:t>employees</a:t>
            </a:r>
            <a:endParaRPr lang="it-IT" sz="2400" b="1" dirty="0">
              <a:solidFill>
                <a:schemeClr val="accent5">
                  <a:lumMod val="50000"/>
                </a:schemeClr>
              </a:solidFill>
              <a:latin typeface="Arial" panose="020B0604020202020204" pitchFamily="34" charset="0"/>
              <a:ea typeface="ＭＳ Ｐゴシック"/>
              <a:cs typeface="Arial" panose="020B0604020202020204" pitchFamily="34" charset="0"/>
            </a:endParaRPr>
          </a:p>
          <a:p>
            <a:pPr marL="342917" marR="0" lvl="0" indent="-342917" algn="l" defTabSz="1371669" rtl="0" eaLnBrk="1" fontAlgn="auto" latinLnBrk="0" hangingPunct="1">
              <a:lnSpc>
                <a:spcPct val="150000"/>
              </a:lnSpc>
              <a:spcBef>
                <a:spcPts val="0"/>
              </a:spcBef>
              <a:spcAft>
                <a:spcPts val="600"/>
              </a:spcAft>
              <a:buClr>
                <a:srgbClr val="4472C4">
                  <a:lumMod val="50000"/>
                </a:srgbClr>
              </a:buClr>
              <a:buSzPct val="80000"/>
              <a:buFont typeface="Wingdings" panose="05000000000000000000" pitchFamily="2" charset="2"/>
              <a:buChar char="q"/>
              <a:tabLst/>
              <a:defRPr/>
            </a:pPr>
            <a:r>
              <a:rPr lang="it-IT" sz="2400" dirty="0">
                <a:solidFill>
                  <a:srgbClr val="75787B"/>
                </a:solidFill>
                <a:latin typeface="Arial" panose="020B0604020202020204" pitchFamily="34" charset="0"/>
                <a:ea typeface="ＭＳ Ｐゴシック"/>
                <a:cs typeface="Arial" panose="020B0604020202020204" pitchFamily="34" charset="0"/>
              </a:rPr>
              <a:t>66% of the market </a:t>
            </a:r>
            <a:r>
              <a:rPr lang="it-IT" sz="2400" dirty="0" err="1">
                <a:solidFill>
                  <a:srgbClr val="75787B"/>
                </a:solidFill>
                <a:latin typeface="Arial" panose="020B0604020202020204" pitchFamily="34" charset="0"/>
                <a:ea typeface="ＭＳ Ｐゴシック"/>
                <a:cs typeface="Arial" panose="020B0604020202020204" pitchFamily="34" charset="0"/>
              </a:rPr>
              <a:t>is</a:t>
            </a:r>
            <a:r>
              <a:rPr lang="it-IT" sz="2400" dirty="0">
                <a:solidFill>
                  <a:srgbClr val="75787B"/>
                </a:solidFill>
                <a:latin typeface="Arial" panose="020B0604020202020204" pitchFamily="34" charset="0"/>
                <a:ea typeface="ＭＳ Ｐゴシック"/>
                <a:cs typeface="Arial" panose="020B0604020202020204" pitchFamily="34" charset="0"/>
              </a:rPr>
              <a:t> </a:t>
            </a:r>
            <a:r>
              <a:rPr lang="it-IT" sz="2400" dirty="0" err="1">
                <a:solidFill>
                  <a:srgbClr val="75787B"/>
                </a:solidFill>
                <a:latin typeface="Arial" panose="020B0604020202020204" pitchFamily="34" charset="0"/>
                <a:ea typeface="ＭＳ Ｐゴシック"/>
                <a:cs typeface="Arial" panose="020B0604020202020204" pitchFamily="34" charset="0"/>
              </a:rPr>
              <a:t>directed</a:t>
            </a:r>
            <a:r>
              <a:rPr lang="it-IT" sz="2400" dirty="0">
                <a:solidFill>
                  <a:srgbClr val="75787B"/>
                </a:solidFill>
                <a:latin typeface="Arial" panose="020B0604020202020204" pitchFamily="34" charset="0"/>
                <a:ea typeface="ＭＳ Ｐゴシック"/>
                <a:cs typeface="Arial" panose="020B0604020202020204" pitchFamily="34" charset="0"/>
              </a:rPr>
              <a:t> to the </a:t>
            </a:r>
            <a:r>
              <a:rPr lang="it-IT" sz="2400" b="1" dirty="0">
                <a:solidFill>
                  <a:schemeClr val="accent5">
                    <a:lumMod val="50000"/>
                  </a:schemeClr>
                </a:solidFill>
                <a:latin typeface="Arial" panose="020B0604020202020204" pitchFamily="34" charset="0"/>
                <a:ea typeface="ＭＳ Ｐゴシック"/>
                <a:cs typeface="Arial" panose="020B0604020202020204" pitchFamily="34" charset="0"/>
              </a:rPr>
              <a:t>National Healthcare System</a:t>
            </a:r>
          </a:p>
          <a:p>
            <a:pPr marL="342917" marR="0" lvl="0" indent="-342917" algn="l" defTabSz="1371669" rtl="0" eaLnBrk="1" fontAlgn="auto" latinLnBrk="0" hangingPunct="1">
              <a:lnSpc>
                <a:spcPct val="150000"/>
              </a:lnSpc>
              <a:spcBef>
                <a:spcPts val="0"/>
              </a:spcBef>
              <a:spcAft>
                <a:spcPts val="600"/>
              </a:spcAft>
              <a:buClr>
                <a:srgbClr val="4472C4">
                  <a:lumMod val="50000"/>
                </a:srgbClr>
              </a:buClr>
              <a:buSzPct val="80000"/>
              <a:buFont typeface="Wingdings" panose="05000000000000000000" pitchFamily="2" charset="2"/>
              <a:buChar char="q"/>
              <a:tabLst/>
              <a:defRPr/>
            </a:pPr>
            <a:r>
              <a:rPr lang="it-IT" sz="2400" b="1" dirty="0">
                <a:solidFill>
                  <a:schemeClr val="accent5">
                    <a:lumMod val="50000"/>
                  </a:schemeClr>
                </a:solidFill>
                <a:latin typeface="Arial" panose="020B0604020202020204" pitchFamily="34" charset="0"/>
                <a:ea typeface="ＭＳ Ｐゴシック"/>
                <a:cs typeface="Arial" panose="020B0604020202020204" pitchFamily="34" charset="0"/>
              </a:rPr>
              <a:t>1,5 mln of </a:t>
            </a:r>
            <a:r>
              <a:rPr lang="it-IT" sz="2400" b="1" dirty="0" err="1">
                <a:solidFill>
                  <a:schemeClr val="accent5">
                    <a:lumMod val="50000"/>
                  </a:schemeClr>
                </a:solidFill>
                <a:latin typeface="Arial" panose="020B0604020202020204" pitchFamily="34" charset="0"/>
                <a:ea typeface="ＭＳ Ｐゴシック"/>
                <a:cs typeface="Arial" panose="020B0604020202020204" pitchFamily="34" charset="0"/>
              </a:rPr>
              <a:t>medical</a:t>
            </a:r>
            <a:r>
              <a:rPr lang="it-IT" sz="2400" b="1" dirty="0">
                <a:solidFill>
                  <a:schemeClr val="accent5">
                    <a:lumMod val="50000"/>
                  </a:schemeClr>
                </a:solidFill>
                <a:latin typeface="Arial" panose="020B0604020202020204" pitchFamily="34" charset="0"/>
                <a:ea typeface="ＭＳ Ｐゴシック"/>
                <a:cs typeface="Arial" panose="020B0604020202020204" pitchFamily="34" charset="0"/>
              </a:rPr>
              <a:t> devices </a:t>
            </a:r>
            <a:r>
              <a:rPr lang="it-IT" sz="2400" dirty="0" err="1">
                <a:solidFill>
                  <a:srgbClr val="75787B"/>
                </a:solidFill>
                <a:latin typeface="Arial" panose="020B0604020202020204" pitchFamily="34" charset="0"/>
                <a:ea typeface="ＭＳ Ｐゴシック"/>
                <a:cs typeface="Arial" panose="020B0604020202020204" pitchFamily="34" charset="0"/>
              </a:rPr>
              <a:t>produced</a:t>
            </a:r>
            <a:r>
              <a:rPr lang="it-IT" sz="2400" dirty="0">
                <a:solidFill>
                  <a:srgbClr val="75787B"/>
                </a:solidFill>
                <a:latin typeface="Arial" panose="020B0604020202020204" pitchFamily="34" charset="0"/>
                <a:ea typeface="ＭＳ Ｐゴシック"/>
                <a:cs typeface="Arial" panose="020B0604020202020204" pitchFamily="34" charset="0"/>
              </a:rPr>
              <a:t> and </a:t>
            </a:r>
            <a:r>
              <a:rPr lang="it-IT" sz="2400" dirty="0" err="1">
                <a:solidFill>
                  <a:srgbClr val="75787B"/>
                </a:solidFill>
                <a:latin typeface="Arial" panose="020B0604020202020204" pitchFamily="34" charset="0"/>
                <a:ea typeface="ＭＳ Ｐゴシック"/>
                <a:cs typeface="Arial" panose="020B0604020202020204" pitchFamily="34" charset="0"/>
              </a:rPr>
              <a:t>distributed</a:t>
            </a:r>
            <a:r>
              <a:rPr lang="it-IT" sz="2400" dirty="0">
                <a:solidFill>
                  <a:srgbClr val="75787B"/>
                </a:solidFill>
                <a:latin typeface="Arial" panose="020B0604020202020204" pitchFamily="34" charset="0"/>
                <a:ea typeface="ＭＳ Ｐゴシック"/>
                <a:cs typeface="Arial" panose="020B0604020202020204" pitchFamily="34" charset="0"/>
              </a:rPr>
              <a:t> </a:t>
            </a:r>
            <a:r>
              <a:rPr lang="it-IT" sz="2400" dirty="0" err="1">
                <a:solidFill>
                  <a:srgbClr val="75787B"/>
                </a:solidFill>
                <a:latin typeface="Arial" panose="020B0604020202020204" pitchFamily="34" charset="0"/>
                <a:ea typeface="ＭＳ Ｐゴシック"/>
                <a:cs typeface="Arial" panose="020B0604020202020204" pitchFamily="34" charset="0"/>
              </a:rPr>
              <a:t>yearly</a:t>
            </a:r>
            <a:endParaRPr lang="it-IT" sz="2400" dirty="0">
              <a:solidFill>
                <a:srgbClr val="75787B"/>
              </a:solidFill>
              <a:latin typeface="Arial" panose="020B0604020202020204" pitchFamily="34" charset="0"/>
              <a:ea typeface="ＭＳ Ｐゴシック"/>
              <a:cs typeface="Arial" panose="020B0604020202020204" pitchFamily="34" charset="0"/>
            </a:endParaRPr>
          </a:p>
          <a:p>
            <a:pPr marL="342917" marR="0" lvl="0" indent="-342917" algn="l" defTabSz="1371669" rtl="0" eaLnBrk="1" fontAlgn="auto" latinLnBrk="0" hangingPunct="1">
              <a:lnSpc>
                <a:spcPct val="150000"/>
              </a:lnSpc>
              <a:spcBef>
                <a:spcPts val="0"/>
              </a:spcBef>
              <a:spcAft>
                <a:spcPts val="600"/>
              </a:spcAft>
              <a:buClr>
                <a:srgbClr val="4472C4">
                  <a:lumMod val="50000"/>
                </a:srgbClr>
              </a:buClr>
              <a:buSzPct val="80000"/>
              <a:buFont typeface="Wingdings" panose="05000000000000000000" pitchFamily="2" charset="2"/>
              <a:buChar char="q"/>
              <a:tabLst/>
              <a:defRPr/>
            </a:pPr>
            <a:r>
              <a:rPr lang="it-IT" sz="2400" dirty="0">
                <a:solidFill>
                  <a:srgbClr val="75787B"/>
                </a:solidFill>
                <a:latin typeface="Arial" panose="020B0604020202020204" pitchFamily="34" charset="0"/>
                <a:ea typeface="ＭＳ Ｐゴシック"/>
                <a:cs typeface="Arial" panose="020B0604020202020204" pitchFamily="34" charset="0"/>
              </a:rPr>
              <a:t>The </a:t>
            </a:r>
            <a:r>
              <a:rPr lang="it-IT" sz="2400" dirty="0" err="1">
                <a:solidFill>
                  <a:srgbClr val="75787B"/>
                </a:solidFill>
                <a:latin typeface="Arial" panose="020B0604020202020204" pitchFamily="34" charset="0"/>
                <a:ea typeface="ＭＳ Ｐゴシック"/>
                <a:cs typeface="Arial" panose="020B0604020202020204" pitchFamily="34" charset="0"/>
              </a:rPr>
              <a:t>sectorial</a:t>
            </a:r>
            <a:r>
              <a:rPr lang="it-IT" sz="2400" dirty="0">
                <a:solidFill>
                  <a:srgbClr val="75787B"/>
                </a:solidFill>
                <a:latin typeface="Arial" panose="020B0604020202020204" pitchFamily="34" charset="0"/>
                <a:ea typeface="ＭＳ Ｐゴシック"/>
                <a:cs typeface="Arial" panose="020B0604020202020204" pitchFamily="34" charset="0"/>
              </a:rPr>
              <a:t> companies are </a:t>
            </a:r>
            <a:r>
              <a:rPr lang="it-IT" sz="2400" dirty="0" err="1">
                <a:solidFill>
                  <a:srgbClr val="75787B"/>
                </a:solidFill>
                <a:latin typeface="Arial" panose="020B0604020202020204" pitchFamily="34" charset="0"/>
                <a:ea typeface="ＭＳ Ｐゴシック"/>
                <a:cs typeface="Arial" panose="020B0604020202020204" pitchFamily="34" charset="0"/>
              </a:rPr>
              <a:t>divided</a:t>
            </a:r>
            <a:r>
              <a:rPr lang="it-IT" sz="2400" dirty="0">
                <a:solidFill>
                  <a:srgbClr val="75787B"/>
                </a:solidFill>
                <a:latin typeface="Arial" panose="020B0604020202020204" pitchFamily="34" charset="0"/>
                <a:ea typeface="ＭＳ Ｐゴシック"/>
                <a:cs typeface="Arial" panose="020B0604020202020204" pitchFamily="34" charset="0"/>
              </a:rPr>
              <a:t> in </a:t>
            </a:r>
            <a:r>
              <a:rPr lang="it-IT" sz="2400" b="1" dirty="0">
                <a:solidFill>
                  <a:schemeClr val="accent5">
                    <a:lumMod val="50000"/>
                  </a:schemeClr>
                </a:solidFill>
                <a:latin typeface="Arial" panose="020B0604020202020204" pitchFamily="34" charset="0"/>
                <a:ea typeface="ＭＳ Ｐゴシック"/>
                <a:cs typeface="Arial" panose="020B0604020202020204" pitchFamily="34" charset="0"/>
              </a:rPr>
              <a:t>8 </a:t>
            </a:r>
            <a:r>
              <a:rPr lang="it-IT" sz="2400" b="1" dirty="0" err="1">
                <a:solidFill>
                  <a:schemeClr val="accent5">
                    <a:lumMod val="50000"/>
                  </a:schemeClr>
                </a:solidFill>
                <a:latin typeface="Arial" panose="020B0604020202020204" pitchFamily="34" charset="0"/>
                <a:ea typeface="ＭＳ Ｐゴシック"/>
                <a:cs typeface="Arial" panose="020B0604020202020204" pitchFamily="34" charset="0"/>
              </a:rPr>
              <a:t>segments</a:t>
            </a:r>
            <a:r>
              <a:rPr lang="it-IT" sz="2400" dirty="0">
                <a:solidFill>
                  <a:srgbClr val="75787B"/>
                </a:solidFill>
                <a:latin typeface="Arial" panose="020B0604020202020204" pitchFamily="34" charset="0"/>
                <a:ea typeface="ＭＳ Ｐゴシック"/>
                <a:cs typeface="Arial" panose="020B0604020202020204" pitchFamily="34" charset="0"/>
              </a:rPr>
              <a:t>: </a:t>
            </a:r>
          </a:p>
          <a:p>
            <a:pPr marL="1028717" lvl="1" indent="-342917" defTabSz="1371669">
              <a:lnSpc>
                <a:spcPct val="150000"/>
              </a:lnSpc>
              <a:spcAft>
                <a:spcPts val="600"/>
              </a:spcAft>
              <a:buClr>
                <a:srgbClr val="4472C4">
                  <a:lumMod val="50000"/>
                </a:srgbClr>
              </a:buClr>
              <a:buSzPct val="80000"/>
              <a:buFont typeface="Wingdings" panose="05000000000000000000" pitchFamily="2" charset="2"/>
              <a:buChar char="q"/>
              <a:defRPr/>
            </a:pPr>
            <a:r>
              <a:rPr lang="it-IT" sz="2200" b="1" dirty="0" err="1">
                <a:solidFill>
                  <a:schemeClr val="accent5">
                    <a:lumMod val="50000"/>
                  </a:schemeClr>
                </a:solidFill>
                <a:latin typeface="Arial" panose="020B0604020202020204" pitchFamily="34" charset="0"/>
                <a:ea typeface="ＭＳ Ｐゴシック"/>
                <a:cs typeface="Arial" panose="020B0604020202020204" pitchFamily="34" charset="0"/>
              </a:rPr>
              <a:t>Biomedical</a:t>
            </a:r>
            <a:r>
              <a:rPr lang="it-IT" sz="2200" dirty="0">
                <a:solidFill>
                  <a:srgbClr val="75787B"/>
                </a:solidFill>
                <a:latin typeface="Arial" panose="020B0604020202020204" pitchFamily="34" charset="0"/>
                <a:ea typeface="ＭＳ Ｐゴシック"/>
                <a:cs typeface="Arial" panose="020B0604020202020204" pitchFamily="34" charset="0"/>
              </a:rPr>
              <a:t> (44% of </a:t>
            </a:r>
            <a:r>
              <a:rPr lang="it-IT" sz="2200" dirty="0" err="1">
                <a:solidFill>
                  <a:srgbClr val="75787B"/>
                </a:solidFill>
                <a:latin typeface="Arial" panose="020B0604020202020204" pitchFamily="34" charset="0"/>
                <a:ea typeface="ＭＳ Ｐゴシック"/>
                <a:cs typeface="Arial" panose="020B0604020202020204" pitchFamily="34" charset="0"/>
              </a:rPr>
              <a:t>total</a:t>
            </a:r>
            <a:r>
              <a:rPr lang="it-IT" sz="2200" dirty="0">
                <a:solidFill>
                  <a:srgbClr val="75787B"/>
                </a:solidFill>
                <a:latin typeface="Arial" panose="020B0604020202020204" pitchFamily="34" charset="0"/>
                <a:ea typeface="ＭＳ Ｐゴシック"/>
                <a:cs typeface="Arial" panose="020B0604020202020204" pitchFamily="34" charset="0"/>
              </a:rPr>
              <a:t>) – </a:t>
            </a:r>
            <a:r>
              <a:rPr lang="it-IT" sz="2200" dirty="0" err="1">
                <a:solidFill>
                  <a:srgbClr val="75787B"/>
                </a:solidFill>
                <a:latin typeface="Arial" panose="020B0604020202020204" pitchFamily="34" charset="0"/>
                <a:ea typeface="ＭＳ Ｐゴシック"/>
                <a:cs typeface="Arial" panose="020B0604020202020204" pitchFamily="34" charset="0"/>
              </a:rPr>
              <a:t>orthopedic</a:t>
            </a:r>
            <a:r>
              <a:rPr lang="it-IT" sz="2200" dirty="0">
                <a:solidFill>
                  <a:srgbClr val="75787B"/>
                </a:solidFill>
                <a:latin typeface="Arial" panose="020B0604020202020204" pitchFamily="34" charset="0"/>
                <a:ea typeface="ＭＳ Ｐゴシック"/>
                <a:cs typeface="Arial" panose="020B0604020202020204" pitchFamily="34" charset="0"/>
              </a:rPr>
              <a:t> </a:t>
            </a:r>
            <a:r>
              <a:rPr lang="it-IT" sz="2200" dirty="0" err="1">
                <a:solidFill>
                  <a:srgbClr val="75787B"/>
                </a:solidFill>
                <a:latin typeface="Arial" panose="020B0604020202020204" pitchFamily="34" charset="0"/>
                <a:ea typeface="ＭＳ Ｐゴシック"/>
                <a:cs typeface="Arial" panose="020B0604020202020204" pitchFamily="34" charset="0"/>
              </a:rPr>
              <a:t>implants</a:t>
            </a:r>
            <a:r>
              <a:rPr lang="it-IT" sz="2200" dirty="0">
                <a:solidFill>
                  <a:srgbClr val="75787B"/>
                </a:solidFill>
                <a:latin typeface="Arial" panose="020B0604020202020204" pitchFamily="34" charset="0"/>
                <a:ea typeface="ＭＳ Ｐゴシック"/>
                <a:cs typeface="Arial" panose="020B0604020202020204" pitchFamily="34" charset="0"/>
              </a:rPr>
              <a:t>, </a:t>
            </a:r>
            <a:r>
              <a:rPr lang="it-IT" sz="2200" dirty="0" err="1">
                <a:solidFill>
                  <a:srgbClr val="75787B"/>
                </a:solidFill>
                <a:latin typeface="Arial" panose="020B0604020202020204" pitchFamily="34" charset="0"/>
                <a:ea typeface="ＭＳ Ｐゴシック"/>
                <a:cs typeface="Arial" panose="020B0604020202020204" pitchFamily="34" charset="0"/>
              </a:rPr>
              <a:t>patches</a:t>
            </a:r>
            <a:r>
              <a:rPr lang="it-IT" sz="2200" dirty="0">
                <a:solidFill>
                  <a:srgbClr val="75787B"/>
                </a:solidFill>
                <a:latin typeface="Arial" panose="020B0604020202020204" pitchFamily="34" charset="0"/>
                <a:ea typeface="ＭＳ Ｐゴシック"/>
                <a:cs typeface="Arial" panose="020B0604020202020204" pitchFamily="34" charset="0"/>
              </a:rPr>
              <a:t>, </a:t>
            </a:r>
            <a:r>
              <a:rPr lang="it-IT" sz="2200" dirty="0" err="1">
                <a:solidFill>
                  <a:srgbClr val="75787B"/>
                </a:solidFill>
                <a:latin typeface="Arial" panose="020B0604020202020204" pitchFamily="34" charset="0"/>
                <a:ea typeface="ＭＳ Ｐゴシック"/>
                <a:cs typeface="Arial" panose="020B0604020202020204" pitchFamily="34" charset="0"/>
              </a:rPr>
              <a:t>pacemakers</a:t>
            </a:r>
            <a:r>
              <a:rPr lang="it-IT" sz="2200" dirty="0">
                <a:solidFill>
                  <a:srgbClr val="75787B"/>
                </a:solidFill>
                <a:latin typeface="Arial" panose="020B0604020202020204" pitchFamily="34" charset="0"/>
                <a:ea typeface="ＭＳ Ｐゴシック"/>
                <a:cs typeface="Arial" panose="020B0604020202020204" pitchFamily="34" charset="0"/>
              </a:rPr>
              <a:t>, and more</a:t>
            </a:r>
          </a:p>
          <a:p>
            <a:pPr marL="1028717" lvl="1" indent="-342917" defTabSz="1371669">
              <a:lnSpc>
                <a:spcPct val="150000"/>
              </a:lnSpc>
              <a:spcAft>
                <a:spcPts val="600"/>
              </a:spcAft>
              <a:buClr>
                <a:srgbClr val="4472C4">
                  <a:lumMod val="50000"/>
                </a:srgbClr>
              </a:buClr>
              <a:buSzPct val="80000"/>
              <a:buFont typeface="Wingdings" panose="05000000000000000000" pitchFamily="2" charset="2"/>
              <a:buChar char="q"/>
              <a:defRPr/>
            </a:pPr>
            <a:r>
              <a:rPr lang="it-IT" sz="2200" b="1" dirty="0" err="1">
                <a:solidFill>
                  <a:schemeClr val="accent5">
                    <a:lumMod val="50000"/>
                  </a:schemeClr>
                </a:solidFill>
                <a:latin typeface="Arial" panose="020B0604020202020204" pitchFamily="34" charset="0"/>
                <a:ea typeface="ＭＳ Ｐゴシック"/>
                <a:cs typeface="Arial" panose="020B0604020202020204" pitchFamily="34" charset="0"/>
              </a:rPr>
              <a:t>Biomedical</a:t>
            </a:r>
            <a:r>
              <a:rPr lang="it-IT" sz="2200" b="1" dirty="0">
                <a:solidFill>
                  <a:schemeClr val="accent5">
                    <a:lumMod val="50000"/>
                  </a:schemeClr>
                </a:solidFill>
                <a:latin typeface="Arial" panose="020B0604020202020204" pitchFamily="34" charset="0"/>
                <a:ea typeface="ＭＳ Ｐゴシック"/>
                <a:cs typeface="Arial" panose="020B0604020202020204" pitchFamily="34" charset="0"/>
              </a:rPr>
              <a:t> </a:t>
            </a:r>
            <a:r>
              <a:rPr lang="it-IT" sz="2200" b="1" dirty="0" err="1">
                <a:solidFill>
                  <a:schemeClr val="accent5">
                    <a:lumMod val="50000"/>
                  </a:schemeClr>
                </a:solidFill>
                <a:latin typeface="Arial" panose="020B0604020202020204" pitchFamily="34" charset="0"/>
                <a:ea typeface="ＭＳ Ｐゴシック"/>
                <a:cs typeface="Arial" panose="020B0604020202020204" pitchFamily="34" charset="0"/>
              </a:rPr>
              <a:t>equipment</a:t>
            </a:r>
            <a:r>
              <a:rPr lang="it-IT" sz="2200" b="1" dirty="0">
                <a:solidFill>
                  <a:schemeClr val="accent5">
                    <a:lumMod val="50000"/>
                  </a:schemeClr>
                </a:solidFill>
                <a:latin typeface="Arial" panose="020B0604020202020204" pitchFamily="34" charset="0"/>
                <a:ea typeface="ＭＳ Ｐゴシック"/>
                <a:cs typeface="Arial" panose="020B0604020202020204" pitchFamily="34" charset="0"/>
              </a:rPr>
              <a:t> </a:t>
            </a:r>
            <a:r>
              <a:rPr lang="it-IT" sz="2200" dirty="0">
                <a:solidFill>
                  <a:srgbClr val="75787B"/>
                </a:solidFill>
                <a:latin typeface="Arial" panose="020B0604020202020204" pitchFamily="34" charset="0"/>
                <a:ea typeface="ＭＳ Ｐゴシック"/>
                <a:cs typeface="Arial" panose="020B0604020202020204" pitchFamily="34" charset="0"/>
              </a:rPr>
              <a:t>(18% of </a:t>
            </a:r>
            <a:r>
              <a:rPr lang="it-IT" sz="2200" dirty="0" err="1">
                <a:solidFill>
                  <a:srgbClr val="75787B"/>
                </a:solidFill>
                <a:latin typeface="Arial" panose="020B0604020202020204" pitchFamily="34" charset="0"/>
                <a:ea typeface="ＭＳ Ｐゴシック"/>
                <a:cs typeface="Arial" panose="020B0604020202020204" pitchFamily="34" charset="0"/>
              </a:rPr>
              <a:t>total</a:t>
            </a:r>
            <a:r>
              <a:rPr lang="it-IT" sz="2200" dirty="0">
                <a:solidFill>
                  <a:srgbClr val="75787B"/>
                </a:solidFill>
                <a:latin typeface="Arial" panose="020B0604020202020204" pitchFamily="34" charset="0"/>
                <a:ea typeface="ＭＳ Ｐゴシック"/>
                <a:cs typeface="Arial" panose="020B0604020202020204" pitchFamily="34" charset="0"/>
              </a:rPr>
              <a:t>) – </a:t>
            </a:r>
            <a:r>
              <a:rPr lang="en-US" sz="2200" dirty="0">
                <a:solidFill>
                  <a:srgbClr val="75787B"/>
                </a:solidFill>
                <a:latin typeface="Arial" panose="020B0604020202020204" pitchFamily="34" charset="0"/>
                <a:ea typeface="ＭＳ Ｐゴシック"/>
                <a:cs typeface="Arial" panose="020B0604020202020204" pitchFamily="34" charset="0"/>
              </a:rPr>
              <a:t>equipment for surgery, monitoring, rehabilitation and support</a:t>
            </a:r>
            <a:endParaRPr lang="it-IT" sz="2200" dirty="0">
              <a:solidFill>
                <a:srgbClr val="75787B"/>
              </a:solidFill>
              <a:latin typeface="Arial" panose="020B0604020202020204" pitchFamily="34" charset="0"/>
              <a:ea typeface="ＭＳ Ｐゴシック"/>
              <a:cs typeface="Arial" panose="020B0604020202020204" pitchFamily="34" charset="0"/>
            </a:endParaRPr>
          </a:p>
          <a:p>
            <a:pPr marL="1028717" lvl="1" indent="-342917" defTabSz="1371669">
              <a:lnSpc>
                <a:spcPct val="150000"/>
              </a:lnSpc>
              <a:spcAft>
                <a:spcPts val="600"/>
              </a:spcAft>
              <a:buClr>
                <a:srgbClr val="4472C4">
                  <a:lumMod val="50000"/>
                </a:srgbClr>
              </a:buClr>
              <a:buSzPct val="80000"/>
              <a:buFont typeface="Wingdings" panose="05000000000000000000" pitchFamily="2" charset="2"/>
              <a:buChar char="q"/>
              <a:defRPr/>
            </a:pPr>
            <a:r>
              <a:rPr lang="it-IT" sz="2200" b="1" dirty="0" err="1">
                <a:solidFill>
                  <a:schemeClr val="accent5">
                    <a:lumMod val="50000"/>
                  </a:schemeClr>
                </a:solidFill>
                <a:latin typeface="Arial" panose="020B0604020202020204" pitchFamily="34" charset="0"/>
                <a:ea typeface="ＭＳ Ｐゴシック"/>
                <a:cs typeface="Arial" panose="020B0604020202020204" pitchFamily="34" charset="0"/>
              </a:rPr>
              <a:t>Substances-based</a:t>
            </a:r>
            <a:r>
              <a:rPr lang="it-IT" sz="2200" dirty="0">
                <a:solidFill>
                  <a:srgbClr val="75787B"/>
                </a:solidFill>
                <a:latin typeface="Arial" panose="020B0604020202020204" pitchFamily="34" charset="0"/>
                <a:ea typeface="ＭＳ Ｐゴシック"/>
                <a:cs typeface="Arial" panose="020B0604020202020204" pitchFamily="34" charset="0"/>
              </a:rPr>
              <a:t> (11% of </a:t>
            </a:r>
            <a:r>
              <a:rPr lang="it-IT" sz="2200" dirty="0" err="1">
                <a:solidFill>
                  <a:srgbClr val="75787B"/>
                </a:solidFill>
                <a:latin typeface="Arial" panose="020B0604020202020204" pitchFamily="34" charset="0"/>
                <a:ea typeface="ＭＳ Ｐゴシック"/>
                <a:cs typeface="Arial" panose="020B0604020202020204" pitchFamily="34" charset="0"/>
              </a:rPr>
              <a:t>total</a:t>
            </a:r>
            <a:r>
              <a:rPr lang="it-IT" sz="2200" dirty="0">
                <a:solidFill>
                  <a:srgbClr val="75787B"/>
                </a:solidFill>
                <a:latin typeface="Arial" panose="020B0604020202020204" pitchFamily="34" charset="0"/>
                <a:ea typeface="ＭＳ Ｐゴシック"/>
                <a:cs typeface="Arial" panose="020B0604020202020204" pitchFamily="34" charset="0"/>
              </a:rPr>
              <a:t>) – </a:t>
            </a:r>
            <a:r>
              <a:rPr lang="en-US" sz="2200" dirty="0">
                <a:solidFill>
                  <a:srgbClr val="75787B"/>
                </a:solidFill>
                <a:latin typeface="Arial" panose="020B0604020202020204" pitchFamily="34" charset="0"/>
                <a:ea typeface="ＭＳ Ｐゴシック"/>
                <a:cs typeface="Arial" panose="020B0604020202020204" pitchFamily="34" charset="0"/>
              </a:rPr>
              <a:t>products with mechanical and not pharma action, e.g. eye drops</a:t>
            </a:r>
            <a:endParaRPr lang="it-IT" sz="2200" dirty="0">
              <a:solidFill>
                <a:srgbClr val="75787B"/>
              </a:solidFill>
              <a:latin typeface="Arial" panose="020B0604020202020204" pitchFamily="34" charset="0"/>
              <a:ea typeface="ＭＳ Ｐゴシック"/>
              <a:cs typeface="Arial" panose="020B0604020202020204" pitchFamily="34" charset="0"/>
            </a:endParaRPr>
          </a:p>
          <a:p>
            <a:pPr marL="1028717" lvl="1" indent="-342917" defTabSz="1371669">
              <a:lnSpc>
                <a:spcPct val="150000"/>
              </a:lnSpc>
              <a:spcAft>
                <a:spcPts val="600"/>
              </a:spcAft>
              <a:buClr>
                <a:srgbClr val="4472C4">
                  <a:lumMod val="50000"/>
                </a:srgbClr>
              </a:buClr>
              <a:buSzPct val="80000"/>
              <a:buFont typeface="Wingdings" panose="05000000000000000000" pitchFamily="2" charset="2"/>
              <a:buChar char="q"/>
              <a:defRPr/>
            </a:pPr>
            <a:r>
              <a:rPr lang="it-IT" sz="2200" b="1" dirty="0">
                <a:solidFill>
                  <a:schemeClr val="accent5">
                    <a:lumMod val="50000"/>
                  </a:schemeClr>
                </a:solidFill>
                <a:latin typeface="Arial" panose="020B0604020202020204" pitchFamily="34" charset="0"/>
                <a:ea typeface="ＭＳ Ｐゴシック"/>
                <a:cs typeface="Arial" panose="020B0604020202020204" pitchFamily="34" charset="0"/>
              </a:rPr>
              <a:t>Services and software </a:t>
            </a:r>
            <a:r>
              <a:rPr lang="it-IT" sz="2200" dirty="0">
                <a:solidFill>
                  <a:srgbClr val="75787B"/>
                </a:solidFill>
                <a:latin typeface="Arial" panose="020B0604020202020204" pitchFamily="34" charset="0"/>
                <a:ea typeface="ＭＳ Ｐゴシック"/>
                <a:cs typeface="Arial" panose="020B0604020202020204" pitchFamily="34" charset="0"/>
              </a:rPr>
              <a:t>(6% of </a:t>
            </a:r>
            <a:r>
              <a:rPr lang="it-IT" sz="2200" dirty="0" err="1">
                <a:solidFill>
                  <a:srgbClr val="75787B"/>
                </a:solidFill>
                <a:latin typeface="Arial" panose="020B0604020202020204" pitchFamily="34" charset="0"/>
                <a:ea typeface="ＭＳ Ｐゴシック"/>
                <a:cs typeface="Arial" panose="020B0604020202020204" pitchFamily="34" charset="0"/>
              </a:rPr>
              <a:t>total</a:t>
            </a:r>
            <a:r>
              <a:rPr lang="it-IT" sz="2200" dirty="0">
                <a:solidFill>
                  <a:srgbClr val="75787B"/>
                </a:solidFill>
                <a:latin typeface="Arial" panose="020B0604020202020204" pitchFamily="34" charset="0"/>
                <a:ea typeface="ＭＳ Ｐゴシック"/>
                <a:cs typeface="Arial" panose="020B0604020202020204" pitchFamily="34" charset="0"/>
              </a:rPr>
              <a:t>) – </a:t>
            </a:r>
            <a:r>
              <a:rPr lang="it-IT" sz="2200" dirty="0" err="1">
                <a:solidFill>
                  <a:srgbClr val="75787B"/>
                </a:solidFill>
                <a:latin typeface="Arial" panose="020B0604020202020204" pitchFamily="34" charset="0"/>
                <a:ea typeface="ＭＳ Ｐゴシック"/>
                <a:cs typeface="Arial" panose="020B0604020202020204" pitchFamily="34" charset="0"/>
              </a:rPr>
              <a:t>health</a:t>
            </a:r>
            <a:r>
              <a:rPr lang="it-IT" sz="2200" dirty="0">
                <a:solidFill>
                  <a:srgbClr val="75787B"/>
                </a:solidFill>
                <a:latin typeface="Arial" panose="020B0604020202020204" pitchFamily="34" charset="0"/>
                <a:ea typeface="ＭＳ Ｐゴシック"/>
                <a:cs typeface="Arial" panose="020B0604020202020204" pitchFamily="34" charset="0"/>
              </a:rPr>
              <a:t> tech </a:t>
            </a:r>
            <a:r>
              <a:rPr lang="it-IT" sz="2200" dirty="0" err="1">
                <a:solidFill>
                  <a:srgbClr val="75787B"/>
                </a:solidFill>
                <a:latin typeface="Arial" panose="020B0604020202020204" pitchFamily="34" charset="0"/>
                <a:ea typeface="ＭＳ Ｐゴシック"/>
                <a:cs typeface="Arial" panose="020B0604020202020204" pitchFamily="34" charset="0"/>
              </a:rPr>
              <a:t>maintenance</a:t>
            </a:r>
            <a:r>
              <a:rPr lang="it-IT" sz="2200" dirty="0">
                <a:solidFill>
                  <a:srgbClr val="75787B"/>
                </a:solidFill>
                <a:latin typeface="Arial" panose="020B0604020202020204" pitchFamily="34" charset="0"/>
                <a:ea typeface="ＭＳ Ｐゴシック"/>
                <a:cs typeface="Arial" panose="020B0604020202020204" pitchFamily="34" charset="0"/>
              </a:rPr>
              <a:t> </a:t>
            </a:r>
            <a:r>
              <a:rPr lang="it-IT" sz="2200" dirty="0" err="1">
                <a:solidFill>
                  <a:srgbClr val="75787B"/>
                </a:solidFill>
                <a:latin typeface="Arial" panose="020B0604020202020204" pitchFamily="34" charset="0"/>
                <a:ea typeface="ＭＳ Ｐゴシック"/>
                <a:cs typeface="Arial" panose="020B0604020202020204" pitchFamily="34" charset="0"/>
              </a:rPr>
              <a:t>services</a:t>
            </a:r>
            <a:r>
              <a:rPr lang="it-IT" sz="2200" dirty="0">
                <a:solidFill>
                  <a:srgbClr val="75787B"/>
                </a:solidFill>
                <a:latin typeface="Arial" panose="020B0604020202020204" pitchFamily="34" charset="0"/>
                <a:ea typeface="ＭＳ Ｐゴシック"/>
                <a:cs typeface="Arial" panose="020B0604020202020204" pitchFamily="34" charset="0"/>
              </a:rPr>
              <a:t> and </a:t>
            </a:r>
            <a:r>
              <a:rPr lang="it-IT" sz="2200" dirty="0" err="1">
                <a:solidFill>
                  <a:srgbClr val="75787B"/>
                </a:solidFill>
                <a:latin typeface="Arial" panose="020B0604020202020204" pitchFamily="34" charset="0"/>
                <a:ea typeface="ＭＳ Ｐゴシック"/>
                <a:cs typeface="Arial" panose="020B0604020202020204" pitchFamily="34" charset="0"/>
              </a:rPr>
              <a:t>health-Apps</a:t>
            </a:r>
            <a:r>
              <a:rPr lang="it-IT" sz="2200" dirty="0">
                <a:solidFill>
                  <a:srgbClr val="75787B"/>
                </a:solidFill>
                <a:latin typeface="Arial" panose="020B0604020202020204" pitchFamily="34" charset="0"/>
                <a:ea typeface="ＭＳ Ｐゴシック"/>
                <a:cs typeface="Arial" panose="020B0604020202020204" pitchFamily="34" charset="0"/>
              </a:rPr>
              <a:t> </a:t>
            </a:r>
            <a:r>
              <a:rPr lang="it-IT" sz="2200" dirty="0" err="1">
                <a:solidFill>
                  <a:srgbClr val="75787B"/>
                </a:solidFill>
                <a:latin typeface="Arial" panose="020B0604020202020204" pitchFamily="34" charset="0"/>
                <a:ea typeface="ＭＳ Ｐゴシック"/>
                <a:cs typeface="Arial" panose="020B0604020202020204" pitchFamily="34" charset="0"/>
              </a:rPr>
              <a:t>development</a:t>
            </a:r>
            <a:endParaRPr lang="it-IT" sz="2200" dirty="0">
              <a:solidFill>
                <a:srgbClr val="75787B"/>
              </a:solidFill>
              <a:latin typeface="Arial" panose="020B0604020202020204" pitchFamily="34" charset="0"/>
              <a:ea typeface="ＭＳ Ｐゴシック"/>
              <a:cs typeface="Arial" panose="020B0604020202020204" pitchFamily="34" charset="0"/>
            </a:endParaRPr>
          </a:p>
          <a:p>
            <a:pPr marL="1028717" lvl="1" indent="-342917" defTabSz="1371669">
              <a:lnSpc>
                <a:spcPct val="150000"/>
              </a:lnSpc>
              <a:spcAft>
                <a:spcPts val="600"/>
              </a:spcAft>
              <a:buClr>
                <a:srgbClr val="4472C4">
                  <a:lumMod val="50000"/>
                </a:srgbClr>
              </a:buClr>
              <a:buSzPct val="80000"/>
              <a:buFont typeface="Wingdings" panose="05000000000000000000" pitchFamily="2" charset="2"/>
              <a:buChar char="q"/>
              <a:defRPr/>
            </a:pPr>
            <a:r>
              <a:rPr lang="it-IT" sz="2200" b="1" dirty="0">
                <a:solidFill>
                  <a:schemeClr val="accent5">
                    <a:lumMod val="50000"/>
                  </a:schemeClr>
                </a:solidFill>
                <a:latin typeface="Arial" panose="020B0604020202020204" pitchFamily="34" charset="0"/>
                <a:ea typeface="ＭＳ Ｐゴシック"/>
                <a:cs typeface="Arial" panose="020B0604020202020204" pitchFamily="34" charset="0"/>
              </a:rPr>
              <a:t>In vitro </a:t>
            </a:r>
            <a:r>
              <a:rPr lang="it-IT" sz="2200" b="1" dirty="0" err="1">
                <a:solidFill>
                  <a:schemeClr val="accent5">
                    <a:lumMod val="50000"/>
                  </a:schemeClr>
                </a:solidFill>
                <a:latin typeface="Arial" panose="020B0604020202020204" pitchFamily="34" charset="0"/>
                <a:ea typeface="ＭＳ Ｐゴシック"/>
                <a:cs typeface="Arial" panose="020B0604020202020204" pitchFamily="34" charset="0"/>
              </a:rPr>
              <a:t>diagnostics</a:t>
            </a:r>
            <a:r>
              <a:rPr lang="it-IT" sz="2200" b="1" dirty="0">
                <a:solidFill>
                  <a:schemeClr val="accent5">
                    <a:lumMod val="50000"/>
                  </a:schemeClr>
                </a:solidFill>
                <a:latin typeface="Arial" panose="020B0604020202020204" pitchFamily="34" charset="0"/>
                <a:ea typeface="ＭＳ Ｐゴシック"/>
                <a:cs typeface="Arial" panose="020B0604020202020204" pitchFamily="34" charset="0"/>
              </a:rPr>
              <a:t> </a:t>
            </a:r>
            <a:r>
              <a:rPr lang="it-IT" sz="2200" dirty="0">
                <a:solidFill>
                  <a:srgbClr val="75787B"/>
                </a:solidFill>
                <a:latin typeface="Arial" panose="020B0604020202020204" pitchFamily="34" charset="0"/>
                <a:ea typeface="ＭＳ Ｐゴシック"/>
                <a:cs typeface="Arial" panose="020B0604020202020204" pitchFamily="34" charset="0"/>
              </a:rPr>
              <a:t>(6% of </a:t>
            </a:r>
            <a:r>
              <a:rPr lang="it-IT" sz="2200" dirty="0" err="1">
                <a:solidFill>
                  <a:srgbClr val="75787B"/>
                </a:solidFill>
                <a:latin typeface="Arial" panose="020B0604020202020204" pitchFamily="34" charset="0"/>
                <a:ea typeface="ＭＳ Ｐゴシック"/>
                <a:cs typeface="Arial" panose="020B0604020202020204" pitchFamily="34" charset="0"/>
              </a:rPr>
              <a:t>total</a:t>
            </a:r>
            <a:r>
              <a:rPr lang="it-IT" sz="2200" dirty="0">
                <a:solidFill>
                  <a:srgbClr val="75787B"/>
                </a:solidFill>
                <a:latin typeface="Arial" panose="020B0604020202020204" pitchFamily="34" charset="0"/>
                <a:ea typeface="ＭＳ Ｐゴシック"/>
                <a:cs typeface="Arial" panose="020B0604020202020204" pitchFamily="34" charset="0"/>
              </a:rPr>
              <a:t>) – </a:t>
            </a:r>
            <a:r>
              <a:rPr lang="it-IT" sz="2200" dirty="0" err="1">
                <a:solidFill>
                  <a:srgbClr val="75787B"/>
                </a:solidFill>
                <a:latin typeface="Arial" panose="020B0604020202020204" pitchFamily="34" charset="0"/>
                <a:ea typeface="ＭＳ Ｐゴシック"/>
                <a:cs typeface="Arial" panose="020B0604020202020204" pitchFamily="34" charset="0"/>
              </a:rPr>
              <a:t>laboratory</a:t>
            </a:r>
            <a:r>
              <a:rPr lang="it-IT" sz="2200" dirty="0">
                <a:solidFill>
                  <a:srgbClr val="75787B"/>
                </a:solidFill>
                <a:latin typeface="Arial" panose="020B0604020202020204" pitchFamily="34" charset="0"/>
                <a:ea typeface="ＭＳ Ｐゴシック"/>
                <a:cs typeface="Arial" panose="020B0604020202020204" pitchFamily="34" charset="0"/>
              </a:rPr>
              <a:t> </a:t>
            </a:r>
            <a:r>
              <a:rPr lang="it-IT" sz="2200" dirty="0" err="1">
                <a:solidFill>
                  <a:srgbClr val="75787B"/>
                </a:solidFill>
                <a:latin typeface="Arial" panose="020B0604020202020204" pitchFamily="34" charset="0"/>
                <a:ea typeface="ＭＳ Ｐゴシック"/>
                <a:cs typeface="Arial" panose="020B0604020202020204" pitchFamily="34" charset="0"/>
              </a:rPr>
              <a:t>analyses</a:t>
            </a:r>
            <a:r>
              <a:rPr lang="it-IT" sz="2200" dirty="0">
                <a:solidFill>
                  <a:srgbClr val="75787B"/>
                </a:solidFill>
                <a:latin typeface="Arial" panose="020B0604020202020204" pitchFamily="34" charset="0"/>
                <a:ea typeface="ＭＳ Ｐゴシック"/>
                <a:cs typeface="Arial" panose="020B0604020202020204" pitchFamily="34" charset="0"/>
              </a:rPr>
              <a:t>, </a:t>
            </a:r>
            <a:r>
              <a:rPr lang="it-IT" sz="2200" dirty="0" err="1">
                <a:solidFill>
                  <a:srgbClr val="75787B"/>
                </a:solidFill>
                <a:latin typeface="Arial" panose="020B0604020202020204" pitchFamily="34" charset="0"/>
                <a:ea typeface="ＭＳ Ｐゴシック"/>
                <a:cs typeface="Arial" panose="020B0604020202020204" pitchFamily="34" charset="0"/>
              </a:rPr>
              <a:t>molecular</a:t>
            </a:r>
            <a:r>
              <a:rPr lang="it-IT" sz="2200" dirty="0">
                <a:solidFill>
                  <a:srgbClr val="75787B"/>
                </a:solidFill>
                <a:latin typeface="Arial" panose="020B0604020202020204" pitchFamily="34" charset="0"/>
                <a:ea typeface="ＭＳ Ｐゴシック"/>
                <a:cs typeface="Arial" panose="020B0604020202020204" pitchFamily="34" charset="0"/>
              </a:rPr>
              <a:t> </a:t>
            </a:r>
            <a:r>
              <a:rPr lang="it-IT" sz="2200" dirty="0" err="1">
                <a:solidFill>
                  <a:srgbClr val="75787B"/>
                </a:solidFill>
                <a:latin typeface="Arial" panose="020B0604020202020204" pitchFamily="34" charset="0"/>
                <a:ea typeface="ＭＳ Ｐゴシック"/>
                <a:cs typeface="Arial" panose="020B0604020202020204" pitchFamily="34" charset="0"/>
              </a:rPr>
              <a:t>diagnostics</a:t>
            </a:r>
            <a:r>
              <a:rPr lang="it-IT" sz="2200" dirty="0">
                <a:solidFill>
                  <a:srgbClr val="75787B"/>
                </a:solidFill>
                <a:latin typeface="Arial" panose="020B0604020202020204" pitchFamily="34" charset="0"/>
                <a:ea typeface="ＭＳ Ｐゴシック"/>
                <a:cs typeface="Arial" panose="020B0604020202020204" pitchFamily="34" charset="0"/>
              </a:rPr>
              <a:t>, self-</a:t>
            </a:r>
            <a:r>
              <a:rPr lang="it-IT" sz="2200" dirty="0" err="1">
                <a:solidFill>
                  <a:srgbClr val="75787B"/>
                </a:solidFill>
                <a:latin typeface="Arial" panose="020B0604020202020204" pitchFamily="34" charset="0"/>
                <a:ea typeface="ＭＳ Ｐゴシック"/>
                <a:cs typeface="Arial" panose="020B0604020202020204" pitchFamily="34" charset="0"/>
              </a:rPr>
              <a:t>testing</a:t>
            </a:r>
            <a:r>
              <a:rPr lang="it-IT" sz="2200" dirty="0">
                <a:solidFill>
                  <a:srgbClr val="75787B"/>
                </a:solidFill>
                <a:latin typeface="Arial" panose="020B0604020202020204" pitchFamily="34" charset="0"/>
                <a:ea typeface="ＭＳ Ｐゴシック"/>
                <a:cs typeface="Arial" panose="020B0604020202020204" pitchFamily="34" charset="0"/>
              </a:rPr>
              <a:t>, and more</a:t>
            </a:r>
          </a:p>
          <a:p>
            <a:pPr marL="1028717" lvl="1" indent="-342917" defTabSz="1371669">
              <a:lnSpc>
                <a:spcPct val="150000"/>
              </a:lnSpc>
              <a:spcAft>
                <a:spcPts val="600"/>
              </a:spcAft>
              <a:buClr>
                <a:srgbClr val="4472C4">
                  <a:lumMod val="50000"/>
                </a:srgbClr>
              </a:buClr>
              <a:buSzPct val="80000"/>
              <a:buFont typeface="Wingdings" panose="05000000000000000000" pitchFamily="2" charset="2"/>
              <a:buChar char="q"/>
              <a:defRPr/>
            </a:pPr>
            <a:r>
              <a:rPr lang="it-IT" sz="2200" b="1" dirty="0" err="1">
                <a:solidFill>
                  <a:schemeClr val="accent5">
                    <a:lumMod val="50000"/>
                  </a:schemeClr>
                </a:solidFill>
                <a:latin typeface="Arial" panose="020B0604020202020204" pitchFamily="34" charset="0"/>
                <a:ea typeface="ＭＳ Ｐゴシック"/>
                <a:cs typeface="Arial" panose="020B0604020202020204" pitchFamily="34" charset="0"/>
              </a:rPr>
              <a:t>Electro-medical</a:t>
            </a:r>
            <a:r>
              <a:rPr lang="it-IT" sz="2200" dirty="0">
                <a:solidFill>
                  <a:srgbClr val="75787B"/>
                </a:solidFill>
                <a:latin typeface="Arial" panose="020B0604020202020204" pitchFamily="34" charset="0"/>
                <a:ea typeface="ＭＳ Ｐゴシック"/>
                <a:cs typeface="Arial" panose="020B0604020202020204" pitchFamily="34" charset="0"/>
              </a:rPr>
              <a:t> (5% of </a:t>
            </a:r>
            <a:r>
              <a:rPr lang="it-IT" sz="2200" dirty="0" err="1">
                <a:solidFill>
                  <a:srgbClr val="75787B"/>
                </a:solidFill>
                <a:latin typeface="Arial" panose="020B0604020202020204" pitchFamily="34" charset="0"/>
                <a:ea typeface="ＭＳ Ｐゴシック"/>
                <a:cs typeface="Arial" panose="020B0604020202020204" pitchFamily="34" charset="0"/>
              </a:rPr>
              <a:t>total</a:t>
            </a:r>
            <a:r>
              <a:rPr lang="it-IT" sz="2200" dirty="0">
                <a:solidFill>
                  <a:srgbClr val="75787B"/>
                </a:solidFill>
                <a:latin typeface="Arial" panose="020B0604020202020204" pitchFamily="34" charset="0"/>
                <a:ea typeface="ＭＳ Ｐゴシック"/>
                <a:cs typeface="Arial" panose="020B0604020202020204" pitchFamily="34" charset="0"/>
              </a:rPr>
              <a:t>) – CAT, NMR, </a:t>
            </a:r>
            <a:r>
              <a:rPr lang="it-IT" sz="2200" dirty="0" err="1">
                <a:solidFill>
                  <a:srgbClr val="75787B"/>
                </a:solidFill>
                <a:latin typeface="Arial" panose="020B0604020202020204" pitchFamily="34" charset="0"/>
                <a:ea typeface="ＭＳ Ｐゴシック"/>
                <a:cs typeface="Arial" panose="020B0604020202020204" pitchFamily="34" charset="0"/>
              </a:rPr>
              <a:t>radiographs</a:t>
            </a:r>
            <a:r>
              <a:rPr lang="it-IT" sz="2200" dirty="0">
                <a:solidFill>
                  <a:srgbClr val="75787B"/>
                </a:solidFill>
                <a:latin typeface="Arial" panose="020B0604020202020204" pitchFamily="34" charset="0"/>
                <a:ea typeface="ＭＳ Ｐゴシック"/>
                <a:cs typeface="Arial" panose="020B0604020202020204" pitchFamily="34" charset="0"/>
              </a:rPr>
              <a:t>, </a:t>
            </a:r>
            <a:r>
              <a:rPr lang="it-IT" sz="2200" dirty="0" err="1">
                <a:solidFill>
                  <a:srgbClr val="75787B"/>
                </a:solidFill>
                <a:latin typeface="Arial" panose="020B0604020202020204" pitchFamily="34" charset="0"/>
                <a:ea typeface="ＭＳ Ｐゴシック"/>
                <a:cs typeface="Arial" panose="020B0604020202020204" pitchFamily="34" charset="0"/>
              </a:rPr>
              <a:t>ultrasound</a:t>
            </a:r>
            <a:r>
              <a:rPr lang="it-IT" sz="2200" dirty="0">
                <a:solidFill>
                  <a:srgbClr val="75787B"/>
                </a:solidFill>
                <a:latin typeface="Arial" panose="020B0604020202020204" pitchFamily="34" charset="0"/>
                <a:ea typeface="ＭＳ Ｐゴシック"/>
                <a:cs typeface="Arial" panose="020B0604020202020204" pitchFamily="34" charset="0"/>
              </a:rPr>
              <a:t> </a:t>
            </a:r>
            <a:r>
              <a:rPr lang="it-IT" sz="2200" dirty="0" err="1">
                <a:solidFill>
                  <a:srgbClr val="75787B"/>
                </a:solidFill>
                <a:latin typeface="Arial" panose="020B0604020202020204" pitchFamily="34" charset="0"/>
                <a:ea typeface="ＭＳ Ｐゴシック"/>
                <a:cs typeface="Arial" panose="020B0604020202020204" pitchFamily="34" charset="0"/>
              </a:rPr>
              <a:t>scanners</a:t>
            </a:r>
            <a:r>
              <a:rPr lang="it-IT" sz="2200" dirty="0">
                <a:solidFill>
                  <a:srgbClr val="75787B"/>
                </a:solidFill>
                <a:latin typeface="Arial" panose="020B0604020202020204" pitchFamily="34" charset="0"/>
                <a:ea typeface="ＭＳ Ｐゴシック"/>
                <a:cs typeface="Arial" panose="020B0604020202020204" pitchFamily="34" charset="0"/>
              </a:rPr>
              <a:t>, </a:t>
            </a:r>
            <a:r>
              <a:rPr lang="it-IT" sz="2200" dirty="0" err="1">
                <a:solidFill>
                  <a:srgbClr val="75787B"/>
                </a:solidFill>
                <a:latin typeface="Arial" panose="020B0604020202020204" pitchFamily="34" charset="0"/>
                <a:ea typeface="ＭＳ Ｐゴシック"/>
                <a:cs typeface="Arial" panose="020B0604020202020204" pitchFamily="34" charset="0"/>
              </a:rPr>
              <a:t>mammographs</a:t>
            </a:r>
            <a:endParaRPr lang="it-IT" sz="2200" dirty="0">
              <a:solidFill>
                <a:srgbClr val="75787B"/>
              </a:solidFill>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24736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rotWithShape="1">
          <a:blip r:embed="rId3">
            <a:extLst>
              <a:ext uri="{28A0092B-C50C-407E-A947-70E740481C1C}">
                <a14:useLocalDpi xmlns:a14="http://schemas.microsoft.com/office/drawing/2010/main" val="0"/>
              </a:ext>
            </a:extLst>
          </a:blip>
          <a:srcRect t="9822" b="9634"/>
          <a:stretch/>
        </p:blipFill>
        <p:spPr>
          <a:xfrm>
            <a:off x="0" y="0"/>
            <a:ext cx="18288000" cy="10310985"/>
          </a:xfrm>
          <a:prstGeom prst="rect">
            <a:avLst/>
          </a:prstGeom>
        </p:spPr>
      </p:pic>
      <p:sp>
        <p:nvSpPr>
          <p:cNvPr id="17" name="Прямоугольник 29"/>
          <p:cNvSpPr/>
          <p:nvPr/>
        </p:nvSpPr>
        <p:spPr>
          <a:xfrm>
            <a:off x="0" y="1"/>
            <a:ext cx="18288000" cy="10310984"/>
          </a:xfrm>
          <a:prstGeom prst="rect">
            <a:avLst/>
          </a:prstGeom>
          <a:solidFill>
            <a:schemeClr val="bg2">
              <a:lumMod val="1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ru-RU" sz="27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Заголовок 1"/>
          <p:cNvSpPr txBox="1">
            <a:spLocks/>
          </p:cNvSpPr>
          <p:nvPr/>
        </p:nvSpPr>
        <p:spPr>
          <a:xfrm>
            <a:off x="3301469" y="4554805"/>
            <a:ext cx="11685063" cy="2291472"/>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800" b="1" i="0" u="none" strike="noStrike" kern="1200" cap="none" spc="150" normalizeH="0" noProof="0" dirty="0">
                <a:ln>
                  <a:noFill/>
                </a:ln>
                <a:solidFill>
                  <a:srgbClr val="FFFFFF"/>
                </a:solidFill>
                <a:effectLst/>
                <a:uLnTx/>
                <a:uFillTx/>
                <a:latin typeface="Arial"/>
                <a:ea typeface="Lato" panose="020F0502020204030203" pitchFamily="34" charset="0"/>
                <a:cs typeface="Arial"/>
              </a:rPr>
              <a:t>Talent Pool</a:t>
            </a:r>
            <a:endParaRPr kumimoji="0" lang="en-US" sz="6800" b="1" i="0" u="none" strike="noStrike" kern="1200" cap="none" spc="150" normalizeH="0" baseline="0" noProof="0" dirty="0">
              <a:ln>
                <a:noFill/>
              </a:ln>
              <a:solidFill>
                <a:srgbClr val="FFFFFF"/>
              </a:solidFill>
              <a:effectLst/>
              <a:uLnTx/>
              <a:uFillTx/>
              <a:latin typeface="Arial"/>
              <a:ea typeface="Lato" panose="020F0502020204030203" pitchFamily="34" charset="0"/>
              <a:cs typeface="Arial"/>
            </a:endParaRPr>
          </a:p>
        </p:txBody>
      </p:sp>
      <p:grpSp>
        <p:nvGrpSpPr>
          <p:cNvPr id="15" name="Gruppo 14"/>
          <p:cNvGrpSpPr/>
          <p:nvPr/>
        </p:nvGrpSpPr>
        <p:grpSpPr>
          <a:xfrm>
            <a:off x="-139483" y="-138872"/>
            <a:ext cx="3537281" cy="1087200"/>
            <a:chOff x="-139483" y="-138872"/>
            <a:chExt cx="3537281" cy="1087200"/>
          </a:xfrm>
        </p:grpSpPr>
        <p:pic>
          <p:nvPicPr>
            <p:cNvPr id="16" name="Immagine 15"/>
            <p:cNvPicPr>
              <a:picLocks/>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39483" y="-138872"/>
              <a:ext cx="1580400" cy="1087200"/>
            </a:xfrm>
            <a:prstGeom prst="rect">
              <a:avLst/>
            </a:prstGeom>
          </p:spPr>
        </p:pic>
        <p:pic>
          <p:nvPicPr>
            <p:cNvPr id="18" name="Picture 6"/>
            <p:cNvPicPr>
              <a:picLocks/>
            </p:cNvPicPr>
            <p:nvPr/>
          </p:nvPicPr>
          <p:blipFill>
            <a:blip r:embed="rId5"/>
            <a:stretch>
              <a:fillRect/>
            </a:stretch>
          </p:blipFill>
          <p:spPr>
            <a:xfrm>
              <a:off x="1537003" y="173087"/>
              <a:ext cx="882000" cy="442800"/>
            </a:xfrm>
            <a:prstGeom prst="rect">
              <a:avLst/>
            </a:prstGeom>
          </p:spPr>
        </p:pic>
        <p:pic>
          <p:nvPicPr>
            <p:cNvPr id="19" name="Immagine 18"/>
            <p:cNvPicPr>
              <a:picLocks/>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2568879" y="148895"/>
              <a:ext cx="828919" cy="490156"/>
            </a:xfrm>
            <a:prstGeom prst="rect">
              <a:avLst/>
            </a:prstGeom>
          </p:spPr>
        </p:pic>
        <p:cxnSp>
          <p:nvCxnSpPr>
            <p:cNvPr id="20" name="Connettore diritto 19"/>
            <p:cNvCxnSpPr/>
            <p:nvPr/>
          </p:nvCxnSpPr>
          <p:spPr>
            <a:xfrm>
              <a:off x="1328609" y="12218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43760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12</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sp>
        <p:nvSpPr>
          <p:cNvPr id="95" name="CasellaDiTesto 94"/>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lvl="0" algn="ctr" fontAlgn="base">
              <a:spcBef>
                <a:spcPct val="0"/>
              </a:spcBef>
              <a:spcAft>
                <a:spcPct val="0"/>
              </a:spcAft>
              <a:defRPr/>
            </a:pP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a:t>
            </a:r>
            <a:r>
              <a:rPr kumimoji="0" lang="it-IT" altLang="it-IT" sz="1100" b="0" i="1" u="none" strike="noStrike" kern="1200" cap="none" spc="0" normalizeH="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altLang="it-IT" sz="1100" b="0" i="1" u="none" strike="noStrike" kern="1200" cap="none" spc="0" normalizeH="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Eurostat</a:t>
            </a:r>
            <a:endParaRPr lang="it-IT" altLang="it-IT" sz="1100" i="1" dirty="0">
              <a:solidFill>
                <a:srgbClr val="75787B"/>
              </a:solidFill>
              <a:latin typeface="Arial" panose="020B0604020202020204" pitchFamily="34" charset="0"/>
              <a:ea typeface="ＭＳ Ｐゴシック" pitchFamily="127" charset="-128"/>
              <a:cs typeface="Arial" panose="020B0604020202020204" pitchFamily="34" charset="0"/>
            </a:endParaRPr>
          </a:p>
        </p:txBody>
      </p:sp>
      <p:sp>
        <p:nvSpPr>
          <p:cNvPr id="18" name="Rettangolo 17"/>
          <p:cNvSpPr/>
          <p:nvPr/>
        </p:nvSpPr>
        <p:spPr>
          <a:xfrm>
            <a:off x="13689496" y="3683909"/>
            <a:ext cx="4075254" cy="4916752"/>
          </a:xfrm>
          <a:prstGeom prst="rect">
            <a:avLst/>
          </a:prstGeom>
        </p:spPr>
        <p:txBody>
          <a:bodyPr wrap="square">
            <a:noAutofit/>
          </a:bodyPr>
          <a:lstStyle/>
          <a:p>
            <a:pPr marL="342900" indent="-342900">
              <a:lnSpc>
                <a:spcPct val="120000"/>
              </a:lnSpc>
              <a:buClr>
                <a:schemeClr val="accent5">
                  <a:lumMod val="50000"/>
                </a:schemeClr>
              </a:buClr>
              <a:buSzPct val="80000"/>
              <a:buFont typeface="Wingdings" panose="05000000000000000000" pitchFamily="2" charset="2"/>
              <a:buChar char="q"/>
            </a:pPr>
            <a:r>
              <a:rPr lang="en-US" sz="2400" dirty="0">
                <a:solidFill>
                  <a:srgbClr val="70706F"/>
                </a:solidFill>
                <a:latin typeface="Arial" panose="020B0604020202020204" pitchFamily="34" charset="0"/>
                <a:cs typeface="Arial" panose="020B0604020202020204" pitchFamily="34" charset="0"/>
              </a:rPr>
              <a:t>Italy ranks </a:t>
            </a:r>
            <a:r>
              <a:rPr lang="en-US" sz="2400" b="1" dirty="0">
                <a:solidFill>
                  <a:schemeClr val="accent5">
                    <a:lumMod val="50000"/>
                  </a:schemeClr>
                </a:solidFill>
                <a:latin typeface="Arial" panose="020B0604020202020204" pitchFamily="34" charset="0"/>
                <a:cs typeface="Arial" panose="020B0604020202020204" pitchFamily="34" charset="0"/>
              </a:rPr>
              <a:t>3</a:t>
            </a:r>
            <a:r>
              <a:rPr lang="en-US" sz="2400" b="1" baseline="30000" dirty="0">
                <a:solidFill>
                  <a:schemeClr val="accent5">
                    <a:lumMod val="50000"/>
                  </a:schemeClr>
                </a:solidFill>
                <a:latin typeface="Arial" panose="020B0604020202020204" pitchFamily="34" charset="0"/>
                <a:cs typeface="Arial" panose="020B0604020202020204" pitchFamily="34" charset="0"/>
              </a:rPr>
              <a:t>rd</a:t>
            </a:r>
            <a:r>
              <a:rPr lang="en-US" sz="2400" b="1" dirty="0">
                <a:solidFill>
                  <a:schemeClr val="accent5">
                    <a:lumMod val="50000"/>
                  </a:schemeClr>
                </a:solidFill>
                <a:latin typeface="Arial" panose="020B0604020202020204" pitchFamily="34" charset="0"/>
                <a:cs typeface="Arial" panose="020B0604020202020204" pitchFamily="34" charset="0"/>
              </a:rPr>
              <a:t> in Europe for no. of employees involved in the manufacture of pharma products and preparations</a:t>
            </a:r>
          </a:p>
          <a:p>
            <a:pPr marL="342900" lvl="0" indent="-342900">
              <a:lnSpc>
                <a:spcPct val="120000"/>
              </a:lnSpc>
              <a:buClr>
                <a:srgbClr val="002060"/>
              </a:buClr>
              <a:buSzPct val="80000"/>
              <a:buFont typeface="Wingdings" panose="05000000000000000000" pitchFamily="2" charset="2"/>
              <a:buChar char="q"/>
            </a:pPr>
            <a:r>
              <a:rPr lang="en-US" sz="2400" b="1" dirty="0">
                <a:solidFill>
                  <a:schemeClr val="accent5">
                    <a:lumMod val="50000"/>
                  </a:schemeClr>
                </a:solidFill>
                <a:latin typeface="Arial" panose="020B0604020202020204" pitchFamily="34" charset="0"/>
                <a:cs typeface="Arial" panose="020B0604020202020204" pitchFamily="34" charset="0"/>
              </a:rPr>
              <a:t>+8,6% highly qualified employees</a:t>
            </a:r>
            <a:r>
              <a:rPr lang="en-US" sz="2400" dirty="0">
                <a:solidFill>
                  <a:srgbClr val="70706F"/>
                </a:solidFill>
                <a:latin typeface="Arial" panose="020B0604020202020204" pitchFamily="34" charset="0"/>
                <a:cs typeface="Arial" panose="020B0604020202020204" pitchFamily="34" charset="0"/>
              </a:rPr>
              <a:t> over the last 5 years</a:t>
            </a:r>
            <a:endParaRPr lang="en-US" sz="2800" dirty="0">
              <a:solidFill>
                <a:srgbClr val="70706F"/>
              </a:solidFill>
              <a:latin typeface="Arial" panose="020B0604020202020204" pitchFamily="34" charset="0"/>
              <a:cs typeface="Arial" panose="020B0604020202020204" pitchFamily="34" charset="0"/>
            </a:endParaRPr>
          </a:p>
          <a:p>
            <a:pPr marL="342900" lvl="0" indent="-342900">
              <a:lnSpc>
                <a:spcPct val="120000"/>
              </a:lnSpc>
              <a:buClr>
                <a:srgbClr val="002060"/>
              </a:buClr>
              <a:buSzPct val="80000"/>
              <a:buFont typeface="Wingdings" panose="05000000000000000000" pitchFamily="2" charset="2"/>
              <a:buChar char="q"/>
            </a:pPr>
            <a:r>
              <a:rPr lang="en-US" sz="2400" dirty="0">
                <a:solidFill>
                  <a:srgbClr val="70706F"/>
                </a:solidFill>
                <a:latin typeface="Arial" panose="020B0604020202020204" pitchFamily="34" charset="0"/>
                <a:cs typeface="Arial" panose="020B0604020202020204" pitchFamily="34" charset="0"/>
              </a:rPr>
              <a:t>90% with secondary school certification or university degree</a:t>
            </a:r>
            <a:endParaRPr lang="en-US" sz="2400" dirty="0">
              <a:solidFill>
                <a:srgbClr val="4472C4">
                  <a:lumMod val="50000"/>
                </a:srgbClr>
              </a:solidFill>
              <a:latin typeface="Arial" panose="020B0604020202020204" pitchFamily="34" charset="0"/>
              <a:cs typeface="Arial" panose="020B0604020202020204" pitchFamily="34" charset="0"/>
            </a:endParaRPr>
          </a:p>
        </p:txBody>
      </p:sp>
      <p:grpSp>
        <p:nvGrpSpPr>
          <p:cNvPr id="30" name="Group 8"/>
          <p:cNvGrpSpPr/>
          <p:nvPr/>
        </p:nvGrpSpPr>
        <p:grpSpPr>
          <a:xfrm>
            <a:off x="2656772" y="1287178"/>
            <a:ext cx="13327397" cy="130629"/>
            <a:chOff x="5594142" y="5684880"/>
            <a:chExt cx="13327397" cy="130629"/>
          </a:xfrm>
        </p:grpSpPr>
        <p:cxnSp>
          <p:nvCxnSpPr>
            <p:cNvPr id="31"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32"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33"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 </a:t>
              </a:r>
            </a:p>
          </p:txBody>
        </p:sp>
      </p:grpSp>
      <p:grpSp>
        <p:nvGrpSpPr>
          <p:cNvPr id="34" name="Gruppo 33"/>
          <p:cNvGrpSpPr/>
          <p:nvPr/>
        </p:nvGrpSpPr>
        <p:grpSpPr>
          <a:xfrm>
            <a:off x="-137160" y="-137160"/>
            <a:ext cx="3670523" cy="1086702"/>
            <a:chOff x="0" y="0"/>
            <a:chExt cx="3670523" cy="1086702"/>
          </a:xfrm>
        </p:grpSpPr>
        <p:pic>
          <p:nvPicPr>
            <p:cNvPr id="35" name="Immagin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36" name="Picture 11"/>
            <p:cNvPicPr>
              <a:picLocks noChangeAspect="1"/>
            </p:cNvPicPr>
            <p:nvPr/>
          </p:nvPicPr>
          <p:blipFill>
            <a:blip r:embed="rId4"/>
            <a:stretch>
              <a:fillRect/>
            </a:stretch>
          </p:blipFill>
          <p:spPr>
            <a:xfrm>
              <a:off x="1674274" y="312912"/>
              <a:ext cx="882598" cy="441771"/>
            </a:xfrm>
            <a:prstGeom prst="rect">
              <a:avLst/>
            </a:prstGeom>
          </p:spPr>
        </p:pic>
        <p:pic>
          <p:nvPicPr>
            <p:cNvPr id="37" name="Immagin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8" name="Connettore diritto 37"/>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9"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4800" b="1" spc="150" dirty="0">
                <a:solidFill>
                  <a:srgbClr val="75787B"/>
                </a:solidFill>
                <a:latin typeface="Arial"/>
                <a:ea typeface="Lato" panose="020F0502020204030203" pitchFamily="34" charset="0"/>
                <a:cs typeface="Arial"/>
              </a:rPr>
              <a:t>Pharma employees in Europe</a:t>
            </a:r>
          </a:p>
        </p:txBody>
      </p:sp>
      <p:sp>
        <p:nvSpPr>
          <p:cNvPr id="41" name="CasellaDiTesto 4"/>
          <p:cNvSpPr txBox="1"/>
          <p:nvPr/>
        </p:nvSpPr>
        <p:spPr>
          <a:xfrm>
            <a:off x="1526406" y="1890992"/>
            <a:ext cx="11579994" cy="430887"/>
          </a:xfrm>
          <a:prstGeom prst="rect">
            <a:avLst/>
          </a:prstGeom>
          <a:noFill/>
        </p:spPr>
        <p:txBody>
          <a:bodyPr wrap="square" rtlCol="0">
            <a:spAutoFit/>
          </a:bodyPr>
          <a:lstStyle>
            <a:defPPr>
              <a:defRPr lang="it-IT"/>
            </a:defPPr>
            <a:lvl1pPr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1pPr>
            <a:lvl2pPr marL="457173"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2pPr>
            <a:lvl3pPr marL="914347"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3pPr>
            <a:lvl4pPr marL="1371520"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4pPr>
            <a:lvl5pPr marL="1828694"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5pPr>
            <a:lvl6pPr marL="2285866"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6pPr>
            <a:lvl7pPr marL="2743041"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7pPr>
            <a:lvl8pPr marL="3200214"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8pPr>
            <a:lvl9pPr marL="3657388"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9pPr>
          </a:lstStyle>
          <a:p>
            <a:pPr lvl="0">
              <a:spcAft>
                <a:spcPts val="0"/>
              </a:spcAft>
              <a:buClr>
                <a:srgbClr val="75787B"/>
              </a:buClr>
              <a:defRPr/>
            </a:pPr>
            <a:r>
              <a:rPr lang="en-GB" sz="2200" b="1" dirty="0">
                <a:solidFill>
                  <a:schemeClr val="accent5">
                    <a:lumMod val="50000"/>
                  </a:schemeClr>
                </a:solidFill>
                <a:latin typeface="Arial" panose="020B0604020202020204" pitchFamily="34" charset="0"/>
                <a:cs typeface="Arial" panose="020B0604020202020204" pitchFamily="34" charset="0"/>
              </a:rPr>
              <a:t>2017 Top European countries for no. of employees in pharma </a:t>
            </a:r>
            <a:r>
              <a:rPr lang="en-GB" sz="1800" i="1" dirty="0">
                <a:solidFill>
                  <a:schemeClr val="accent5">
                    <a:lumMod val="50000"/>
                  </a:schemeClr>
                </a:solidFill>
                <a:latin typeface="Arial" panose="020B0604020202020204" pitchFamily="34" charset="0"/>
                <a:cs typeface="Arial" panose="020B0604020202020204" pitchFamily="34" charset="0"/>
              </a:rPr>
              <a:t>(NACE Code C 21)</a:t>
            </a:r>
            <a:endParaRPr lang="en-GB" sz="2400" i="1" dirty="0">
              <a:solidFill>
                <a:schemeClr val="accent5">
                  <a:lumMod val="50000"/>
                </a:schemeClr>
              </a:solidFill>
              <a:latin typeface="Arial" panose="020B0604020202020204" pitchFamily="34" charset="0"/>
              <a:cs typeface="Arial" panose="020B0604020202020204" pitchFamily="34" charset="0"/>
            </a:endParaRPr>
          </a:p>
        </p:txBody>
      </p:sp>
      <p:graphicFrame>
        <p:nvGraphicFramePr>
          <p:cNvPr id="5" name="Grafico 4"/>
          <p:cNvGraphicFramePr/>
          <p:nvPr/>
        </p:nvGraphicFramePr>
        <p:xfrm>
          <a:off x="3033486" y="2321880"/>
          <a:ext cx="10758714" cy="6885620"/>
        </p:xfrm>
        <a:graphic>
          <a:graphicData uri="http://schemas.openxmlformats.org/drawingml/2006/chart">
            <c:chart xmlns:c="http://schemas.openxmlformats.org/drawingml/2006/chart" xmlns:r="http://schemas.openxmlformats.org/officeDocument/2006/relationships" r:id="rId6"/>
          </a:graphicData>
        </a:graphic>
      </p:graphicFrame>
      <p:pic>
        <p:nvPicPr>
          <p:cNvPr id="6" name="Immagin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1144" y="6363524"/>
            <a:ext cx="609600" cy="40558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52167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13</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sp>
        <p:nvSpPr>
          <p:cNvPr id="95" name="CasellaDiTesto 94"/>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lvl="0" algn="ctr" fontAlgn="base">
              <a:spcBef>
                <a:spcPct val="0"/>
              </a:spcBef>
              <a:spcAft>
                <a:spcPct val="0"/>
              </a:spcAft>
              <a:defRPr/>
            </a:pP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a:t>
            </a:r>
            <a:r>
              <a:rPr lang="en-US" altLang="it-IT" sz="1100" i="1" dirty="0">
                <a:solidFill>
                  <a:srgbClr val="75787B"/>
                </a:solidFill>
                <a:latin typeface="Arial" panose="020B0604020202020204" pitchFamily="34" charset="0"/>
                <a:ea typeface="ＭＳ Ｐゴシック" pitchFamily="127" charset="-128"/>
                <a:cs typeface="Arial" panose="020B0604020202020204" pitchFamily="34" charset="0"/>
              </a:rPr>
              <a:t>MIUR (Ministry of Education University and Research)</a:t>
            </a:r>
            <a:endParaRPr lang="it-IT" altLang="it-IT" sz="1100" i="1" dirty="0">
              <a:solidFill>
                <a:srgbClr val="75787B"/>
              </a:solidFill>
              <a:latin typeface="Arial" panose="020B0604020202020204" pitchFamily="34" charset="0"/>
              <a:ea typeface="ＭＳ Ｐゴシック" pitchFamily="127" charset="-128"/>
              <a:cs typeface="Arial" panose="020B0604020202020204" pitchFamily="34" charset="0"/>
            </a:endParaRPr>
          </a:p>
        </p:txBody>
      </p:sp>
      <p:grpSp>
        <p:nvGrpSpPr>
          <p:cNvPr id="17" name="Group 8"/>
          <p:cNvGrpSpPr/>
          <p:nvPr/>
        </p:nvGrpSpPr>
        <p:grpSpPr>
          <a:xfrm>
            <a:off x="2656772" y="1287178"/>
            <a:ext cx="13327397" cy="130629"/>
            <a:chOff x="5594142" y="5684880"/>
            <a:chExt cx="13327397" cy="130629"/>
          </a:xfrm>
        </p:grpSpPr>
        <p:cxnSp>
          <p:nvCxnSpPr>
            <p:cNvPr id="18"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19"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 </a:t>
              </a:r>
            </a:p>
          </p:txBody>
        </p:sp>
      </p:grpSp>
      <p:grpSp>
        <p:nvGrpSpPr>
          <p:cNvPr id="21" name="Gruppo 20"/>
          <p:cNvGrpSpPr/>
          <p:nvPr/>
        </p:nvGrpSpPr>
        <p:grpSpPr>
          <a:xfrm>
            <a:off x="-137160" y="-137160"/>
            <a:ext cx="3670523" cy="1086702"/>
            <a:chOff x="0" y="0"/>
            <a:chExt cx="3670523" cy="1086702"/>
          </a:xfrm>
        </p:grpSpPr>
        <p:pic>
          <p:nvPicPr>
            <p:cNvPr id="22" name="Immagin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30" name="Picture 11"/>
            <p:cNvPicPr>
              <a:picLocks noChangeAspect="1"/>
            </p:cNvPicPr>
            <p:nvPr/>
          </p:nvPicPr>
          <p:blipFill>
            <a:blip r:embed="rId4"/>
            <a:stretch>
              <a:fillRect/>
            </a:stretch>
          </p:blipFill>
          <p:spPr>
            <a:xfrm>
              <a:off x="1674274" y="312912"/>
              <a:ext cx="882598" cy="441771"/>
            </a:xfrm>
            <a:prstGeom prst="rect">
              <a:avLst/>
            </a:prstGeom>
          </p:spPr>
        </p:pic>
        <p:pic>
          <p:nvPicPr>
            <p:cNvPr id="31" name="Immagin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2" name="Connettore diritto 31"/>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3"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4800" b="1" spc="150" dirty="0">
                <a:solidFill>
                  <a:srgbClr val="75787B"/>
                </a:solidFill>
                <a:latin typeface="Arial"/>
                <a:ea typeface="Lato" panose="020F0502020204030203" pitchFamily="34" charset="0"/>
                <a:cs typeface="Arial"/>
              </a:rPr>
              <a:t>Academic human capital</a:t>
            </a:r>
          </a:p>
        </p:txBody>
      </p:sp>
      <p:sp>
        <p:nvSpPr>
          <p:cNvPr id="24" name="CasellaDiTesto 4"/>
          <p:cNvSpPr txBox="1"/>
          <p:nvPr/>
        </p:nvSpPr>
        <p:spPr>
          <a:xfrm>
            <a:off x="1526406" y="1890992"/>
            <a:ext cx="13276272" cy="430887"/>
          </a:xfrm>
          <a:prstGeom prst="rect">
            <a:avLst/>
          </a:prstGeom>
          <a:noFill/>
        </p:spPr>
        <p:txBody>
          <a:bodyPr wrap="square" rtlCol="0">
            <a:spAutoFit/>
          </a:bodyPr>
          <a:lstStyle>
            <a:defPPr>
              <a:defRPr lang="it-IT"/>
            </a:defPPr>
            <a:lvl1pPr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1pPr>
            <a:lvl2pPr marL="457173"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2pPr>
            <a:lvl3pPr marL="914347"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3pPr>
            <a:lvl4pPr marL="1371520"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4pPr>
            <a:lvl5pPr marL="1828694"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5pPr>
            <a:lvl6pPr marL="2285866"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6pPr>
            <a:lvl7pPr marL="2743041"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7pPr>
            <a:lvl8pPr marL="3200214"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8pPr>
            <a:lvl9pPr marL="3657388"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9pPr>
          </a:lstStyle>
          <a:p>
            <a:pPr lvl="0">
              <a:spcAft>
                <a:spcPts val="0"/>
              </a:spcAft>
              <a:buClr>
                <a:srgbClr val="75787B"/>
              </a:buClr>
              <a:defRPr/>
            </a:pPr>
            <a:r>
              <a:rPr lang="en-GB" sz="2200" b="1" dirty="0">
                <a:solidFill>
                  <a:srgbClr val="002060"/>
                </a:solidFill>
                <a:latin typeface="Arial" panose="020B0604020202020204" pitchFamily="34" charset="0"/>
                <a:cs typeface="Arial" panose="020B0604020202020204" pitchFamily="34" charset="0"/>
              </a:rPr>
              <a:t>Students and graduates in Life sciences-related disciplines per year</a:t>
            </a:r>
            <a:endParaRPr lang="en-GB" sz="2400" i="1" dirty="0">
              <a:solidFill>
                <a:srgbClr val="002060"/>
              </a:solidFill>
              <a:latin typeface="Arial" panose="020B0604020202020204" pitchFamily="34" charset="0"/>
              <a:cs typeface="Arial" panose="020B0604020202020204" pitchFamily="34" charset="0"/>
            </a:endParaRPr>
          </a:p>
        </p:txBody>
      </p:sp>
      <p:sp>
        <p:nvSpPr>
          <p:cNvPr id="26" name="Rettangolo 25"/>
          <p:cNvSpPr/>
          <p:nvPr/>
        </p:nvSpPr>
        <p:spPr>
          <a:xfrm>
            <a:off x="13743709" y="3789417"/>
            <a:ext cx="4021041" cy="3106363"/>
          </a:xfrm>
          <a:prstGeom prst="rect">
            <a:avLst/>
          </a:prstGeom>
        </p:spPr>
        <p:txBody>
          <a:bodyPr wrap="square">
            <a:noAutofit/>
          </a:bodyPr>
          <a:lstStyle/>
          <a:p>
            <a:pPr>
              <a:lnSpc>
                <a:spcPct val="120000"/>
              </a:lnSpc>
            </a:pPr>
            <a:r>
              <a:rPr lang="en-US" sz="2400" dirty="0">
                <a:solidFill>
                  <a:srgbClr val="70706F"/>
                </a:solidFill>
                <a:latin typeface="Arial" panose="020B0604020202020204" pitchFamily="34" charset="0"/>
                <a:cs typeface="Arial" panose="020B0604020202020204" pitchFamily="34" charset="0"/>
              </a:rPr>
              <a:t>Italian university system boasts </a:t>
            </a:r>
            <a:r>
              <a:rPr lang="en-US" sz="2400" b="1" dirty="0">
                <a:solidFill>
                  <a:schemeClr val="accent5">
                    <a:lumMod val="50000"/>
                  </a:schemeClr>
                </a:solidFill>
                <a:latin typeface="Arial" panose="020B0604020202020204" pitchFamily="34" charset="0"/>
                <a:cs typeface="Arial" panose="020B0604020202020204" pitchFamily="34" charset="0"/>
              </a:rPr>
              <a:t>a large number of students and graduates in disciplines related to life sciences</a:t>
            </a:r>
            <a:r>
              <a:rPr lang="en-US" sz="2400" dirty="0">
                <a:solidFill>
                  <a:srgbClr val="75787B"/>
                </a:solidFill>
                <a:latin typeface="Arial" panose="020B0604020202020204" pitchFamily="34" charset="0"/>
                <a:cs typeface="Arial" panose="020B0604020202020204" pitchFamily="34" charset="0"/>
              </a:rPr>
              <a:t>, thus generating a </a:t>
            </a:r>
            <a:r>
              <a:rPr lang="en-US" sz="2400" b="1" dirty="0">
                <a:solidFill>
                  <a:schemeClr val="accent5">
                    <a:lumMod val="50000"/>
                  </a:schemeClr>
                </a:solidFill>
                <a:latin typeface="Arial" panose="020B0604020202020204" pitchFamily="34" charset="0"/>
                <a:cs typeface="Arial" panose="020B0604020202020204" pitchFamily="34" charset="0"/>
              </a:rPr>
              <a:t>cutting-edge talent pool of human resources </a:t>
            </a:r>
            <a:r>
              <a:rPr lang="en-US" sz="2400" dirty="0">
                <a:solidFill>
                  <a:schemeClr val="accent5">
                    <a:lumMod val="50000"/>
                  </a:schemeClr>
                </a:solidFill>
                <a:latin typeface="Arial" panose="020B0604020202020204" pitchFamily="34" charset="0"/>
                <a:cs typeface="Arial" panose="020B0604020202020204" pitchFamily="34" charset="0"/>
              </a:rPr>
              <a:t>available for innovative companies</a:t>
            </a:r>
          </a:p>
        </p:txBody>
      </p:sp>
      <p:sp>
        <p:nvSpPr>
          <p:cNvPr id="28" name="CasellaDiTesto 27"/>
          <p:cNvSpPr txBox="1"/>
          <p:nvPr/>
        </p:nvSpPr>
        <p:spPr>
          <a:xfrm>
            <a:off x="7478464" y="2608533"/>
            <a:ext cx="1977302" cy="541238"/>
          </a:xfrm>
          <a:prstGeom prst="rect">
            <a:avLst/>
          </a:prstGeom>
          <a:noFill/>
          <a:ln>
            <a:solidFill>
              <a:schemeClr val="accent5">
                <a:lumMod val="50000"/>
              </a:schemeClr>
            </a:solidFill>
          </a:ln>
        </p:spPr>
        <p:txBody>
          <a:bodyPr wrap="square" rtlCol="0" anchor="ctr">
            <a:noAutofit/>
          </a:bodyPr>
          <a:lstStyle/>
          <a:p>
            <a:pPr algn="ctr"/>
            <a:r>
              <a:rPr lang="it-IT" sz="1800" b="1" dirty="0">
                <a:solidFill>
                  <a:schemeClr val="accent5">
                    <a:lumMod val="50000"/>
                  </a:schemeClr>
                </a:solidFill>
                <a:latin typeface="Arial" panose="020B0604020202020204" pitchFamily="34" charset="0"/>
                <a:cs typeface="Arial" panose="020B0604020202020204" pitchFamily="34" charset="0"/>
              </a:rPr>
              <a:t>GRADUATES</a:t>
            </a:r>
          </a:p>
        </p:txBody>
      </p:sp>
      <p:sp>
        <p:nvSpPr>
          <p:cNvPr id="29" name="CasellaDiTesto 28"/>
          <p:cNvSpPr txBox="1"/>
          <p:nvPr/>
        </p:nvSpPr>
        <p:spPr>
          <a:xfrm>
            <a:off x="1640922" y="3639273"/>
            <a:ext cx="5306960" cy="525600"/>
          </a:xfrm>
          <a:prstGeom prst="rect">
            <a:avLst/>
          </a:prstGeom>
          <a:noFill/>
          <a:ln>
            <a:solidFill>
              <a:schemeClr val="accent5">
                <a:lumMod val="50000"/>
              </a:schemeClr>
            </a:solidFill>
          </a:ln>
        </p:spPr>
        <p:txBody>
          <a:bodyPr wrap="square" rtlCol="0" anchor="ctr">
            <a:noAutofit/>
          </a:bodyPr>
          <a:lstStyle/>
          <a:p>
            <a:pPr algn="ctr"/>
            <a:r>
              <a:rPr lang="it-IT" sz="1800" b="1" dirty="0">
                <a:solidFill>
                  <a:schemeClr val="accent5">
                    <a:lumMod val="50000"/>
                  </a:schemeClr>
                </a:solidFill>
                <a:latin typeface="Arial" panose="020B0604020202020204" pitchFamily="34" charset="0"/>
                <a:cs typeface="Arial" panose="020B0604020202020204" pitchFamily="34" charset="0"/>
              </a:rPr>
              <a:t>PHARMACY AND INDUSTRIAL PHARMACY</a:t>
            </a:r>
          </a:p>
        </p:txBody>
      </p:sp>
      <p:sp>
        <p:nvSpPr>
          <p:cNvPr id="35" name="Ovale 34"/>
          <p:cNvSpPr/>
          <p:nvPr/>
        </p:nvSpPr>
        <p:spPr>
          <a:xfrm>
            <a:off x="7740956" y="3652887"/>
            <a:ext cx="1452319" cy="4983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800" b="1" dirty="0">
                <a:solidFill>
                  <a:schemeClr val="bg1"/>
                </a:solidFill>
                <a:latin typeface="Arial" panose="020B0604020202020204" pitchFamily="34" charset="0"/>
                <a:cs typeface="Arial" panose="020B0604020202020204" pitchFamily="34" charset="0"/>
              </a:rPr>
              <a:t>5.073</a:t>
            </a:r>
          </a:p>
        </p:txBody>
      </p:sp>
      <p:sp>
        <p:nvSpPr>
          <p:cNvPr id="36" name="Triangolo isoscele 35"/>
          <p:cNvSpPr/>
          <p:nvPr/>
        </p:nvSpPr>
        <p:spPr>
          <a:xfrm rot="5400000">
            <a:off x="6941578" y="3639532"/>
            <a:ext cx="540323" cy="525083"/>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CasellaDiTesto 36"/>
          <p:cNvSpPr txBox="1"/>
          <p:nvPr/>
        </p:nvSpPr>
        <p:spPr>
          <a:xfrm>
            <a:off x="1638670" y="8849248"/>
            <a:ext cx="5304618" cy="525600"/>
          </a:xfrm>
          <a:prstGeom prst="rect">
            <a:avLst/>
          </a:prstGeom>
          <a:solidFill>
            <a:schemeClr val="bg1"/>
          </a:solidFill>
          <a:ln w="19050">
            <a:solidFill>
              <a:srgbClr val="007D57"/>
            </a:solidFill>
          </a:ln>
        </p:spPr>
        <p:txBody>
          <a:bodyPr wrap="square" rtlCol="0" anchor="ctr">
            <a:noAutofit/>
          </a:bodyPr>
          <a:lstStyle/>
          <a:p>
            <a:pPr algn="ctr"/>
            <a:r>
              <a:rPr lang="it-IT" sz="2000" b="1" dirty="0">
                <a:solidFill>
                  <a:srgbClr val="007D57"/>
                </a:solidFill>
                <a:latin typeface="Arial" panose="020B0604020202020204" pitchFamily="34" charset="0"/>
                <a:cs typeface="Arial" panose="020B0604020202020204" pitchFamily="34" charset="0"/>
              </a:rPr>
              <a:t>TOTAL</a:t>
            </a:r>
          </a:p>
        </p:txBody>
      </p:sp>
      <p:sp>
        <p:nvSpPr>
          <p:cNvPr id="38" name="Ovale 37"/>
          <p:cNvSpPr/>
          <p:nvPr/>
        </p:nvSpPr>
        <p:spPr>
          <a:xfrm>
            <a:off x="7740953" y="8865491"/>
            <a:ext cx="1452319" cy="498373"/>
          </a:xfrm>
          <a:prstGeom prst="ellipse">
            <a:avLst/>
          </a:prstGeom>
          <a:solidFill>
            <a:schemeClr val="bg1"/>
          </a:solidFill>
          <a:ln w="19050">
            <a:solidFill>
              <a:srgbClr val="007D5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000" b="1" dirty="0">
                <a:solidFill>
                  <a:srgbClr val="007D57"/>
                </a:solidFill>
                <a:latin typeface="Arial" panose="020B0604020202020204" pitchFamily="34" charset="0"/>
                <a:cs typeface="Arial" panose="020B0604020202020204" pitchFamily="34" charset="0"/>
              </a:rPr>
              <a:t>33.657</a:t>
            </a:r>
          </a:p>
        </p:txBody>
      </p:sp>
      <p:sp>
        <p:nvSpPr>
          <p:cNvPr id="39" name="Triangolo isoscele 38"/>
          <p:cNvSpPr/>
          <p:nvPr/>
        </p:nvSpPr>
        <p:spPr>
          <a:xfrm rot="5400000">
            <a:off x="6940413" y="8855214"/>
            <a:ext cx="540323" cy="525083"/>
          </a:xfrm>
          <a:prstGeom prst="triangle">
            <a:avLst/>
          </a:prstGeom>
          <a:solidFill>
            <a:srgbClr val="0E6C45"/>
          </a:solidFill>
          <a:ln>
            <a:solidFill>
              <a:srgbClr val="007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7D57"/>
              </a:solidFill>
            </a:endParaRPr>
          </a:p>
        </p:txBody>
      </p:sp>
      <p:sp>
        <p:nvSpPr>
          <p:cNvPr id="40" name="CasellaDiTesto 39"/>
          <p:cNvSpPr txBox="1"/>
          <p:nvPr/>
        </p:nvSpPr>
        <p:spPr>
          <a:xfrm>
            <a:off x="1640922" y="5868418"/>
            <a:ext cx="5306960" cy="525600"/>
          </a:xfrm>
          <a:prstGeom prst="rect">
            <a:avLst/>
          </a:prstGeom>
          <a:noFill/>
          <a:ln>
            <a:solidFill>
              <a:schemeClr val="accent5">
                <a:lumMod val="50000"/>
              </a:schemeClr>
            </a:solidFill>
          </a:ln>
        </p:spPr>
        <p:txBody>
          <a:bodyPr wrap="square" rtlCol="0" anchor="ctr">
            <a:noAutofit/>
          </a:bodyPr>
          <a:lstStyle/>
          <a:p>
            <a:pPr algn="ctr"/>
            <a:r>
              <a:rPr lang="it-IT" sz="1800" b="1" dirty="0">
                <a:solidFill>
                  <a:schemeClr val="accent5">
                    <a:lumMod val="50000"/>
                  </a:schemeClr>
                </a:solidFill>
                <a:latin typeface="Arial" panose="020B0604020202020204" pitchFamily="34" charset="0"/>
                <a:cs typeface="Arial" panose="020B0604020202020204" pitchFamily="34" charset="0"/>
              </a:rPr>
              <a:t>BIOMEDICAL ENGINEERING</a:t>
            </a:r>
          </a:p>
        </p:txBody>
      </p:sp>
      <p:sp>
        <p:nvSpPr>
          <p:cNvPr id="41" name="Ovale 40"/>
          <p:cNvSpPr/>
          <p:nvPr/>
        </p:nvSpPr>
        <p:spPr>
          <a:xfrm>
            <a:off x="7740956" y="5888421"/>
            <a:ext cx="1452319" cy="49837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800" b="1" dirty="0">
                <a:solidFill>
                  <a:schemeClr val="bg1"/>
                </a:solidFill>
                <a:latin typeface="Arial" panose="020B0604020202020204" pitchFamily="34" charset="0"/>
                <a:cs typeface="Arial" panose="020B0604020202020204" pitchFamily="34" charset="0"/>
              </a:rPr>
              <a:t>1.182</a:t>
            </a:r>
          </a:p>
        </p:txBody>
      </p:sp>
      <p:sp>
        <p:nvSpPr>
          <p:cNvPr id="42" name="Triangolo isoscele 41"/>
          <p:cNvSpPr/>
          <p:nvPr/>
        </p:nvSpPr>
        <p:spPr>
          <a:xfrm rot="5400000">
            <a:off x="6941578" y="5874823"/>
            <a:ext cx="540323" cy="525083"/>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CasellaDiTesto 42"/>
          <p:cNvSpPr txBox="1"/>
          <p:nvPr/>
        </p:nvSpPr>
        <p:spPr>
          <a:xfrm>
            <a:off x="1640922" y="5123210"/>
            <a:ext cx="5306960" cy="525600"/>
          </a:xfrm>
          <a:prstGeom prst="rect">
            <a:avLst/>
          </a:prstGeom>
          <a:noFill/>
          <a:ln>
            <a:solidFill>
              <a:schemeClr val="accent5">
                <a:lumMod val="50000"/>
              </a:schemeClr>
            </a:solidFill>
          </a:ln>
        </p:spPr>
        <p:txBody>
          <a:bodyPr wrap="square" rtlCol="0" anchor="ctr">
            <a:noAutofit/>
          </a:bodyPr>
          <a:lstStyle/>
          <a:p>
            <a:pPr algn="ctr"/>
            <a:r>
              <a:rPr lang="it-IT" sz="1800" b="1" dirty="0">
                <a:solidFill>
                  <a:schemeClr val="accent5">
                    <a:lumMod val="50000"/>
                  </a:schemeClr>
                </a:solidFill>
                <a:latin typeface="Arial" panose="020B0604020202020204" pitchFamily="34" charset="0"/>
                <a:cs typeface="Arial" panose="020B0604020202020204" pitchFamily="34" charset="0"/>
              </a:rPr>
              <a:t>BIOTECH AND BIOTECH TRADES</a:t>
            </a:r>
          </a:p>
        </p:txBody>
      </p:sp>
      <p:sp>
        <p:nvSpPr>
          <p:cNvPr id="44" name="Ovale 43"/>
          <p:cNvSpPr/>
          <p:nvPr/>
        </p:nvSpPr>
        <p:spPr>
          <a:xfrm>
            <a:off x="7740956" y="5143081"/>
            <a:ext cx="1452319" cy="49837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800" b="1" dirty="0">
                <a:solidFill>
                  <a:schemeClr val="bg1"/>
                </a:solidFill>
                <a:latin typeface="Arial" panose="020B0604020202020204" pitchFamily="34" charset="0"/>
                <a:cs typeface="Arial" panose="020B0604020202020204" pitchFamily="34" charset="0"/>
              </a:rPr>
              <a:t>4.205</a:t>
            </a:r>
          </a:p>
        </p:txBody>
      </p:sp>
      <p:sp>
        <p:nvSpPr>
          <p:cNvPr id="45" name="Triangolo isoscele 44"/>
          <p:cNvSpPr/>
          <p:nvPr/>
        </p:nvSpPr>
        <p:spPr>
          <a:xfrm rot="5400000">
            <a:off x="6941578" y="5129726"/>
            <a:ext cx="540323" cy="525083"/>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CasellaDiTesto 45"/>
          <p:cNvSpPr txBox="1"/>
          <p:nvPr/>
        </p:nvSpPr>
        <p:spPr>
          <a:xfrm>
            <a:off x="1640922" y="4384370"/>
            <a:ext cx="5306960" cy="525600"/>
          </a:xfrm>
          <a:prstGeom prst="rect">
            <a:avLst/>
          </a:prstGeom>
          <a:noFill/>
          <a:ln>
            <a:solidFill>
              <a:schemeClr val="accent5">
                <a:lumMod val="50000"/>
              </a:schemeClr>
            </a:solidFill>
          </a:ln>
        </p:spPr>
        <p:txBody>
          <a:bodyPr wrap="square" rtlCol="0" anchor="ctr">
            <a:noAutofit/>
          </a:bodyPr>
          <a:lstStyle/>
          <a:p>
            <a:pPr algn="ctr"/>
            <a:r>
              <a:rPr lang="it-IT" sz="1800" b="1" dirty="0">
                <a:solidFill>
                  <a:schemeClr val="accent5">
                    <a:lumMod val="50000"/>
                  </a:schemeClr>
                </a:solidFill>
                <a:latin typeface="Arial" panose="020B0604020202020204" pitchFamily="34" charset="0"/>
                <a:cs typeface="Arial" panose="020B0604020202020204" pitchFamily="34" charset="0"/>
              </a:rPr>
              <a:t>PHARMA SCIENCES AND TECHNOLOGIES</a:t>
            </a:r>
          </a:p>
        </p:txBody>
      </p:sp>
      <p:sp>
        <p:nvSpPr>
          <p:cNvPr id="47" name="Ovale 46"/>
          <p:cNvSpPr/>
          <p:nvPr/>
        </p:nvSpPr>
        <p:spPr>
          <a:xfrm>
            <a:off x="7740956" y="4397984"/>
            <a:ext cx="1452319" cy="4983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800" b="1" dirty="0">
                <a:solidFill>
                  <a:schemeClr val="bg1"/>
                </a:solidFill>
                <a:latin typeface="Arial" panose="020B0604020202020204" pitchFamily="34" charset="0"/>
                <a:cs typeface="Arial" panose="020B0604020202020204" pitchFamily="34" charset="0"/>
              </a:rPr>
              <a:t>869</a:t>
            </a:r>
          </a:p>
        </p:txBody>
      </p:sp>
      <p:sp>
        <p:nvSpPr>
          <p:cNvPr id="48" name="Triangolo isoscele 47"/>
          <p:cNvSpPr/>
          <p:nvPr/>
        </p:nvSpPr>
        <p:spPr>
          <a:xfrm rot="5400000">
            <a:off x="6941578" y="4384629"/>
            <a:ext cx="540323" cy="525083"/>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Triangolo isoscele 48"/>
          <p:cNvSpPr/>
          <p:nvPr/>
        </p:nvSpPr>
        <p:spPr>
          <a:xfrm rot="10800000">
            <a:off x="8182891" y="3247956"/>
            <a:ext cx="568449" cy="301906"/>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p:cNvSpPr txBox="1"/>
          <p:nvPr/>
        </p:nvSpPr>
        <p:spPr>
          <a:xfrm>
            <a:off x="9759280" y="2602527"/>
            <a:ext cx="1977302" cy="541238"/>
          </a:xfrm>
          <a:prstGeom prst="rect">
            <a:avLst/>
          </a:prstGeom>
          <a:noFill/>
          <a:ln>
            <a:solidFill>
              <a:schemeClr val="accent5">
                <a:lumMod val="50000"/>
              </a:schemeClr>
            </a:solidFill>
          </a:ln>
        </p:spPr>
        <p:txBody>
          <a:bodyPr wrap="square" rtlCol="0" anchor="ctr">
            <a:noAutofit/>
          </a:bodyPr>
          <a:lstStyle/>
          <a:p>
            <a:pPr algn="ctr"/>
            <a:r>
              <a:rPr lang="it-IT" sz="1800" b="1" dirty="0">
                <a:solidFill>
                  <a:schemeClr val="accent5">
                    <a:lumMod val="50000"/>
                  </a:schemeClr>
                </a:solidFill>
                <a:latin typeface="Arial" panose="020B0604020202020204" pitchFamily="34" charset="0"/>
                <a:cs typeface="Arial" panose="020B0604020202020204" pitchFamily="34" charset="0"/>
              </a:rPr>
              <a:t>STUDENTS</a:t>
            </a:r>
          </a:p>
        </p:txBody>
      </p:sp>
      <p:sp>
        <p:nvSpPr>
          <p:cNvPr id="52" name="Ovale 51"/>
          <p:cNvSpPr/>
          <p:nvPr/>
        </p:nvSpPr>
        <p:spPr>
          <a:xfrm>
            <a:off x="10021772" y="3652887"/>
            <a:ext cx="1452319" cy="4983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800" b="1" dirty="0">
                <a:solidFill>
                  <a:schemeClr val="bg1"/>
                </a:solidFill>
                <a:latin typeface="Arial" panose="020B0604020202020204" pitchFamily="34" charset="0"/>
                <a:cs typeface="Arial" panose="020B0604020202020204" pitchFamily="34" charset="0"/>
              </a:rPr>
              <a:t>40.767</a:t>
            </a:r>
          </a:p>
        </p:txBody>
      </p:sp>
      <p:sp>
        <p:nvSpPr>
          <p:cNvPr id="53" name="Ovale 52"/>
          <p:cNvSpPr/>
          <p:nvPr/>
        </p:nvSpPr>
        <p:spPr>
          <a:xfrm>
            <a:off x="10021771" y="8862370"/>
            <a:ext cx="1452319" cy="498373"/>
          </a:xfrm>
          <a:prstGeom prst="ellipse">
            <a:avLst/>
          </a:prstGeom>
          <a:solidFill>
            <a:schemeClr val="bg1"/>
          </a:solidFill>
          <a:ln w="19050">
            <a:solidFill>
              <a:srgbClr val="007D5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000" b="1" dirty="0">
                <a:solidFill>
                  <a:srgbClr val="007D57"/>
                </a:solidFill>
                <a:latin typeface="Arial" panose="020B0604020202020204" pitchFamily="34" charset="0"/>
                <a:cs typeface="Arial" panose="020B0604020202020204" pitchFamily="34" charset="0"/>
              </a:rPr>
              <a:t>163.542</a:t>
            </a:r>
          </a:p>
        </p:txBody>
      </p:sp>
      <p:sp>
        <p:nvSpPr>
          <p:cNvPr id="54" name="Ovale 53"/>
          <p:cNvSpPr/>
          <p:nvPr/>
        </p:nvSpPr>
        <p:spPr>
          <a:xfrm>
            <a:off x="10021772" y="5885980"/>
            <a:ext cx="1452319" cy="49837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800" b="1" dirty="0">
                <a:solidFill>
                  <a:schemeClr val="bg1"/>
                </a:solidFill>
                <a:latin typeface="Arial" panose="020B0604020202020204" pitchFamily="34" charset="0"/>
                <a:cs typeface="Arial" panose="020B0604020202020204" pitchFamily="34" charset="0"/>
              </a:rPr>
              <a:t>4.512</a:t>
            </a:r>
          </a:p>
        </p:txBody>
      </p:sp>
      <p:sp>
        <p:nvSpPr>
          <p:cNvPr id="55" name="Ovale 54"/>
          <p:cNvSpPr/>
          <p:nvPr/>
        </p:nvSpPr>
        <p:spPr>
          <a:xfrm>
            <a:off x="10021772" y="5142333"/>
            <a:ext cx="1452319" cy="49837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800" b="1" dirty="0">
                <a:solidFill>
                  <a:schemeClr val="bg1"/>
                </a:solidFill>
                <a:latin typeface="Arial" panose="020B0604020202020204" pitchFamily="34" charset="0"/>
                <a:cs typeface="Arial" panose="020B0604020202020204" pitchFamily="34" charset="0"/>
              </a:rPr>
              <a:t>23.649</a:t>
            </a:r>
          </a:p>
        </p:txBody>
      </p:sp>
      <p:sp>
        <p:nvSpPr>
          <p:cNvPr id="56" name="Ovale 55"/>
          <p:cNvSpPr/>
          <p:nvPr/>
        </p:nvSpPr>
        <p:spPr>
          <a:xfrm>
            <a:off x="10021772" y="4397984"/>
            <a:ext cx="1452319" cy="4983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800" b="1" dirty="0">
                <a:solidFill>
                  <a:schemeClr val="bg1"/>
                </a:solidFill>
                <a:latin typeface="Arial" panose="020B0604020202020204" pitchFamily="34" charset="0"/>
                <a:cs typeface="Arial" panose="020B0604020202020204" pitchFamily="34" charset="0"/>
              </a:rPr>
              <a:t>7.266</a:t>
            </a:r>
          </a:p>
        </p:txBody>
      </p:sp>
      <p:sp>
        <p:nvSpPr>
          <p:cNvPr id="57" name="Triangolo isoscele 56"/>
          <p:cNvSpPr/>
          <p:nvPr/>
        </p:nvSpPr>
        <p:spPr>
          <a:xfrm rot="10800000">
            <a:off x="10463707" y="3241950"/>
            <a:ext cx="568449" cy="301906"/>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3" name="Connettore diritto 72"/>
          <p:cNvCxnSpPr/>
          <p:nvPr/>
        </p:nvCxnSpPr>
        <p:spPr>
          <a:xfrm>
            <a:off x="7835943" y="4273627"/>
            <a:ext cx="3462482" cy="0"/>
          </a:xfrm>
          <a:prstGeom prst="line">
            <a:avLst/>
          </a:prstGeom>
          <a:ln w="222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79" name="CasellaDiTesto 78"/>
          <p:cNvSpPr txBox="1"/>
          <p:nvPr/>
        </p:nvSpPr>
        <p:spPr>
          <a:xfrm>
            <a:off x="1581608" y="2611702"/>
            <a:ext cx="5361679" cy="541238"/>
          </a:xfrm>
          <a:prstGeom prst="rect">
            <a:avLst/>
          </a:prstGeom>
          <a:noFill/>
          <a:ln>
            <a:solidFill>
              <a:schemeClr val="accent5">
                <a:lumMod val="50000"/>
              </a:schemeClr>
            </a:solidFill>
          </a:ln>
        </p:spPr>
        <p:txBody>
          <a:bodyPr wrap="square" rtlCol="0" anchor="ctr">
            <a:noAutofit/>
          </a:bodyPr>
          <a:lstStyle/>
          <a:p>
            <a:pPr algn="ctr"/>
            <a:r>
              <a:rPr lang="it-IT" sz="1800" b="1" dirty="0">
                <a:solidFill>
                  <a:schemeClr val="accent5">
                    <a:lumMod val="50000"/>
                  </a:schemeClr>
                </a:solidFill>
                <a:latin typeface="Arial" panose="020B0604020202020204" pitchFamily="34" charset="0"/>
                <a:cs typeface="Arial" panose="020B0604020202020204" pitchFamily="34" charset="0"/>
              </a:rPr>
              <a:t>UNIVERSITY COURSES</a:t>
            </a:r>
          </a:p>
        </p:txBody>
      </p:sp>
      <p:sp>
        <p:nvSpPr>
          <p:cNvPr id="80" name="Triangolo isoscele 79"/>
          <p:cNvSpPr/>
          <p:nvPr/>
        </p:nvSpPr>
        <p:spPr>
          <a:xfrm rot="10800000">
            <a:off x="4006754" y="3249522"/>
            <a:ext cx="568449" cy="301906"/>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1" name="CasellaDiTesto 80"/>
          <p:cNvSpPr txBox="1"/>
          <p:nvPr/>
        </p:nvSpPr>
        <p:spPr>
          <a:xfrm>
            <a:off x="1639606" y="8104042"/>
            <a:ext cx="5306960" cy="525600"/>
          </a:xfrm>
          <a:prstGeom prst="rect">
            <a:avLst/>
          </a:prstGeom>
          <a:noFill/>
          <a:ln>
            <a:solidFill>
              <a:schemeClr val="accent5">
                <a:lumMod val="50000"/>
              </a:schemeClr>
            </a:solidFill>
          </a:ln>
        </p:spPr>
        <p:txBody>
          <a:bodyPr wrap="square" rtlCol="0" anchor="ctr">
            <a:noAutofit/>
          </a:bodyPr>
          <a:lstStyle/>
          <a:p>
            <a:pPr algn="ctr"/>
            <a:r>
              <a:rPr lang="it-IT" sz="1800" b="1" dirty="0">
                <a:solidFill>
                  <a:schemeClr val="accent5">
                    <a:lumMod val="50000"/>
                  </a:schemeClr>
                </a:solidFill>
                <a:latin typeface="Arial" panose="020B0604020202020204" pitchFamily="34" charset="0"/>
                <a:cs typeface="Arial" panose="020B0604020202020204" pitchFamily="34" charset="0"/>
              </a:rPr>
              <a:t>CHEMISTRY AND CHEMISTRY TRADES</a:t>
            </a:r>
          </a:p>
        </p:txBody>
      </p:sp>
      <p:sp>
        <p:nvSpPr>
          <p:cNvPr id="82" name="Ovale 81"/>
          <p:cNvSpPr/>
          <p:nvPr/>
        </p:nvSpPr>
        <p:spPr>
          <a:xfrm>
            <a:off x="7740953" y="8117655"/>
            <a:ext cx="1452319" cy="49837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800" b="1" dirty="0">
                <a:solidFill>
                  <a:schemeClr val="bg1"/>
                </a:solidFill>
                <a:latin typeface="Arial" panose="020B0604020202020204" pitchFamily="34" charset="0"/>
                <a:cs typeface="Arial" panose="020B0604020202020204" pitchFamily="34" charset="0"/>
              </a:rPr>
              <a:t>3.933</a:t>
            </a:r>
          </a:p>
        </p:txBody>
      </p:sp>
      <p:sp>
        <p:nvSpPr>
          <p:cNvPr id="83" name="Triangolo isoscele 82"/>
          <p:cNvSpPr/>
          <p:nvPr/>
        </p:nvSpPr>
        <p:spPr>
          <a:xfrm rot="5400000">
            <a:off x="6940262" y="8110114"/>
            <a:ext cx="540323" cy="525083"/>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CasellaDiTesto 83"/>
          <p:cNvSpPr txBox="1"/>
          <p:nvPr/>
        </p:nvSpPr>
        <p:spPr>
          <a:xfrm>
            <a:off x="1639606" y="7358834"/>
            <a:ext cx="5306960" cy="525600"/>
          </a:xfrm>
          <a:prstGeom prst="rect">
            <a:avLst/>
          </a:prstGeom>
          <a:noFill/>
          <a:ln>
            <a:solidFill>
              <a:schemeClr val="accent5">
                <a:lumMod val="50000"/>
              </a:schemeClr>
            </a:solidFill>
          </a:ln>
        </p:spPr>
        <p:txBody>
          <a:bodyPr wrap="square" rtlCol="0" anchor="ctr">
            <a:noAutofit/>
          </a:bodyPr>
          <a:lstStyle/>
          <a:p>
            <a:pPr algn="ctr"/>
            <a:r>
              <a:rPr lang="it-IT" sz="1800" b="1" dirty="0">
                <a:solidFill>
                  <a:schemeClr val="accent5">
                    <a:lumMod val="50000"/>
                  </a:schemeClr>
                </a:solidFill>
                <a:latin typeface="Arial" panose="020B0604020202020204" pitchFamily="34" charset="0"/>
                <a:cs typeface="Arial" panose="020B0604020202020204" pitchFamily="34" charset="0"/>
              </a:rPr>
              <a:t>BIOLOGY</a:t>
            </a:r>
          </a:p>
        </p:txBody>
      </p:sp>
      <p:sp>
        <p:nvSpPr>
          <p:cNvPr id="85" name="Ovale 84"/>
          <p:cNvSpPr/>
          <p:nvPr/>
        </p:nvSpPr>
        <p:spPr>
          <a:xfrm>
            <a:off x="7740954" y="7374616"/>
            <a:ext cx="1452319" cy="4983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800" b="1" dirty="0">
                <a:solidFill>
                  <a:schemeClr val="bg1"/>
                </a:solidFill>
                <a:latin typeface="Arial" panose="020B0604020202020204" pitchFamily="34" charset="0"/>
                <a:cs typeface="Arial" panose="020B0604020202020204" pitchFamily="34" charset="0"/>
              </a:rPr>
              <a:t>7.345</a:t>
            </a:r>
          </a:p>
        </p:txBody>
      </p:sp>
      <p:sp>
        <p:nvSpPr>
          <p:cNvPr id="86" name="Triangolo isoscele 85"/>
          <p:cNvSpPr/>
          <p:nvPr/>
        </p:nvSpPr>
        <p:spPr>
          <a:xfrm rot="5400000">
            <a:off x="6940262" y="7365017"/>
            <a:ext cx="540323" cy="525083"/>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7" name="CasellaDiTesto 86"/>
          <p:cNvSpPr txBox="1"/>
          <p:nvPr/>
        </p:nvSpPr>
        <p:spPr>
          <a:xfrm>
            <a:off x="1639606" y="6613626"/>
            <a:ext cx="5306960" cy="525600"/>
          </a:xfrm>
          <a:prstGeom prst="rect">
            <a:avLst/>
          </a:prstGeom>
          <a:noFill/>
          <a:ln>
            <a:solidFill>
              <a:schemeClr val="accent5">
                <a:lumMod val="50000"/>
              </a:schemeClr>
            </a:solidFill>
          </a:ln>
        </p:spPr>
        <p:txBody>
          <a:bodyPr wrap="square" rtlCol="0" anchor="ctr">
            <a:noAutofit/>
          </a:bodyPr>
          <a:lstStyle/>
          <a:p>
            <a:pPr algn="ctr"/>
            <a:r>
              <a:rPr lang="it-IT" sz="1800" b="1" dirty="0">
                <a:solidFill>
                  <a:schemeClr val="accent5">
                    <a:lumMod val="50000"/>
                  </a:schemeClr>
                </a:solidFill>
                <a:latin typeface="Arial" panose="020B0604020202020204" pitchFamily="34" charset="0"/>
                <a:cs typeface="Arial" panose="020B0604020202020204" pitchFamily="34" charset="0"/>
              </a:rPr>
              <a:t>MEDICINE AND VETERINARY MEDICINE</a:t>
            </a:r>
          </a:p>
        </p:txBody>
      </p:sp>
      <p:sp>
        <p:nvSpPr>
          <p:cNvPr id="88" name="Ovale 87"/>
          <p:cNvSpPr/>
          <p:nvPr/>
        </p:nvSpPr>
        <p:spPr>
          <a:xfrm>
            <a:off x="7740955" y="6634310"/>
            <a:ext cx="1452319" cy="4983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800" b="1" dirty="0">
                <a:solidFill>
                  <a:schemeClr val="bg1"/>
                </a:solidFill>
                <a:latin typeface="Arial" panose="020B0604020202020204" pitchFamily="34" charset="0"/>
                <a:cs typeface="Arial" panose="020B0604020202020204" pitchFamily="34" charset="0"/>
              </a:rPr>
              <a:t>11.050</a:t>
            </a:r>
          </a:p>
        </p:txBody>
      </p:sp>
      <p:sp>
        <p:nvSpPr>
          <p:cNvPr id="89" name="Triangolo isoscele 88"/>
          <p:cNvSpPr/>
          <p:nvPr/>
        </p:nvSpPr>
        <p:spPr>
          <a:xfrm rot="5400000">
            <a:off x="6940262" y="6619920"/>
            <a:ext cx="540323" cy="525083"/>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0" name="Ovale 89"/>
          <p:cNvSpPr/>
          <p:nvPr/>
        </p:nvSpPr>
        <p:spPr>
          <a:xfrm>
            <a:off x="10021771" y="8114320"/>
            <a:ext cx="1452319" cy="49837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800" b="1" dirty="0">
                <a:solidFill>
                  <a:schemeClr val="bg1"/>
                </a:solidFill>
                <a:latin typeface="Arial" panose="020B0604020202020204" pitchFamily="34" charset="0"/>
                <a:cs typeface="Arial" panose="020B0604020202020204" pitchFamily="34" charset="0"/>
              </a:rPr>
              <a:t>19.727</a:t>
            </a:r>
          </a:p>
        </p:txBody>
      </p:sp>
      <p:sp>
        <p:nvSpPr>
          <p:cNvPr id="91" name="Ovale 90"/>
          <p:cNvSpPr/>
          <p:nvPr/>
        </p:nvSpPr>
        <p:spPr>
          <a:xfrm>
            <a:off x="10021772" y="7369223"/>
            <a:ext cx="1452319" cy="4983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800" b="1" dirty="0">
                <a:solidFill>
                  <a:schemeClr val="bg1"/>
                </a:solidFill>
                <a:latin typeface="Arial" panose="020B0604020202020204" pitchFamily="34" charset="0"/>
                <a:cs typeface="Arial" panose="020B0604020202020204" pitchFamily="34" charset="0"/>
              </a:rPr>
              <a:t>38.152</a:t>
            </a:r>
          </a:p>
        </p:txBody>
      </p:sp>
      <p:sp>
        <p:nvSpPr>
          <p:cNvPr id="92" name="Ovale 91"/>
          <p:cNvSpPr/>
          <p:nvPr/>
        </p:nvSpPr>
        <p:spPr>
          <a:xfrm>
            <a:off x="10021772" y="6626088"/>
            <a:ext cx="1452319" cy="4983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800" b="1" dirty="0">
                <a:solidFill>
                  <a:schemeClr val="bg1"/>
                </a:solidFill>
                <a:latin typeface="Arial" panose="020B0604020202020204" pitchFamily="34" charset="0"/>
                <a:cs typeface="Arial" panose="020B0604020202020204" pitchFamily="34" charset="0"/>
              </a:rPr>
              <a:t>87.348</a:t>
            </a:r>
          </a:p>
        </p:txBody>
      </p:sp>
      <p:cxnSp>
        <p:nvCxnSpPr>
          <p:cNvPr id="100" name="Connettore diritto 99"/>
          <p:cNvCxnSpPr/>
          <p:nvPr/>
        </p:nvCxnSpPr>
        <p:spPr>
          <a:xfrm>
            <a:off x="7835943" y="5014317"/>
            <a:ext cx="3462482" cy="0"/>
          </a:xfrm>
          <a:prstGeom prst="line">
            <a:avLst/>
          </a:prstGeom>
          <a:ln w="222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Connettore diritto 100"/>
          <p:cNvCxnSpPr/>
          <p:nvPr/>
        </p:nvCxnSpPr>
        <p:spPr>
          <a:xfrm>
            <a:off x="7835943" y="5762791"/>
            <a:ext cx="3462482" cy="0"/>
          </a:xfrm>
          <a:prstGeom prst="line">
            <a:avLst/>
          </a:prstGeom>
          <a:ln w="222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2" name="Connettore diritto 101"/>
          <p:cNvCxnSpPr/>
          <p:nvPr/>
        </p:nvCxnSpPr>
        <p:spPr>
          <a:xfrm>
            <a:off x="7835943" y="6510935"/>
            <a:ext cx="3462482" cy="0"/>
          </a:xfrm>
          <a:prstGeom prst="line">
            <a:avLst/>
          </a:prstGeom>
          <a:ln w="222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Connettore diritto 102"/>
          <p:cNvCxnSpPr/>
          <p:nvPr/>
        </p:nvCxnSpPr>
        <p:spPr>
          <a:xfrm>
            <a:off x="7835943" y="7252354"/>
            <a:ext cx="3462482" cy="0"/>
          </a:xfrm>
          <a:prstGeom prst="line">
            <a:avLst/>
          </a:prstGeom>
          <a:ln w="222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Connettore diritto 103"/>
          <p:cNvCxnSpPr/>
          <p:nvPr/>
        </p:nvCxnSpPr>
        <p:spPr>
          <a:xfrm>
            <a:off x="7835943" y="7994705"/>
            <a:ext cx="3462482" cy="0"/>
          </a:xfrm>
          <a:prstGeom prst="line">
            <a:avLst/>
          </a:prstGeom>
          <a:ln w="222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Connettore diritto 104"/>
          <p:cNvCxnSpPr/>
          <p:nvPr/>
        </p:nvCxnSpPr>
        <p:spPr>
          <a:xfrm>
            <a:off x="7835943" y="8748645"/>
            <a:ext cx="3462482" cy="0"/>
          </a:xfrm>
          <a:prstGeom prst="line">
            <a:avLst/>
          </a:prstGeom>
          <a:ln w="222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090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magine 2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31960" y="1270020"/>
            <a:ext cx="6898281" cy="8195556"/>
          </a:xfrm>
          <a:prstGeom prst="rect">
            <a:avLst/>
          </a:prstGeom>
        </p:spPr>
      </p:pic>
      <p:sp>
        <p:nvSpPr>
          <p:cNvPr id="26" name="Прямоугольник 2"/>
          <p:cNvSpPr/>
          <p:nvPr/>
        </p:nvSpPr>
        <p:spPr>
          <a:xfrm>
            <a:off x="17337977" y="9419873"/>
            <a:ext cx="426773"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14</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sp>
        <p:nvSpPr>
          <p:cNvPr id="67" name="Заголовок 1"/>
          <p:cNvSpPr txBox="1">
            <a:spLocks/>
          </p:cNvSpPr>
          <p:nvPr/>
        </p:nvSpPr>
        <p:spPr>
          <a:xfrm>
            <a:off x="797350" y="3429525"/>
            <a:ext cx="6460450" cy="202968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1200"/>
              </a:spcAft>
              <a:buClrTx/>
              <a:buSzTx/>
              <a:buFontTx/>
              <a:buNone/>
              <a:tabLst/>
              <a:defRPr/>
            </a:pPr>
            <a:r>
              <a:rPr kumimoji="0" lang="en-US"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rPr>
              <a:t>Life</a:t>
            </a:r>
            <a:r>
              <a:rPr kumimoji="0" lang="en-US" sz="4800" b="1" i="0" u="none" strike="noStrike" kern="1200" cap="none" spc="150" normalizeH="0" noProof="0" dirty="0">
                <a:ln>
                  <a:noFill/>
                </a:ln>
                <a:solidFill>
                  <a:srgbClr val="75787B"/>
                </a:solidFill>
                <a:effectLst/>
                <a:uLnTx/>
                <a:uFillTx/>
                <a:latin typeface="Arial"/>
                <a:ea typeface="Lato" panose="020F0502020204030203" pitchFamily="34" charset="0"/>
                <a:cs typeface="Arial"/>
              </a:rPr>
              <a:t> Sciences Human Resources in Italy</a:t>
            </a:r>
            <a:endParaRPr lang="it-IT" sz="2400" b="1" i="1" spc="150" dirty="0">
              <a:solidFill>
                <a:schemeClr val="accent5">
                  <a:lumMod val="50000"/>
                </a:schemeClr>
              </a:solidFill>
              <a:latin typeface="Arial"/>
              <a:ea typeface="Lato" panose="020F0502020204030203" pitchFamily="34" charset="0"/>
              <a:cs typeface="Arial"/>
            </a:endParaRPr>
          </a:p>
          <a:p>
            <a:pPr marL="0" marR="0" lvl="0" indent="0" algn="ctr" defTabSz="914400" rtl="0" eaLnBrk="1" fontAlgn="auto" latinLnBrk="0" hangingPunct="1">
              <a:lnSpc>
                <a:spcPct val="110000"/>
              </a:lnSpc>
              <a:spcBef>
                <a:spcPct val="0"/>
              </a:spcBef>
              <a:spcAft>
                <a:spcPts val="600"/>
              </a:spcAft>
              <a:buClrTx/>
              <a:buSzTx/>
              <a:buFontTx/>
              <a:buNone/>
              <a:tabLst/>
              <a:defRPr/>
            </a:pPr>
            <a:r>
              <a:rPr lang="it-IT" sz="2800" i="1" spc="150" dirty="0" err="1">
                <a:solidFill>
                  <a:srgbClr val="75787B"/>
                </a:solidFill>
                <a:latin typeface="Arial"/>
                <a:ea typeface="Lato" panose="020F0502020204030203" pitchFamily="34" charset="0"/>
                <a:cs typeface="Arial"/>
              </a:rPr>
              <a:t>Regional</a:t>
            </a:r>
            <a:r>
              <a:rPr lang="it-IT" sz="2800" i="1" spc="150" dirty="0">
                <a:solidFill>
                  <a:srgbClr val="75787B"/>
                </a:solidFill>
                <a:latin typeface="Arial"/>
                <a:ea typeface="Lato" panose="020F0502020204030203" pitchFamily="34" charset="0"/>
                <a:cs typeface="Arial"/>
              </a:rPr>
              <a:t> </a:t>
            </a:r>
            <a:r>
              <a:rPr lang="it-IT" sz="2800" i="1" spc="150" dirty="0" err="1">
                <a:solidFill>
                  <a:srgbClr val="75787B"/>
                </a:solidFill>
                <a:latin typeface="Arial"/>
                <a:ea typeface="Lato" panose="020F0502020204030203" pitchFamily="34" charset="0"/>
                <a:cs typeface="Arial"/>
              </a:rPr>
              <a:t>distribution</a:t>
            </a:r>
            <a:r>
              <a:rPr lang="it-IT" sz="2800" i="1" spc="150" dirty="0">
                <a:solidFill>
                  <a:srgbClr val="75787B"/>
                </a:solidFill>
                <a:latin typeface="Arial"/>
                <a:ea typeface="Lato" panose="020F0502020204030203" pitchFamily="34" charset="0"/>
                <a:cs typeface="Arial"/>
              </a:rPr>
              <a:t> of </a:t>
            </a:r>
            <a:r>
              <a:rPr lang="it-IT" sz="2800" i="1" spc="150" dirty="0" err="1">
                <a:solidFill>
                  <a:srgbClr val="75787B"/>
                </a:solidFill>
                <a:latin typeface="Arial"/>
                <a:ea typeface="Lato" panose="020F0502020204030203" pitchFamily="34" charset="0"/>
                <a:cs typeface="Arial"/>
              </a:rPr>
              <a:t>graduates</a:t>
            </a:r>
            <a:r>
              <a:rPr lang="it-IT" sz="2800" i="1" spc="150" dirty="0">
                <a:solidFill>
                  <a:srgbClr val="75787B"/>
                </a:solidFill>
                <a:latin typeface="Arial"/>
                <a:ea typeface="Lato" panose="020F0502020204030203" pitchFamily="34" charset="0"/>
                <a:cs typeface="Arial"/>
              </a:rPr>
              <a:t> and </a:t>
            </a:r>
            <a:r>
              <a:rPr lang="it-IT" sz="2800" i="1" spc="150" dirty="0" err="1">
                <a:solidFill>
                  <a:srgbClr val="75787B"/>
                </a:solidFill>
                <a:latin typeface="Arial"/>
                <a:ea typeface="Lato" panose="020F0502020204030203" pitchFamily="34" charset="0"/>
                <a:cs typeface="Arial"/>
              </a:rPr>
              <a:t>students</a:t>
            </a:r>
            <a:r>
              <a:rPr lang="it-IT" sz="2800" i="1" spc="150" dirty="0">
                <a:solidFill>
                  <a:srgbClr val="75787B"/>
                </a:solidFill>
                <a:latin typeface="Arial"/>
                <a:ea typeface="Lato" panose="020F0502020204030203" pitchFamily="34" charset="0"/>
                <a:cs typeface="Arial"/>
              </a:rPr>
              <a:t> per </a:t>
            </a:r>
            <a:r>
              <a:rPr lang="it-IT" sz="2800" i="1" spc="150" dirty="0" err="1">
                <a:solidFill>
                  <a:srgbClr val="75787B"/>
                </a:solidFill>
                <a:latin typeface="Arial"/>
                <a:ea typeface="Lato" panose="020F0502020204030203" pitchFamily="34" charset="0"/>
                <a:cs typeface="Arial"/>
              </a:rPr>
              <a:t>year</a:t>
            </a:r>
            <a:endParaRPr lang="it-IT" sz="2800" i="1" spc="150" dirty="0">
              <a:solidFill>
                <a:srgbClr val="75787B"/>
              </a:solidFill>
              <a:latin typeface="Arial"/>
              <a:ea typeface="Lato" panose="020F0502020204030203" pitchFamily="34" charset="0"/>
              <a:cs typeface="Arial"/>
            </a:endParaRPr>
          </a:p>
          <a:p>
            <a:pPr marL="342900" lvl="0" indent="-342900" defTabSz="1371600">
              <a:lnSpc>
                <a:spcPct val="120000"/>
              </a:lnSpc>
              <a:spcBef>
                <a:spcPts val="0"/>
              </a:spcBef>
              <a:buClr>
                <a:srgbClr val="4472C4">
                  <a:lumMod val="50000"/>
                </a:srgbClr>
              </a:buClr>
              <a:buSzPct val="80000"/>
              <a:buFont typeface="Wingdings" panose="05000000000000000000" pitchFamily="2" charset="2"/>
              <a:buChar char="q"/>
              <a:defRPr/>
            </a:pPr>
            <a:endParaRPr lang="en-US" sz="2400" dirty="0">
              <a:solidFill>
                <a:srgbClr val="4472C4">
                  <a:lumMod val="50000"/>
                </a:srgbClr>
              </a:solidFill>
              <a:latin typeface="Arial" panose="020B0604020202020204" pitchFamily="34" charset="0"/>
              <a:ea typeface="+mn-ea"/>
              <a:cs typeface="Arial" panose="020B0604020202020204" pitchFamily="34" charset="0"/>
            </a:endParaRPr>
          </a:p>
          <a:p>
            <a:pPr lvl="0" algn="just" defTabSz="1371600">
              <a:lnSpc>
                <a:spcPct val="120000"/>
              </a:lnSpc>
              <a:spcBef>
                <a:spcPts val="0"/>
              </a:spcBef>
              <a:buClr>
                <a:srgbClr val="4472C4">
                  <a:lumMod val="50000"/>
                </a:srgbClr>
              </a:buClr>
              <a:buSzPct val="80000"/>
              <a:defRPr/>
            </a:pPr>
            <a:r>
              <a:rPr lang="en-US" sz="2400" dirty="0">
                <a:solidFill>
                  <a:srgbClr val="75787B"/>
                </a:solidFill>
                <a:latin typeface="Arial" panose="020B0604020202020204" pitchFamily="34" charset="0"/>
                <a:ea typeface="+mn-ea"/>
                <a:cs typeface="Arial" panose="020B0604020202020204" pitchFamily="34" charset="0"/>
              </a:rPr>
              <a:t>The</a:t>
            </a:r>
            <a:r>
              <a:rPr lang="en-US" sz="2400" dirty="0">
                <a:solidFill>
                  <a:srgbClr val="4472C4">
                    <a:lumMod val="50000"/>
                  </a:srgbClr>
                </a:solidFill>
                <a:latin typeface="Arial" panose="020B0604020202020204" pitchFamily="34" charset="0"/>
                <a:ea typeface="+mn-ea"/>
                <a:cs typeface="Arial" panose="020B0604020202020204" pitchFamily="34" charset="0"/>
              </a:rPr>
              <a:t> </a:t>
            </a:r>
            <a:r>
              <a:rPr lang="en-US" sz="2400" b="1" dirty="0">
                <a:solidFill>
                  <a:srgbClr val="4472C4">
                    <a:lumMod val="50000"/>
                  </a:srgbClr>
                </a:solidFill>
                <a:latin typeface="Arial" panose="020B0604020202020204" pitchFamily="34" charset="0"/>
                <a:ea typeface="+mn-ea"/>
                <a:cs typeface="Arial" panose="020B0604020202020204" pitchFamily="34" charset="0"/>
              </a:rPr>
              <a:t>top 3 regions </a:t>
            </a:r>
            <a:r>
              <a:rPr lang="en-US" sz="2400" dirty="0">
                <a:solidFill>
                  <a:srgbClr val="75787B"/>
                </a:solidFill>
                <a:latin typeface="Arial" panose="020B0604020202020204" pitchFamily="34" charset="0"/>
                <a:ea typeface="+mn-ea"/>
                <a:cs typeface="Arial" panose="020B0604020202020204" pitchFamily="34" charset="0"/>
              </a:rPr>
              <a:t>for combined number of students and graduates are </a:t>
            </a:r>
            <a:r>
              <a:rPr lang="en-US" sz="2400" b="1" dirty="0">
                <a:solidFill>
                  <a:srgbClr val="4472C4">
                    <a:lumMod val="50000"/>
                  </a:srgbClr>
                </a:solidFill>
                <a:latin typeface="Arial" panose="020B0604020202020204" pitchFamily="34" charset="0"/>
                <a:ea typeface="+mn-ea"/>
                <a:cs typeface="Arial" panose="020B0604020202020204" pitchFamily="34" charset="0"/>
              </a:rPr>
              <a:t>Lombardy </a:t>
            </a:r>
            <a:r>
              <a:rPr lang="en-US" sz="2400" dirty="0">
                <a:solidFill>
                  <a:srgbClr val="75787B"/>
                </a:solidFill>
                <a:latin typeface="Arial" panose="020B0604020202020204" pitchFamily="34" charset="0"/>
                <a:ea typeface="+mn-ea"/>
                <a:cs typeface="Arial" panose="020B0604020202020204" pitchFamily="34" charset="0"/>
              </a:rPr>
              <a:t>(35.226), </a:t>
            </a:r>
            <a:r>
              <a:rPr lang="en-US" sz="2400" b="1" dirty="0">
                <a:solidFill>
                  <a:srgbClr val="4472C4">
                    <a:lumMod val="50000"/>
                  </a:srgbClr>
                </a:solidFill>
                <a:latin typeface="Arial" panose="020B0604020202020204" pitchFamily="34" charset="0"/>
                <a:ea typeface="+mn-ea"/>
                <a:cs typeface="Arial" panose="020B0604020202020204" pitchFamily="34" charset="0"/>
              </a:rPr>
              <a:t>Campania </a:t>
            </a:r>
            <a:r>
              <a:rPr lang="en-US" sz="2400" dirty="0">
                <a:solidFill>
                  <a:srgbClr val="75787B"/>
                </a:solidFill>
                <a:latin typeface="Arial" panose="020B0604020202020204" pitchFamily="34" charset="0"/>
                <a:ea typeface="+mn-ea"/>
                <a:cs typeface="Arial" panose="020B0604020202020204" pitchFamily="34" charset="0"/>
              </a:rPr>
              <a:t>(31.299), and </a:t>
            </a:r>
            <a:r>
              <a:rPr lang="en-US" sz="2400" b="1" dirty="0">
                <a:solidFill>
                  <a:srgbClr val="4472C4">
                    <a:lumMod val="50000"/>
                  </a:srgbClr>
                </a:solidFill>
                <a:latin typeface="Arial" panose="020B0604020202020204" pitchFamily="34" charset="0"/>
                <a:ea typeface="+mn-ea"/>
                <a:cs typeface="Arial" panose="020B0604020202020204" pitchFamily="34" charset="0"/>
              </a:rPr>
              <a:t>Lazio </a:t>
            </a:r>
            <a:r>
              <a:rPr lang="en-US" sz="2400" dirty="0">
                <a:solidFill>
                  <a:srgbClr val="75787B"/>
                </a:solidFill>
                <a:latin typeface="Arial" panose="020B0604020202020204" pitchFamily="34" charset="0"/>
                <a:ea typeface="+mn-ea"/>
                <a:cs typeface="Arial" panose="020B0604020202020204" pitchFamily="34" charset="0"/>
              </a:rPr>
              <a:t>(27.692)</a:t>
            </a:r>
            <a:endParaRPr kumimoji="0" lang="ru-RU" sz="2800" b="1" i="1" u="none" strike="noStrike" kern="1200" cap="none" spc="15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69" name="Gruppo 68"/>
          <p:cNvGrpSpPr/>
          <p:nvPr/>
        </p:nvGrpSpPr>
        <p:grpSpPr>
          <a:xfrm>
            <a:off x="-137160" y="-137160"/>
            <a:ext cx="3670523" cy="1086702"/>
            <a:chOff x="0" y="0"/>
            <a:chExt cx="3670523" cy="1086702"/>
          </a:xfrm>
        </p:grpSpPr>
        <p:pic>
          <p:nvPicPr>
            <p:cNvPr id="70" name="Immagine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72" name="Picture 11"/>
            <p:cNvPicPr>
              <a:picLocks noChangeAspect="1"/>
            </p:cNvPicPr>
            <p:nvPr/>
          </p:nvPicPr>
          <p:blipFill>
            <a:blip r:embed="rId5"/>
            <a:stretch>
              <a:fillRect/>
            </a:stretch>
          </p:blipFill>
          <p:spPr>
            <a:xfrm>
              <a:off x="1674274" y="312912"/>
              <a:ext cx="882598" cy="441771"/>
            </a:xfrm>
            <a:prstGeom prst="rect">
              <a:avLst/>
            </a:prstGeom>
          </p:spPr>
        </p:pic>
        <p:pic>
          <p:nvPicPr>
            <p:cNvPr id="73" name="Immagine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74" name="Connettore diritto 73"/>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Rettangolo 2"/>
          <p:cNvSpPr/>
          <p:nvPr/>
        </p:nvSpPr>
        <p:spPr>
          <a:xfrm>
            <a:off x="14246131" y="2714719"/>
            <a:ext cx="463964" cy="35780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14246131" y="3225642"/>
            <a:ext cx="463964" cy="3578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14246131" y="3736565"/>
            <a:ext cx="463964" cy="357808"/>
          </a:xfrm>
          <a:prstGeom prst="rect">
            <a:avLst/>
          </a:prstGeom>
          <a:solidFill>
            <a:srgbClr val="39E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14246131" y="4247488"/>
            <a:ext cx="463964" cy="3578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14893280" y="2714719"/>
            <a:ext cx="2385392" cy="356400"/>
          </a:xfrm>
          <a:prstGeom prst="rect">
            <a:avLst/>
          </a:prstGeom>
          <a:noFill/>
        </p:spPr>
        <p:txBody>
          <a:bodyPr wrap="square" rtlCol="0" anchor="ctr">
            <a:noAutofit/>
          </a:bodyPr>
          <a:lstStyle/>
          <a:p>
            <a:r>
              <a:rPr lang="it-IT" sz="2200" dirty="0">
                <a:solidFill>
                  <a:schemeClr val="accent5">
                    <a:lumMod val="50000"/>
                  </a:schemeClr>
                </a:solidFill>
                <a:latin typeface="Arial" panose="020B0604020202020204" pitchFamily="34" charset="0"/>
                <a:cs typeface="Arial" panose="020B0604020202020204" pitchFamily="34" charset="0"/>
              </a:rPr>
              <a:t>Over 20.000</a:t>
            </a:r>
          </a:p>
        </p:txBody>
      </p:sp>
      <p:sp>
        <p:nvSpPr>
          <p:cNvPr id="31" name="CasellaDiTesto 30"/>
          <p:cNvSpPr txBox="1"/>
          <p:nvPr/>
        </p:nvSpPr>
        <p:spPr>
          <a:xfrm>
            <a:off x="14881352" y="3225642"/>
            <a:ext cx="3034509" cy="357808"/>
          </a:xfrm>
          <a:prstGeom prst="rect">
            <a:avLst/>
          </a:prstGeom>
          <a:noFill/>
        </p:spPr>
        <p:txBody>
          <a:bodyPr wrap="square" rtlCol="0" anchor="ctr">
            <a:noAutofit/>
          </a:bodyPr>
          <a:lstStyle/>
          <a:p>
            <a:r>
              <a:rPr lang="it-IT" sz="2200" dirty="0">
                <a:solidFill>
                  <a:schemeClr val="accent5">
                    <a:lumMod val="50000"/>
                  </a:schemeClr>
                </a:solidFill>
                <a:latin typeface="Arial" panose="020B0604020202020204" pitchFamily="34" charset="0"/>
                <a:cs typeface="Arial" panose="020B0604020202020204" pitchFamily="34" charset="0"/>
              </a:rPr>
              <a:t>From 10.000 to 20.000</a:t>
            </a:r>
          </a:p>
        </p:txBody>
      </p:sp>
      <p:sp>
        <p:nvSpPr>
          <p:cNvPr id="32" name="CasellaDiTesto 31"/>
          <p:cNvSpPr txBox="1"/>
          <p:nvPr/>
        </p:nvSpPr>
        <p:spPr>
          <a:xfrm>
            <a:off x="14893280" y="3736565"/>
            <a:ext cx="3034509" cy="357808"/>
          </a:xfrm>
          <a:prstGeom prst="rect">
            <a:avLst/>
          </a:prstGeom>
          <a:noFill/>
        </p:spPr>
        <p:txBody>
          <a:bodyPr wrap="square" rtlCol="0" anchor="ctr">
            <a:noAutofit/>
          </a:bodyPr>
          <a:lstStyle/>
          <a:p>
            <a:r>
              <a:rPr lang="it-IT" sz="2200" dirty="0">
                <a:solidFill>
                  <a:schemeClr val="accent5">
                    <a:lumMod val="50000"/>
                  </a:schemeClr>
                </a:solidFill>
                <a:latin typeface="Arial" panose="020B0604020202020204" pitchFamily="34" charset="0"/>
                <a:cs typeface="Arial" panose="020B0604020202020204" pitchFamily="34" charset="0"/>
              </a:rPr>
              <a:t>From 5.000 to 10.000</a:t>
            </a:r>
          </a:p>
        </p:txBody>
      </p:sp>
      <p:sp>
        <p:nvSpPr>
          <p:cNvPr id="33" name="CasellaDiTesto 32"/>
          <p:cNvSpPr txBox="1"/>
          <p:nvPr/>
        </p:nvSpPr>
        <p:spPr>
          <a:xfrm>
            <a:off x="14893280" y="4248741"/>
            <a:ext cx="2385392" cy="356400"/>
          </a:xfrm>
          <a:prstGeom prst="rect">
            <a:avLst/>
          </a:prstGeom>
          <a:noFill/>
        </p:spPr>
        <p:txBody>
          <a:bodyPr wrap="square" rtlCol="0" anchor="ctr">
            <a:noAutofit/>
          </a:bodyPr>
          <a:lstStyle/>
          <a:p>
            <a:r>
              <a:rPr lang="it-IT" sz="2200" dirty="0">
                <a:solidFill>
                  <a:schemeClr val="accent5">
                    <a:lumMod val="50000"/>
                  </a:schemeClr>
                </a:solidFill>
                <a:latin typeface="Arial" panose="020B0604020202020204" pitchFamily="34" charset="0"/>
                <a:cs typeface="Arial" panose="020B0604020202020204" pitchFamily="34" charset="0"/>
              </a:rPr>
              <a:t>Up to 5.000</a:t>
            </a:r>
          </a:p>
        </p:txBody>
      </p:sp>
      <p:sp>
        <p:nvSpPr>
          <p:cNvPr id="34" name="CasellaDiTesto 33"/>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lvl="0" algn="ctr" fontAlgn="base">
              <a:spcBef>
                <a:spcPct val="0"/>
              </a:spcBef>
              <a:spcAft>
                <a:spcPct val="0"/>
              </a:spcAft>
              <a:defRPr/>
            </a:pP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a:t>
            </a:r>
            <a:r>
              <a:rPr lang="en-US" altLang="it-IT" sz="1100" i="1" dirty="0">
                <a:solidFill>
                  <a:srgbClr val="75787B"/>
                </a:solidFill>
                <a:latin typeface="Arial" panose="020B0604020202020204" pitchFamily="34" charset="0"/>
                <a:ea typeface="ＭＳ Ｐゴシック" pitchFamily="127" charset="-128"/>
                <a:cs typeface="Arial" panose="020B0604020202020204" pitchFamily="34" charset="0"/>
              </a:rPr>
              <a:t>MIUR (Ministry of Education University and Research)</a:t>
            </a:r>
            <a:endParaRPr lang="it-IT" altLang="it-IT" sz="1100" i="1" dirty="0">
              <a:solidFill>
                <a:srgbClr val="75787B"/>
              </a:solidFill>
              <a:latin typeface="Arial" panose="020B0604020202020204" pitchFamily="34" charset="0"/>
              <a:ea typeface="ＭＳ Ｐゴシック" pitchFamily="127" charset="-128"/>
              <a:cs typeface="Arial" panose="020B0604020202020204" pitchFamily="34" charset="0"/>
            </a:endParaRPr>
          </a:p>
        </p:txBody>
      </p:sp>
    </p:spTree>
    <p:extLst>
      <p:ext uri="{BB962C8B-B14F-4D97-AF65-F5344CB8AC3E}">
        <p14:creationId xmlns:p14="http://schemas.microsoft.com/office/powerpoint/2010/main" val="738630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15</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sp>
        <p:nvSpPr>
          <p:cNvPr id="95" name="CasellaDiTesto 94"/>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lvl="0" algn="ctr" fontAlgn="base">
              <a:spcBef>
                <a:spcPct val="0"/>
              </a:spcBef>
              <a:spcAft>
                <a:spcPct val="0"/>
              </a:spcAft>
              <a:defRPr/>
            </a:pP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a:t>
            </a:r>
            <a:r>
              <a:rPr kumimoji="0" lang="it-IT" altLang="it-IT" sz="1100" b="0" i="1"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Eurostat</a:t>
            </a: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t>
            </a:r>
            <a:endParaRPr lang="it-IT" altLang="it-IT" sz="1100" i="1" dirty="0">
              <a:solidFill>
                <a:srgbClr val="75787B"/>
              </a:solidFill>
              <a:latin typeface="Arial" panose="020B0604020202020204" pitchFamily="34" charset="0"/>
              <a:ea typeface="ＭＳ Ｐゴシック" pitchFamily="127" charset="-128"/>
              <a:cs typeface="Arial" panose="020B0604020202020204" pitchFamily="34" charset="0"/>
            </a:endParaRPr>
          </a:p>
        </p:txBody>
      </p:sp>
      <p:sp>
        <p:nvSpPr>
          <p:cNvPr id="17" name="Rettangolo 16"/>
          <p:cNvSpPr/>
          <p:nvPr/>
        </p:nvSpPr>
        <p:spPr>
          <a:xfrm>
            <a:off x="14690410" y="4810343"/>
            <a:ext cx="3074340" cy="3106363"/>
          </a:xfrm>
          <a:prstGeom prst="rect">
            <a:avLst/>
          </a:prstGeom>
        </p:spPr>
        <p:txBody>
          <a:bodyPr wrap="square">
            <a:noAutofit/>
          </a:bodyPr>
          <a:lstStyle/>
          <a:p>
            <a:pPr>
              <a:lnSpc>
                <a:spcPct val="120000"/>
              </a:lnSpc>
            </a:pPr>
            <a:r>
              <a:rPr lang="en-US" sz="2400" dirty="0">
                <a:solidFill>
                  <a:srgbClr val="70706F"/>
                </a:solidFill>
                <a:latin typeface="Arial" panose="020B0604020202020204" pitchFamily="34" charset="0"/>
                <a:cs typeface="Arial" panose="020B0604020202020204" pitchFamily="34" charset="0"/>
              </a:rPr>
              <a:t>Italy is </a:t>
            </a:r>
            <a:r>
              <a:rPr lang="en-US" sz="2400" b="1" dirty="0">
                <a:solidFill>
                  <a:schemeClr val="accent5">
                    <a:lumMod val="50000"/>
                  </a:schemeClr>
                </a:solidFill>
                <a:latin typeface="Arial" panose="020B0604020202020204" pitchFamily="34" charset="0"/>
                <a:cs typeface="Arial" panose="020B0604020202020204" pitchFamily="34" charset="0"/>
              </a:rPr>
              <a:t>extremely competitive in terms of hourly </a:t>
            </a:r>
            <a:r>
              <a:rPr lang="en-US" sz="2400" b="1" dirty="0" err="1">
                <a:solidFill>
                  <a:schemeClr val="accent5">
                    <a:lumMod val="50000"/>
                  </a:schemeClr>
                </a:solidFill>
                <a:latin typeface="Arial" panose="020B0604020202020204" pitchFamily="34" charset="0"/>
                <a:cs typeface="Arial" panose="020B0604020202020204" pitchFamily="34" charset="0"/>
              </a:rPr>
              <a:t>labour</a:t>
            </a:r>
            <a:r>
              <a:rPr lang="en-US" sz="2400" b="1" dirty="0">
                <a:solidFill>
                  <a:schemeClr val="accent5">
                    <a:lumMod val="50000"/>
                  </a:schemeClr>
                </a:solidFill>
                <a:latin typeface="Arial" panose="020B0604020202020204" pitchFamily="34" charset="0"/>
                <a:cs typeface="Arial" panose="020B0604020202020204" pitchFamily="34" charset="0"/>
              </a:rPr>
              <a:t> cost</a:t>
            </a:r>
          </a:p>
        </p:txBody>
      </p:sp>
      <p:grpSp>
        <p:nvGrpSpPr>
          <p:cNvPr id="20" name="Group 8"/>
          <p:cNvGrpSpPr/>
          <p:nvPr/>
        </p:nvGrpSpPr>
        <p:grpSpPr>
          <a:xfrm>
            <a:off x="2656772" y="1287178"/>
            <a:ext cx="13327397" cy="130629"/>
            <a:chOff x="5594142" y="5684880"/>
            <a:chExt cx="13327397" cy="130629"/>
          </a:xfrm>
        </p:grpSpPr>
        <p:cxnSp>
          <p:nvCxnSpPr>
            <p:cNvPr id="21"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22"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30"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 </a:t>
              </a:r>
            </a:p>
          </p:txBody>
        </p:sp>
      </p:grpSp>
      <p:grpSp>
        <p:nvGrpSpPr>
          <p:cNvPr id="31" name="Gruppo 30"/>
          <p:cNvGrpSpPr/>
          <p:nvPr/>
        </p:nvGrpSpPr>
        <p:grpSpPr>
          <a:xfrm>
            <a:off x="-137160" y="-137160"/>
            <a:ext cx="3670523" cy="1086702"/>
            <a:chOff x="0" y="0"/>
            <a:chExt cx="3670523" cy="1086702"/>
          </a:xfrm>
        </p:grpSpPr>
        <p:pic>
          <p:nvPicPr>
            <p:cNvPr id="32" name="Immagin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33" name="Picture 11"/>
            <p:cNvPicPr>
              <a:picLocks noChangeAspect="1"/>
            </p:cNvPicPr>
            <p:nvPr/>
          </p:nvPicPr>
          <p:blipFill>
            <a:blip r:embed="rId4"/>
            <a:stretch>
              <a:fillRect/>
            </a:stretch>
          </p:blipFill>
          <p:spPr>
            <a:xfrm>
              <a:off x="1674274" y="312912"/>
              <a:ext cx="882598" cy="441771"/>
            </a:xfrm>
            <a:prstGeom prst="rect">
              <a:avLst/>
            </a:prstGeom>
          </p:spPr>
        </p:pic>
        <p:pic>
          <p:nvPicPr>
            <p:cNvPr id="34" name="Immagin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5" name="Connettore diritto 34"/>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6"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4800" b="1" spc="150" dirty="0" err="1">
                <a:solidFill>
                  <a:srgbClr val="75787B"/>
                </a:solidFill>
                <a:latin typeface="Arial"/>
                <a:ea typeface="Lato" panose="020F0502020204030203" pitchFamily="34" charset="0"/>
                <a:cs typeface="Arial"/>
              </a:rPr>
              <a:t>Labour</a:t>
            </a:r>
            <a:r>
              <a:rPr lang="en-US" sz="4800" b="1" spc="150" dirty="0">
                <a:solidFill>
                  <a:srgbClr val="75787B"/>
                </a:solidFill>
                <a:latin typeface="Arial"/>
                <a:ea typeface="Lato" panose="020F0502020204030203" pitchFamily="34" charset="0"/>
                <a:cs typeface="Arial"/>
              </a:rPr>
              <a:t> cost competitiveness</a:t>
            </a:r>
          </a:p>
        </p:txBody>
      </p:sp>
      <p:sp>
        <p:nvSpPr>
          <p:cNvPr id="38" name="CasellaDiTesto 4"/>
          <p:cNvSpPr txBox="1"/>
          <p:nvPr/>
        </p:nvSpPr>
        <p:spPr>
          <a:xfrm>
            <a:off x="1526406" y="1890992"/>
            <a:ext cx="13276272" cy="430887"/>
          </a:xfrm>
          <a:prstGeom prst="rect">
            <a:avLst/>
          </a:prstGeom>
          <a:noFill/>
        </p:spPr>
        <p:txBody>
          <a:bodyPr wrap="square" rtlCol="0">
            <a:spAutoFit/>
          </a:bodyPr>
          <a:lstStyle>
            <a:defPPr>
              <a:defRPr lang="it-IT"/>
            </a:defPPr>
            <a:lvl1pPr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1pPr>
            <a:lvl2pPr marL="457173"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2pPr>
            <a:lvl3pPr marL="914347"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3pPr>
            <a:lvl4pPr marL="1371520"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4pPr>
            <a:lvl5pPr marL="1828694"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5pPr>
            <a:lvl6pPr marL="2285866"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6pPr>
            <a:lvl7pPr marL="2743041"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7pPr>
            <a:lvl8pPr marL="3200214"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8pPr>
            <a:lvl9pPr marL="3657388"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9pPr>
          </a:lstStyle>
          <a:p>
            <a:pPr lvl="0">
              <a:spcAft>
                <a:spcPts val="0"/>
              </a:spcAft>
              <a:buClr>
                <a:srgbClr val="75787B"/>
              </a:buClr>
              <a:defRPr/>
            </a:pPr>
            <a:r>
              <a:rPr lang="en-GB" sz="2200" b="1" dirty="0">
                <a:solidFill>
                  <a:srgbClr val="002060"/>
                </a:solidFill>
                <a:latin typeface="Arial" panose="020B0604020202020204" pitchFamily="34" charset="0"/>
                <a:cs typeface="Arial" panose="020B0604020202020204" pitchFamily="34" charset="0"/>
              </a:rPr>
              <a:t>2019 Labour cost per hour of employees in manufacturing in the EU </a:t>
            </a:r>
            <a:r>
              <a:rPr lang="en-GB" sz="1800" i="1" dirty="0">
                <a:solidFill>
                  <a:srgbClr val="002060"/>
                </a:solidFill>
                <a:latin typeface="Arial" panose="020B0604020202020204" pitchFamily="34" charset="0"/>
                <a:cs typeface="Arial" panose="020B0604020202020204" pitchFamily="34" charset="0"/>
              </a:rPr>
              <a:t>(NACE Code C)</a:t>
            </a:r>
            <a:endParaRPr lang="en-GB" sz="2400" i="1" dirty="0">
              <a:solidFill>
                <a:srgbClr val="002060"/>
              </a:solidFill>
              <a:latin typeface="Arial" panose="020B0604020202020204" pitchFamily="34" charset="0"/>
              <a:cs typeface="Arial" panose="020B0604020202020204" pitchFamily="34" charset="0"/>
            </a:endParaRPr>
          </a:p>
        </p:txBody>
      </p:sp>
      <p:graphicFrame>
        <p:nvGraphicFramePr>
          <p:cNvPr id="4" name="Grafico 3"/>
          <p:cNvGraphicFramePr/>
          <p:nvPr>
            <p:extLst>
              <p:ext uri="{D42A27DB-BD31-4B8C-83A1-F6EECF244321}">
                <p14:modId xmlns:p14="http://schemas.microsoft.com/office/powerpoint/2010/main" val="2994772966"/>
              </p:ext>
            </p:extLst>
          </p:nvPr>
        </p:nvGraphicFramePr>
        <p:xfrm>
          <a:off x="1537114" y="2598878"/>
          <a:ext cx="11353800" cy="6608622"/>
        </p:xfrm>
        <a:graphic>
          <a:graphicData uri="http://schemas.openxmlformats.org/drawingml/2006/chart">
            <c:chart xmlns:c="http://schemas.openxmlformats.org/drawingml/2006/chart" xmlns:r="http://schemas.openxmlformats.org/officeDocument/2006/relationships" r:id="rId6"/>
          </a:graphicData>
        </a:graphic>
      </p:graphicFrame>
      <p:sp>
        <p:nvSpPr>
          <p:cNvPr id="5" name="Ovale 4"/>
          <p:cNvSpPr/>
          <p:nvPr/>
        </p:nvSpPr>
        <p:spPr>
          <a:xfrm>
            <a:off x="10529920" y="4859778"/>
            <a:ext cx="1127061" cy="392998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26257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16</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sp>
        <p:nvSpPr>
          <p:cNvPr id="95" name="CasellaDiTesto 94"/>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lvl="0" algn="ctr" fontAlgn="base">
              <a:spcBef>
                <a:spcPct val="0"/>
              </a:spcBef>
              <a:spcAft>
                <a:spcPct val="0"/>
              </a:spcAft>
              <a:defRPr/>
            </a:pP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OECD database.</a:t>
            </a:r>
            <a:endParaRPr lang="it-IT" altLang="it-IT" sz="1100" i="1" dirty="0">
              <a:solidFill>
                <a:srgbClr val="75787B"/>
              </a:solidFill>
              <a:latin typeface="Arial" panose="020B0604020202020204" pitchFamily="34" charset="0"/>
              <a:ea typeface="ＭＳ Ｐゴシック" pitchFamily="127" charset="-128"/>
              <a:cs typeface="Arial" panose="020B0604020202020204" pitchFamily="34" charset="0"/>
            </a:endParaRPr>
          </a:p>
        </p:txBody>
      </p:sp>
      <p:graphicFrame>
        <p:nvGraphicFramePr>
          <p:cNvPr id="4" name="Grafico 3" title="Labour cost levels in Information and communication"/>
          <p:cNvGraphicFramePr/>
          <p:nvPr/>
        </p:nvGraphicFramePr>
        <p:xfrm>
          <a:off x="1526406" y="2691276"/>
          <a:ext cx="12192000" cy="662195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ttangolo 15"/>
          <p:cNvSpPr/>
          <p:nvPr/>
        </p:nvSpPr>
        <p:spPr>
          <a:xfrm>
            <a:off x="14690410" y="4810343"/>
            <a:ext cx="3074340" cy="3106363"/>
          </a:xfrm>
          <a:prstGeom prst="rect">
            <a:avLst/>
          </a:prstGeom>
        </p:spPr>
        <p:txBody>
          <a:bodyPr wrap="square">
            <a:noAutofit/>
          </a:bodyPr>
          <a:lstStyle/>
          <a:p>
            <a:pPr>
              <a:lnSpc>
                <a:spcPct val="120000"/>
              </a:lnSpc>
            </a:pPr>
            <a:r>
              <a:rPr lang="en-US" sz="2400" dirty="0">
                <a:solidFill>
                  <a:srgbClr val="70706F"/>
                </a:solidFill>
                <a:latin typeface="Arial" panose="020B0604020202020204" pitchFamily="34" charset="0"/>
                <a:cs typeface="Arial" panose="020B0604020202020204" pitchFamily="34" charset="0"/>
              </a:rPr>
              <a:t>Italy ensures a </a:t>
            </a:r>
            <a:r>
              <a:rPr lang="en-US" sz="2400" b="1" dirty="0">
                <a:solidFill>
                  <a:schemeClr val="accent5">
                    <a:lumMod val="50000"/>
                  </a:schemeClr>
                </a:solidFill>
                <a:latin typeface="Arial" panose="020B0604020202020204" pitchFamily="34" charset="0"/>
                <a:cs typeface="Arial" panose="020B0604020202020204" pitchFamily="34" charset="0"/>
              </a:rPr>
              <a:t>high level of commitment  in terms of hours worked and energy</a:t>
            </a:r>
            <a:r>
              <a:rPr lang="en-US" sz="2400" dirty="0">
                <a:solidFill>
                  <a:srgbClr val="70706F"/>
                </a:solidFill>
                <a:latin typeface="Arial" panose="020B0604020202020204" pitchFamily="34" charset="0"/>
                <a:cs typeface="Arial" panose="020B0604020202020204" pitchFamily="34" charset="0"/>
              </a:rPr>
              <a:t> from its workers</a:t>
            </a:r>
            <a:endParaRPr lang="en-US" sz="2400" b="1" dirty="0">
              <a:solidFill>
                <a:schemeClr val="accent5">
                  <a:lumMod val="50000"/>
                </a:schemeClr>
              </a:solidFill>
              <a:latin typeface="Arial" panose="020B0604020202020204" pitchFamily="34" charset="0"/>
              <a:cs typeface="Arial" panose="020B0604020202020204" pitchFamily="34" charset="0"/>
            </a:endParaRPr>
          </a:p>
        </p:txBody>
      </p:sp>
      <p:grpSp>
        <p:nvGrpSpPr>
          <p:cNvPr id="19" name="Group 8"/>
          <p:cNvGrpSpPr/>
          <p:nvPr/>
        </p:nvGrpSpPr>
        <p:grpSpPr>
          <a:xfrm>
            <a:off x="2656772" y="1287178"/>
            <a:ext cx="13327397" cy="130629"/>
            <a:chOff x="5594142" y="5684880"/>
            <a:chExt cx="13327397" cy="130629"/>
          </a:xfrm>
        </p:grpSpPr>
        <p:cxnSp>
          <p:nvCxnSpPr>
            <p:cNvPr id="20"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21"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22"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 </a:t>
              </a:r>
            </a:p>
          </p:txBody>
        </p:sp>
      </p:grpSp>
      <p:grpSp>
        <p:nvGrpSpPr>
          <p:cNvPr id="30" name="Gruppo 29"/>
          <p:cNvGrpSpPr/>
          <p:nvPr/>
        </p:nvGrpSpPr>
        <p:grpSpPr>
          <a:xfrm>
            <a:off x="-137160" y="-137160"/>
            <a:ext cx="3670523" cy="1086702"/>
            <a:chOff x="0" y="0"/>
            <a:chExt cx="3670523" cy="1086702"/>
          </a:xfrm>
        </p:grpSpPr>
        <p:pic>
          <p:nvPicPr>
            <p:cNvPr id="31" name="Immagin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32" name="Picture 11"/>
            <p:cNvPicPr>
              <a:picLocks noChangeAspect="1"/>
            </p:cNvPicPr>
            <p:nvPr/>
          </p:nvPicPr>
          <p:blipFill>
            <a:blip r:embed="rId5"/>
            <a:stretch>
              <a:fillRect/>
            </a:stretch>
          </p:blipFill>
          <p:spPr>
            <a:xfrm>
              <a:off x="1674274" y="312912"/>
              <a:ext cx="882598" cy="441771"/>
            </a:xfrm>
            <a:prstGeom prst="rect">
              <a:avLst/>
            </a:prstGeom>
          </p:spPr>
        </p:pic>
        <p:pic>
          <p:nvPicPr>
            <p:cNvPr id="33" name="Immagin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4" name="Connettore diritto 33"/>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5"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4800" b="1" spc="150" dirty="0">
                <a:solidFill>
                  <a:srgbClr val="75787B"/>
                </a:solidFill>
                <a:latin typeface="Arial"/>
                <a:ea typeface="Lato" panose="020F0502020204030203" pitchFamily="34" charset="0"/>
                <a:cs typeface="Arial"/>
              </a:rPr>
              <a:t>Hard working attitude</a:t>
            </a:r>
          </a:p>
        </p:txBody>
      </p:sp>
      <p:sp>
        <p:nvSpPr>
          <p:cNvPr id="37" name="CasellaDiTesto 4"/>
          <p:cNvSpPr txBox="1"/>
          <p:nvPr/>
        </p:nvSpPr>
        <p:spPr>
          <a:xfrm>
            <a:off x="1526406" y="1890992"/>
            <a:ext cx="11579994" cy="430887"/>
          </a:xfrm>
          <a:prstGeom prst="rect">
            <a:avLst/>
          </a:prstGeom>
          <a:noFill/>
        </p:spPr>
        <p:txBody>
          <a:bodyPr wrap="square" rtlCol="0">
            <a:spAutoFit/>
          </a:bodyPr>
          <a:lstStyle>
            <a:defPPr>
              <a:defRPr lang="it-IT"/>
            </a:defPPr>
            <a:lvl1pPr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1pPr>
            <a:lvl2pPr marL="457173"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2pPr>
            <a:lvl3pPr marL="914347"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3pPr>
            <a:lvl4pPr marL="1371520"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4pPr>
            <a:lvl5pPr marL="1828694"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5pPr>
            <a:lvl6pPr marL="2285866"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6pPr>
            <a:lvl7pPr marL="2743041"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7pPr>
            <a:lvl8pPr marL="3200214"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8pPr>
            <a:lvl9pPr marL="3657388"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9pPr>
          </a:lstStyle>
          <a:p>
            <a:pPr lvl="0">
              <a:spcAft>
                <a:spcPts val="0"/>
              </a:spcAft>
              <a:buClr>
                <a:srgbClr val="75787B"/>
              </a:buClr>
              <a:defRPr/>
            </a:pPr>
            <a:r>
              <a:rPr lang="en-GB" sz="2200" b="1" dirty="0">
                <a:solidFill>
                  <a:srgbClr val="002060"/>
                </a:solidFill>
                <a:latin typeface="Arial" panose="020B0604020202020204" pitchFamily="34" charset="0"/>
                <a:cs typeface="Arial" panose="020B0604020202020204" pitchFamily="34" charset="0"/>
              </a:rPr>
              <a:t>2018 Average annual hours actually worked </a:t>
            </a:r>
            <a:r>
              <a:rPr lang="en-GB" sz="1800" i="1" dirty="0">
                <a:solidFill>
                  <a:srgbClr val="002060"/>
                </a:solidFill>
                <a:latin typeface="Arial" panose="020B0604020202020204" pitchFamily="34" charset="0"/>
                <a:cs typeface="Arial" panose="020B0604020202020204" pitchFamily="34" charset="0"/>
              </a:rPr>
              <a:t>(hours per worker)</a:t>
            </a:r>
            <a:endParaRPr lang="en-GB" sz="24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8969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rotWithShape="1">
          <a:blip r:embed="rId3">
            <a:extLst>
              <a:ext uri="{28A0092B-C50C-407E-A947-70E740481C1C}">
                <a14:useLocalDpi xmlns:a14="http://schemas.microsoft.com/office/drawing/2010/main" val="0"/>
              </a:ext>
            </a:extLst>
          </a:blip>
          <a:srcRect t="9822" b="9634"/>
          <a:stretch/>
        </p:blipFill>
        <p:spPr>
          <a:xfrm>
            <a:off x="0" y="0"/>
            <a:ext cx="18288000" cy="10310985"/>
          </a:xfrm>
          <a:prstGeom prst="rect">
            <a:avLst/>
          </a:prstGeom>
        </p:spPr>
      </p:pic>
      <p:sp>
        <p:nvSpPr>
          <p:cNvPr id="17" name="Прямоугольник 29"/>
          <p:cNvSpPr/>
          <p:nvPr/>
        </p:nvSpPr>
        <p:spPr>
          <a:xfrm>
            <a:off x="0" y="1"/>
            <a:ext cx="18288000" cy="10310984"/>
          </a:xfrm>
          <a:prstGeom prst="rect">
            <a:avLst/>
          </a:prstGeom>
          <a:solidFill>
            <a:schemeClr val="bg2">
              <a:lumMod val="1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ru-RU" sz="27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Заголовок 1"/>
          <p:cNvSpPr txBox="1">
            <a:spLocks/>
          </p:cNvSpPr>
          <p:nvPr/>
        </p:nvSpPr>
        <p:spPr>
          <a:xfrm>
            <a:off x="3301469" y="4554805"/>
            <a:ext cx="11685063" cy="2291472"/>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800" b="1" i="0" u="none" strike="noStrike" kern="1200" cap="none" spc="150" normalizeH="0" baseline="0" noProof="0" dirty="0">
                <a:ln>
                  <a:noFill/>
                </a:ln>
                <a:solidFill>
                  <a:srgbClr val="FFFFFF"/>
                </a:solidFill>
                <a:effectLst/>
                <a:uLnTx/>
                <a:uFillTx/>
                <a:latin typeface="Arial"/>
                <a:ea typeface="Lato" panose="020F0502020204030203" pitchFamily="34" charset="0"/>
                <a:cs typeface="Arial"/>
              </a:rPr>
              <a:t>R&amp;D expertise</a:t>
            </a:r>
          </a:p>
        </p:txBody>
      </p:sp>
      <p:grpSp>
        <p:nvGrpSpPr>
          <p:cNvPr id="15" name="Gruppo 14"/>
          <p:cNvGrpSpPr/>
          <p:nvPr/>
        </p:nvGrpSpPr>
        <p:grpSpPr>
          <a:xfrm>
            <a:off x="-139483" y="-138872"/>
            <a:ext cx="3537281" cy="1087200"/>
            <a:chOff x="-139483" y="-138872"/>
            <a:chExt cx="3537281" cy="1087200"/>
          </a:xfrm>
        </p:grpSpPr>
        <p:pic>
          <p:nvPicPr>
            <p:cNvPr id="16" name="Immagine 15"/>
            <p:cNvPicPr>
              <a:picLocks/>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39483" y="-138872"/>
              <a:ext cx="1580400" cy="1087200"/>
            </a:xfrm>
            <a:prstGeom prst="rect">
              <a:avLst/>
            </a:prstGeom>
          </p:spPr>
        </p:pic>
        <p:pic>
          <p:nvPicPr>
            <p:cNvPr id="18" name="Picture 6"/>
            <p:cNvPicPr>
              <a:picLocks/>
            </p:cNvPicPr>
            <p:nvPr/>
          </p:nvPicPr>
          <p:blipFill>
            <a:blip r:embed="rId5"/>
            <a:stretch>
              <a:fillRect/>
            </a:stretch>
          </p:blipFill>
          <p:spPr>
            <a:xfrm>
              <a:off x="1537003" y="173087"/>
              <a:ext cx="882000" cy="442800"/>
            </a:xfrm>
            <a:prstGeom prst="rect">
              <a:avLst/>
            </a:prstGeom>
          </p:spPr>
        </p:pic>
        <p:pic>
          <p:nvPicPr>
            <p:cNvPr id="19" name="Immagine 18"/>
            <p:cNvPicPr>
              <a:picLocks/>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2568879" y="148895"/>
              <a:ext cx="828919" cy="490156"/>
            </a:xfrm>
            <a:prstGeom prst="rect">
              <a:avLst/>
            </a:prstGeom>
          </p:spPr>
        </p:pic>
        <p:cxnSp>
          <p:nvCxnSpPr>
            <p:cNvPr id="20" name="Connettore diritto 19"/>
            <p:cNvCxnSpPr/>
            <p:nvPr/>
          </p:nvCxnSpPr>
          <p:spPr>
            <a:xfrm>
              <a:off x="1328609" y="12218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53942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18</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3" name="Gruppo 2"/>
          <p:cNvGrpSpPr/>
          <p:nvPr/>
        </p:nvGrpSpPr>
        <p:grpSpPr>
          <a:xfrm>
            <a:off x="-137160" y="-137160"/>
            <a:ext cx="3670523" cy="1086702"/>
            <a:chOff x="0" y="0"/>
            <a:chExt cx="3670523" cy="1086702"/>
          </a:xfrm>
        </p:grpSpPr>
        <p:pic>
          <p:nvPicPr>
            <p:cNvPr id="140" name="Immagine 1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141" name="Picture 11"/>
            <p:cNvPicPr>
              <a:picLocks noChangeAspect="1"/>
            </p:cNvPicPr>
            <p:nvPr/>
          </p:nvPicPr>
          <p:blipFill>
            <a:blip r:embed="rId3"/>
            <a:stretch>
              <a:fillRect/>
            </a:stretch>
          </p:blipFill>
          <p:spPr>
            <a:xfrm>
              <a:off x="1674274" y="312912"/>
              <a:ext cx="882598" cy="441771"/>
            </a:xfrm>
            <a:prstGeom prst="rect">
              <a:avLst/>
            </a:prstGeom>
          </p:spPr>
        </p:pic>
        <p:pic>
          <p:nvPicPr>
            <p:cNvPr id="142" name="Immagine 1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143" name="Connettore diritto 142"/>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4"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rPr>
              <a:t>R&amp;D Investments</a:t>
            </a:r>
          </a:p>
        </p:txBody>
      </p:sp>
      <p:grpSp>
        <p:nvGrpSpPr>
          <p:cNvPr id="145" name="Group 8"/>
          <p:cNvGrpSpPr/>
          <p:nvPr/>
        </p:nvGrpSpPr>
        <p:grpSpPr>
          <a:xfrm>
            <a:off x="2656772" y="1287178"/>
            <a:ext cx="13327397" cy="130629"/>
            <a:chOff x="5594142" y="5684880"/>
            <a:chExt cx="13327397" cy="130629"/>
          </a:xfrm>
        </p:grpSpPr>
        <p:cxnSp>
          <p:nvCxnSpPr>
            <p:cNvPr id="146"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147"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48"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 </a:t>
              </a:r>
            </a:p>
          </p:txBody>
        </p:sp>
      </p:grpSp>
      <p:sp>
        <p:nvSpPr>
          <p:cNvPr id="28" name="CasellaDiTesto 27"/>
          <p:cNvSpPr txBox="1">
            <a:spLocks noChangeArrowheads="1"/>
          </p:cNvSpPr>
          <p:nvPr/>
        </p:nvSpPr>
        <p:spPr bwMode="auto">
          <a:xfrm>
            <a:off x="0" y="9519901"/>
            <a:ext cx="18288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a:t>
            </a:r>
            <a:r>
              <a:rPr kumimoji="0" lang="it-IT" altLang="it-IT" sz="1100" b="0" i="1"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Farmindustria</a:t>
            </a: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altLang="it-IT" sz="1100" b="0" i="1"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Assobiotec</a:t>
            </a: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t>
            </a:r>
            <a:r>
              <a:rPr kumimoji="0" lang="it-IT" altLang="it-IT" sz="1100" b="0" i="1"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Federchimica</a:t>
            </a:r>
            <a:endPar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41" name="CasellaDiTesto 40"/>
          <p:cNvSpPr txBox="1"/>
          <p:nvPr/>
        </p:nvSpPr>
        <p:spPr>
          <a:xfrm>
            <a:off x="1786481" y="2205980"/>
            <a:ext cx="15067977" cy="5324535"/>
          </a:xfrm>
          <a:prstGeom prst="rect">
            <a:avLst/>
          </a:prstGeom>
          <a:noFill/>
        </p:spPr>
        <p:txBody>
          <a:bodyPr wrap="square" rtlCol="0">
            <a:spAutoFit/>
          </a:bodyPr>
          <a:lstStyle/>
          <a:p>
            <a:pPr marL="342917" marR="0" lvl="0" indent="-342917" algn="l" defTabSz="1371669" rtl="0" eaLnBrk="1" fontAlgn="auto" latinLnBrk="0" hangingPunct="1">
              <a:lnSpc>
                <a:spcPct val="150000"/>
              </a:lnSpc>
              <a:spcBef>
                <a:spcPts val="0"/>
              </a:spcBef>
              <a:spcAft>
                <a:spcPts val="600"/>
              </a:spcAft>
              <a:buClr>
                <a:srgbClr val="4472C4">
                  <a:lumMod val="50000"/>
                </a:srgbClr>
              </a:buClr>
              <a:buSzPct val="80000"/>
              <a:buFont typeface="Wingdings" panose="05000000000000000000" pitchFamily="2" charset="2"/>
              <a:buChar char="q"/>
              <a:tabLst/>
              <a:defRPr/>
            </a:pPr>
            <a:r>
              <a:rPr kumimoji="0" lang="it-IT"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ＭＳ Ｐゴシック"/>
                <a:cs typeface="Arial" panose="020B0604020202020204" pitchFamily="34" charset="0"/>
              </a:rPr>
              <a:t>€ </a:t>
            </a:r>
            <a:r>
              <a:rPr kumimoji="0" lang="it-IT"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1,7 </a:t>
            </a:r>
            <a:r>
              <a:rPr kumimoji="0" lang="it-IT" sz="24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bln</a:t>
            </a:r>
            <a:r>
              <a:rPr kumimoji="0" lang="it-IT"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24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pharma</a:t>
            </a:r>
            <a:r>
              <a:rPr kumimoji="0" lang="it-IT"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 R&amp;D </a:t>
            </a:r>
            <a:r>
              <a:rPr kumimoji="0" lang="it-IT" sz="24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investments</a:t>
            </a:r>
            <a:endParaRPr kumimoji="0" lang="it-IT"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ＭＳ Ｐゴシック"/>
              <a:cs typeface="Arial" panose="020B0604020202020204" pitchFamily="34" charset="0"/>
            </a:endParaRPr>
          </a:p>
          <a:p>
            <a:pPr marL="1028751" marR="0" lvl="1" indent="-342917" algn="l" defTabSz="1371669" rtl="0" eaLnBrk="1" fontAlgn="auto" latinLnBrk="0" hangingPunct="1">
              <a:lnSpc>
                <a:spcPct val="150000"/>
              </a:lnSpc>
              <a:spcBef>
                <a:spcPts val="0"/>
              </a:spcBef>
              <a:spcAft>
                <a:spcPts val="600"/>
              </a:spcAft>
              <a:buClr>
                <a:srgbClr val="4472C4">
                  <a:lumMod val="50000"/>
                </a:srgbClr>
              </a:buClr>
              <a:buSzPct val="80000"/>
              <a:buFont typeface="Wingdings" panose="05000000000000000000" pitchFamily="2" charset="2"/>
              <a:buChar char="Ø"/>
              <a:tabLst/>
              <a:defRPr/>
            </a:pPr>
            <a:r>
              <a:rPr kumimoji="0" lang="it-IT" sz="2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+35% for R&amp;D </a:t>
            </a:r>
            <a:r>
              <a:rPr kumimoji="0" lang="it-IT" sz="2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a:cs typeface="Arial" panose="020B0604020202020204" pitchFamily="34" charset="0"/>
              </a:rPr>
              <a:t>in the last 5 </a:t>
            </a:r>
            <a:r>
              <a:rPr kumimoji="0" lang="it-IT" sz="2100" b="0"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a:cs typeface="Arial" panose="020B0604020202020204" pitchFamily="34" charset="0"/>
              </a:rPr>
              <a:t>years</a:t>
            </a:r>
            <a:r>
              <a:rPr kumimoji="0" lang="it-IT" sz="2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a:cs typeface="Arial" panose="020B0604020202020204" pitchFamily="34" charset="0"/>
              </a:rPr>
              <a:t> (more </a:t>
            </a:r>
            <a:r>
              <a:rPr kumimoji="0" lang="it-IT" sz="2100" b="0"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a:cs typeface="Arial" panose="020B0604020202020204" pitchFamily="34" charset="0"/>
              </a:rPr>
              <a:t>than</a:t>
            </a:r>
            <a:r>
              <a:rPr kumimoji="0" lang="it-IT" sz="2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a:cs typeface="Arial" panose="020B0604020202020204" pitchFamily="34" charset="0"/>
              </a:rPr>
              <a:t> the EU, +20%)</a:t>
            </a:r>
          </a:p>
          <a:p>
            <a:pPr marL="342917" marR="0" lvl="0" indent="-342917" algn="l" defTabSz="1371669" rtl="0" eaLnBrk="1" fontAlgn="auto" latinLnBrk="0" hangingPunct="1">
              <a:lnSpc>
                <a:spcPct val="150000"/>
              </a:lnSpc>
              <a:spcBef>
                <a:spcPts val="0"/>
              </a:spcBef>
              <a:spcAft>
                <a:spcPts val="600"/>
              </a:spcAft>
              <a:buClr>
                <a:srgbClr val="4472C4">
                  <a:lumMod val="50000"/>
                </a:srgbClr>
              </a:buClr>
              <a:buSzPct val="80000"/>
              <a:buFont typeface="Wingdings" panose="05000000000000000000" pitchFamily="2" charset="2"/>
              <a:buChar char="q"/>
              <a:tabLst/>
              <a:defRPr/>
            </a:pPr>
            <a:r>
              <a:rPr kumimoji="0" lang="it-IT"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S Gothic" pitchFamily="49" charset="-128"/>
                <a:cs typeface="Arial" panose="020B0604020202020204" pitchFamily="34" charset="0"/>
              </a:rPr>
              <a:t>Worldwide </a:t>
            </a:r>
            <a:r>
              <a:rPr kumimoji="0" lang="it-IT" sz="24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S Gothic" pitchFamily="49" charset="-128"/>
                <a:cs typeface="Arial" panose="020B0604020202020204" pitchFamily="34" charset="0"/>
              </a:rPr>
              <a:t>excellence</a:t>
            </a:r>
            <a:r>
              <a:rPr kumimoji="0" lang="it-IT"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S Gothic" pitchFamily="49" charset="-128"/>
                <a:cs typeface="Arial" panose="020B0604020202020204" pitchFamily="34" charset="0"/>
              </a:rPr>
              <a:t> for biotech, </a:t>
            </a:r>
            <a:r>
              <a:rPr kumimoji="0" lang="it-IT" sz="24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S Gothic" pitchFamily="49" charset="-128"/>
                <a:cs typeface="Arial" panose="020B0604020202020204" pitchFamily="34" charset="0"/>
              </a:rPr>
              <a:t>vaccines</a:t>
            </a:r>
            <a:r>
              <a:rPr kumimoji="0" lang="it-IT"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S Gothic" pitchFamily="49" charset="-128"/>
                <a:cs typeface="Arial" panose="020B0604020202020204" pitchFamily="34" charset="0"/>
              </a:rPr>
              <a:t>, </a:t>
            </a:r>
            <a:r>
              <a:rPr kumimoji="0" lang="it-IT" sz="24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S Gothic" pitchFamily="49" charset="-128"/>
                <a:cs typeface="Arial" panose="020B0604020202020204" pitchFamily="34" charset="0"/>
              </a:rPr>
              <a:t>blood</a:t>
            </a:r>
            <a:r>
              <a:rPr kumimoji="0" lang="it-IT"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S Gothic" pitchFamily="49" charset="-128"/>
                <a:cs typeface="Arial" panose="020B0604020202020204" pitchFamily="34" charset="0"/>
              </a:rPr>
              <a:t> </a:t>
            </a:r>
            <a:r>
              <a:rPr kumimoji="0" lang="it-IT" sz="24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S Gothic" pitchFamily="49" charset="-128"/>
                <a:cs typeface="Arial" panose="020B0604020202020204" pitchFamily="34" charset="0"/>
              </a:rPr>
              <a:t>derivatives</a:t>
            </a:r>
            <a:r>
              <a:rPr kumimoji="0" lang="it-IT"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S Gothic" pitchFamily="49" charset="-128"/>
                <a:cs typeface="Arial" panose="020B0604020202020204" pitchFamily="34" charset="0"/>
              </a:rPr>
              <a:t>, </a:t>
            </a:r>
            <a:r>
              <a:rPr kumimoji="0" lang="it-IT" sz="24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S Gothic" pitchFamily="49" charset="-128"/>
                <a:cs typeface="Arial" panose="020B0604020202020204" pitchFamily="34" charset="0"/>
              </a:rPr>
              <a:t>orphan</a:t>
            </a:r>
            <a:r>
              <a:rPr kumimoji="0" lang="it-IT"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S Gothic" pitchFamily="49" charset="-128"/>
                <a:cs typeface="Arial" panose="020B0604020202020204" pitchFamily="34" charset="0"/>
              </a:rPr>
              <a:t> </a:t>
            </a:r>
            <a:r>
              <a:rPr kumimoji="0" lang="it-IT" sz="24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S Gothic" pitchFamily="49" charset="-128"/>
                <a:cs typeface="Arial" panose="020B0604020202020204" pitchFamily="34" charset="0"/>
              </a:rPr>
              <a:t>drugs</a:t>
            </a:r>
            <a:r>
              <a:rPr kumimoji="0" lang="it-IT"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S Gothic" pitchFamily="49" charset="-128"/>
                <a:cs typeface="Arial" panose="020B0604020202020204" pitchFamily="34" charset="0"/>
              </a:rPr>
              <a:t>, </a:t>
            </a:r>
            <a:r>
              <a:rPr kumimoji="0" lang="it-IT" sz="24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S Gothic" pitchFamily="49" charset="-128"/>
                <a:cs typeface="Arial" panose="020B0604020202020204" pitchFamily="34" charset="0"/>
              </a:rPr>
              <a:t>advanced</a:t>
            </a:r>
            <a:r>
              <a:rPr kumimoji="0" lang="it-IT"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S Gothic" pitchFamily="49" charset="-128"/>
                <a:cs typeface="Arial" panose="020B0604020202020204" pitchFamily="34" charset="0"/>
              </a:rPr>
              <a:t> </a:t>
            </a:r>
            <a:r>
              <a:rPr kumimoji="0" lang="it-IT" sz="24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S Gothic" pitchFamily="49" charset="-128"/>
                <a:cs typeface="Arial" panose="020B0604020202020204" pitchFamily="34" charset="0"/>
              </a:rPr>
              <a:t>therapies</a:t>
            </a:r>
            <a:r>
              <a:rPr kumimoji="0" lang="it-IT"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S Gothic" pitchFamily="49" charset="-128"/>
                <a:cs typeface="Arial" panose="020B0604020202020204" pitchFamily="34" charset="0"/>
              </a:rPr>
              <a:t>     </a:t>
            </a:r>
          </a:p>
          <a:p>
            <a:pPr marL="1028751" marR="0" lvl="1" indent="-342917" algn="l" defTabSz="1371669" rtl="0" eaLnBrk="1" fontAlgn="auto" latinLnBrk="0" hangingPunct="1">
              <a:lnSpc>
                <a:spcPct val="150000"/>
              </a:lnSpc>
              <a:spcBef>
                <a:spcPts val="0"/>
              </a:spcBef>
              <a:spcAft>
                <a:spcPts val="600"/>
              </a:spcAft>
              <a:buClr>
                <a:srgbClr val="4472C4">
                  <a:lumMod val="50000"/>
                </a:srgbClr>
              </a:buClr>
              <a:buSzPct val="80000"/>
              <a:buFont typeface="Wingdings" panose="05000000000000000000" pitchFamily="2" charset="2"/>
              <a:buChar char="Ø"/>
              <a:tabLst/>
              <a:defRPr/>
            </a:pPr>
            <a:r>
              <a:rPr kumimoji="0" lang="it-IT" sz="2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375 biotech </a:t>
            </a:r>
            <a:r>
              <a:rPr kumimoji="0" lang="it-IT" sz="2100" b="0"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medicines</a:t>
            </a:r>
            <a:r>
              <a:rPr kumimoji="0" lang="it-IT" sz="2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2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a:cs typeface="Arial" panose="020B0604020202020204" pitchFamily="34" charset="0"/>
              </a:rPr>
              <a:t>in </a:t>
            </a:r>
            <a:r>
              <a:rPr kumimoji="0" lang="it-IT" sz="2100" b="0"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a:cs typeface="Arial" panose="020B0604020202020204" pitchFamily="34" charset="0"/>
              </a:rPr>
              <a:t>development</a:t>
            </a:r>
            <a:endParaRPr kumimoji="0" lang="it-IT" sz="2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a:cs typeface="Arial" panose="020B0604020202020204" pitchFamily="34" charset="0"/>
            </a:endParaRPr>
          </a:p>
          <a:p>
            <a:pPr marL="342917" marR="0" lvl="0" indent="-342917" algn="l" defTabSz="1371669" rtl="0" eaLnBrk="1" fontAlgn="auto" latinLnBrk="0" hangingPunct="1">
              <a:lnSpc>
                <a:spcPct val="150000"/>
              </a:lnSpc>
              <a:spcBef>
                <a:spcPts val="0"/>
              </a:spcBef>
              <a:spcAft>
                <a:spcPts val="600"/>
              </a:spcAft>
              <a:buClr>
                <a:srgbClr val="4472C4">
                  <a:lumMod val="50000"/>
                </a:srgbClr>
              </a:buClr>
              <a:buSzPct val="80000"/>
              <a:buFont typeface="Wingdings" panose="05000000000000000000" pitchFamily="2" charset="2"/>
              <a:buChar char="q"/>
              <a:tabLst/>
              <a:defRPr/>
            </a:pPr>
            <a:r>
              <a:rPr lang="en-US" sz="2400" b="1" dirty="0">
                <a:solidFill>
                  <a:schemeClr val="accent5">
                    <a:lumMod val="50000"/>
                  </a:schemeClr>
                </a:solidFill>
                <a:latin typeface="Arial" panose="020B0604020202020204" pitchFamily="34" charset="0"/>
                <a:ea typeface="ＭＳ Ｐゴシック" pitchFamily="127" charset="-128"/>
                <a:cs typeface="Arial" panose="020B0604020202020204" pitchFamily="34" charset="0"/>
              </a:rPr>
              <a:t>Commitment and investment in the area of</a:t>
            </a:r>
            <a:r>
              <a:rPr lang="en-US" sz="2400" dirty="0">
                <a:solidFill>
                  <a:srgbClr val="75787B"/>
                </a:solidFill>
                <a:latin typeface="Arial" panose="020B0604020202020204" pitchFamily="34" charset="0"/>
                <a:ea typeface="ＭＳ Ｐゴシック" pitchFamily="127" charset="-128"/>
                <a:cs typeface="Arial" panose="020B0604020202020204" pitchFamily="34" charset="0"/>
              </a:rPr>
              <a:t> </a:t>
            </a:r>
            <a:r>
              <a:rPr lang="en-US" sz="2400" b="1" dirty="0">
                <a:solidFill>
                  <a:schemeClr val="accent5">
                    <a:lumMod val="50000"/>
                  </a:schemeClr>
                </a:solidFill>
                <a:latin typeface="Arial" panose="020B0604020202020204" pitchFamily="34" charset="0"/>
                <a:ea typeface="ＭＳ Ｐゴシック" pitchFamily="127" charset="-128"/>
                <a:cs typeface="Arial" panose="020B0604020202020204" pitchFamily="34" charset="0"/>
              </a:rPr>
              <a:t>infectious diseases </a:t>
            </a:r>
            <a:r>
              <a:rPr lang="en-US" sz="2400" dirty="0">
                <a:solidFill>
                  <a:srgbClr val="75787B"/>
                </a:solidFill>
                <a:latin typeface="Arial" panose="020B0604020202020204" pitchFamily="34" charset="0"/>
                <a:ea typeface="ＭＳ Ｐゴシック" pitchFamily="127" charset="-128"/>
                <a:cs typeface="Arial" panose="020B0604020202020204" pitchFamily="34" charset="0"/>
              </a:rPr>
              <a:t>are confirmed in the first quarter of 2020. The contribution of biotechnology in the collective mobilization phase to </a:t>
            </a:r>
            <a:r>
              <a:rPr lang="en-US" sz="2400" b="1" dirty="0">
                <a:solidFill>
                  <a:schemeClr val="accent5">
                    <a:lumMod val="50000"/>
                  </a:schemeClr>
                </a:solidFill>
                <a:latin typeface="Arial" panose="020B0604020202020204" pitchFamily="34" charset="0"/>
                <a:ea typeface="ＭＳ Ｐゴシック" pitchFamily="127" charset="-128"/>
                <a:cs typeface="Arial" panose="020B0604020202020204" pitchFamily="34" charset="0"/>
              </a:rPr>
              <a:t>fight the SARSCoV-2 coronavirus </a:t>
            </a:r>
            <a:r>
              <a:rPr lang="en-US" sz="2400" dirty="0">
                <a:solidFill>
                  <a:srgbClr val="75787B"/>
                </a:solidFill>
                <a:latin typeface="Arial" panose="020B0604020202020204" pitchFamily="34" charset="0"/>
                <a:ea typeface="ＭＳ Ｐゴシック" pitchFamily="127" charset="-128"/>
                <a:cs typeface="Arial" panose="020B0604020202020204" pitchFamily="34" charset="0"/>
              </a:rPr>
              <a:t>is crucial.</a:t>
            </a:r>
          </a:p>
          <a:p>
            <a:pPr marL="342917" marR="0" lvl="0" indent="-342917" algn="l" defTabSz="1371669" rtl="0" eaLnBrk="1" fontAlgn="auto" latinLnBrk="0" hangingPunct="1">
              <a:lnSpc>
                <a:spcPct val="150000"/>
              </a:lnSpc>
              <a:spcBef>
                <a:spcPts val="0"/>
              </a:spcBef>
              <a:spcAft>
                <a:spcPts val="600"/>
              </a:spcAft>
              <a:buClr>
                <a:srgbClr val="4472C4">
                  <a:lumMod val="50000"/>
                </a:srgbClr>
              </a:buClr>
              <a:buSzPct val="80000"/>
              <a:buFont typeface="Wingdings" panose="05000000000000000000" pitchFamily="2" charset="2"/>
              <a:buChar char="q"/>
              <a:tabLst/>
              <a:defRPr/>
            </a:pPr>
            <a:r>
              <a:rPr kumimoji="0" lang="en-US" sz="2400" b="1" i="0" u="none" strike="noStrike" kern="0" cap="none" spc="0" normalizeH="0" baseline="0" noProof="0" dirty="0">
                <a:ln>
                  <a:noFill/>
                </a:ln>
                <a:solidFill>
                  <a:srgbClr val="4472C4">
                    <a:lumMod val="50000"/>
                  </a:srgbClr>
                </a:solidFill>
                <a:effectLst/>
                <a:uLnTx/>
                <a:uFillTx/>
                <a:latin typeface="Arial" panose="020B0604020202020204" pitchFamily="34" charset="0"/>
                <a:ea typeface="ＭＳ Ｐゴシック"/>
                <a:cs typeface="Arial" panose="020B0604020202020204" pitchFamily="34" charset="0"/>
              </a:rPr>
              <a:t>Innovation is the result of the network</a:t>
            </a:r>
            <a:r>
              <a:rPr kumimoji="0" lang="en-US" sz="2400" b="0" i="0" u="none" strike="noStrike" kern="0" cap="none" spc="0" normalizeH="0" baseline="0" noProof="0" dirty="0">
                <a:ln>
                  <a:noFill/>
                </a:ln>
                <a:solidFill>
                  <a:srgbClr val="4472C4">
                    <a:lumMod val="50000"/>
                  </a:srgbClr>
                </a:solidFill>
                <a:effectLst/>
                <a:uLnTx/>
                <a:uFillTx/>
                <a:latin typeface="Arial" panose="020B0604020202020204" pitchFamily="34" charset="0"/>
                <a:ea typeface="ＭＳ Ｐゴシック"/>
                <a:cs typeface="Arial" panose="020B0604020202020204" pitchFamily="34" charset="0"/>
              </a:rPr>
              <a:t> </a:t>
            </a:r>
            <a:r>
              <a:rPr kumimoji="0" lang="en-US" sz="2400" b="0" i="0" u="none" strike="noStrike" kern="0" cap="none" spc="0" normalizeH="0" baseline="0" noProof="0" dirty="0">
                <a:ln>
                  <a:noFill/>
                </a:ln>
                <a:solidFill>
                  <a:srgbClr val="75787B"/>
                </a:solidFill>
                <a:effectLst/>
                <a:uLnTx/>
                <a:uFillTx/>
                <a:latin typeface="Arial" panose="020B0604020202020204" pitchFamily="34" charset="0"/>
                <a:ea typeface="ＭＳ Ｐゴシック"/>
                <a:cs typeface="Arial" panose="020B0604020202020204" pitchFamily="34" charset="0"/>
              </a:rPr>
              <a:t>between companies and public-private partnership, non-profit, universities, biotech SMEs, start-up and no-profit companies</a:t>
            </a:r>
            <a:endParaRPr kumimoji="0" lang="it-IT" sz="24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2552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19</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3" name="Gruppo 2"/>
          <p:cNvGrpSpPr/>
          <p:nvPr/>
        </p:nvGrpSpPr>
        <p:grpSpPr>
          <a:xfrm>
            <a:off x="-137160" y="-137160"/>
            <a:ext cx="3670523" cy="1086702"/>
            <a:chOff x="0" y="0"/>
            <a:chExt cx="3670523" cy="1086702"/>
          </a:xfrm>
        </p:grpSpPr>
        <p:pic>
          <p:nvPicPr>
            <p:cNvPr id="140" name="Immagine 1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141" name="Picture 11"/>
            <p:cNvPicPr>
              <a:picLocks noChangeAspect="1"/>
            </p:cNvPicPr>
            <p:nvPr/>
          </p:nvPicPr>
          <p:blipFill>
            <a:blip r:embed="rId3"/>
            <a:stretch>
              <a:fillRect/>
            </a:stretch>
          </p:blipFill>
          <p:spPr>
            <a:xfrm>
              <a:off x="1674274" y="312912"/>
              <a:ext cx="882598" cy="441771"/>
            </a:xfrm>
            <a:prstGeom prst="rect">
              <a:avLst/>
            </a:prstGeom>
          </p:spPr>
        </p:pic>
        <p:pic>
          <p:nvPicPr>
            <p:cNvPr id="142" name="Immagine 1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143" name="Connettore diritto 142"/>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4"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rPr>
              <a:t>R&amp;D Productivity</a:t>
            </a:r>
          </a:p>
        </p:txBody>
      </p:sp>
      <p:grpSp>
        <p:nvGrpSpPr>
          <p:cNvPr id="145" name="Group 8"/>
          <p:cNvGrpSpPr/>
          <p:nvPr/>
        </p:nvGrpSpPr>
        <p:grpSpPr>
          <a:xfrm>
            <a:off x="2656772" y="1287178"/>
            <a:ext cx="13327397" cy="130629"/>
            <a:chOff x="5594142" y="5684880"/>
            <a:chExt cx="13327397" cy="130629"/>
          </a:xfrm>
        </p:grpSpPr>
        <p:cxnSp>
          <p:nvCxnSpPr>
            <p:cNvPr id="146"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147"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48"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 </a:t>
              </a:r>
            </a:p>
          </p:txBody>
        </p:sp>
      </p:grpSp>
      <p:sp>
        <p:nvSpPr>
          <p:cNvPr id="28" name="CasellaDiTesto 27"/>
          <p:cNvSpPr txBox="1">
            <a:spLocks noChangeArrowheads="1"/>
          </p:cNvSpPr>
          <p:nvPr/>
        </p:nvSpPr>
        <p:spPr bwMode="auto">
          <a:xfrm>
            <a:off x="0" y="9519901"/>
            <a:ext cx="18288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‘Il ruolo dell’ecosistema</a:t>
            </a:r>
            <a:r>
              <a:rPr kumimoji="0" lang="it-IT" altLang="it-IT" sz="1100" b="0" i="1" u="none" strike="noStrike" kern="1200" cap="none" spc="0" normalizeH="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dell’innovazione nelle Scienze della Vita per la crescita e la competitività dell’Italia’, Technology Forum Life </a:t>
            </a:r>
            <a:r>
              <a:rPr kumimoji="0" lang="it-IT" altLang="it-IT" sz="1100" b="0" i="1" u="none" strike="noStrike" kern="1200" cap="none" spc="0" normalizeH="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Sciences</a:t>
            </a:r>
            <a:r>
              <a:rPr kumimoji="0" lang="it-IT" altLang="it-IT" sz="1100" b="0" i="1" u="none" strike="noStrike" kern="1200" cap="none" spc="0" normalizeH="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2019, The </a:t>
            </a:r>
            <a:r>
              <a:rPr kumimoji="0" lang="it-IT" altLang="it-IT" sz="1100" b="0" i="1" u="none" strike="noStrike" kern="1200" cap="none" spc="0" normalizeH="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European</a:t>
            </a:r>
            <a:r>
              <a:rPr kumimoji="0" lang="it-IT" altLang="it-IT" sz="1100" b="0" i="1" u="none" strike="noStrike" kern="1200" cap="none" spc="0" normalizeH="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House Ambrosetti</a:t>
            </a:r>
            <a:endPar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16" name="CasellaDiTesto 4"/>
          <p:cNvSpPr txBox="1"/>
          <p:nvPr/>
        </p:nvSpPr>
        <p:spPr>
          <a:xfrm>
            <a:off x="1526406" y="1890992"/>
            <a:ext cx="11579994" cy="707886"/>
          </a:xfrm>
          <a:prstGeom prst="rect">
            <a:avLst/>
          </a:prstGeom>
          <a:noFill/>
        </p:spPr>
        <p:txBody>
          <a:bodyPr wrap="square" rtlCol="0">
            <a:spAutoFit/>
          </a:bodyPr>
          <a:lstStyle>
            <a:defPPr>
              <a:defRPr lang="it-IT"/>
            </a:defPPr>
            <a:lvl1pPr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1pPr>
            <a:lvl2pPr marL="457173"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2pPr>
            <a:lvl3pPr marL="914347"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3pPr>
            <a:lvl4pPr marL="1371520"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4pPr>
            <a:lvl5pPr marL="1828694"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5pPr>
            <a:lvl6pPr marL="2285866"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6pPr>
            <a:lvl7pPr marL="2743041"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7pPr>
            <a:lvl8pPr marL="3200214"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8pPr>
            <a:lvl9pPr marL="3657388"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9pPr>
          </a:lstStyle>
          <a:p>
            <a:pPr lvl="0">
              <a:spcAft>
                <a:spcPts val="0"/>
              </a:spcAft>
              <a:buClr>
                <a:srgbClr val="75787B"/>
              </a:buClr>
              <a:defRPr/>
            </a:pPr>
            <a:r>
              <a:rPr lang="en-GB" sz="2200" b="1" dirty="0">
                <a:solidFill>
                  <a:srgbClr val="002060"/>
                </a:solidFill>
                <a:latin typeface="Arial" panose="020B0604020202020204" pitchFamily="34" charset="0"/>
                <a:cs typeface="Arial" panose="020B0604020202020204" pitchFamily="34" charset="0"/>
              </a:rPr>
              <a:t>2018 Top 5 European Countries for patent productivity in the field of Life sciences </a:t>
            </a:r>
            <a:r>
              <a:rPr lang="en-GB" sz="1800" i="1" dirty="0">
                <a:solidFill>
                  <a:srgbClr val="002060"/>
                </a:solidFill>
                <a:latin typeface="Arial" panose="020B0604020202020204" pitchFamily="34" charset="0"/>
                <a:cs typeface="Arial" panose="020B0604020202020204" pitchFamily="34" charset="0"/>
              </a:rPr>
              <a:t>(granted applications / filed applications)</a:t>
            </a:r>
            <a:endParaRPr lang="en-GB" sz="2400" i="1" dirty="0">
              <a:solidFill>
                <a:srgbClr val="002060"/>
              </a:solidFill>
              <a:latin typeface="Arial" panose="020B0604020202020204" pitchFamily="34" charset="0"/>
              <a:cs typeface="Arial" panose="020B0604020202020204" pitchFamily="34" charset="0"/>
            </a:endParaRPr>
          </a:p>
        </p:txBody>
      </p:sp>
      <p:graphicFrame>
        <p:nvGraphicFramePr>
          <p:cNvPr id="18" name="Grafico 17" title="Labour cost levels in Information and communication"/>
          <p:cNvGraphicFramePr/>
          <p:nvPr>
            <p:extLst>
              <p:ext uri="{D42A27DB-BD31-4B8C-83A1-F6EECF244321}">
                <p14:modId xmlns:p14="http://schemas.microsoft.com/office/powerpoint/2010/main" val="242361761"/>
              </p:ext>
            </p:extLst>
          </p:nvPr>
        </p:nvGraphicFramePr>
        <p:xfrm>
          <a:off x="1526406" y="2691276"/>
          <a:ext cx="12192000" cy="6621958"/>
        </p:xfrm>
        <a:graphic>
          <a:graphicData uri="http://schemas.openxmlformats.org/drawingml/2006/chart">
            <c:chart xmlns:c="http://schemas.openxmlformats.org/drawingml/2006/chart" xmlns:r="http://schemas.openxmlformats.org/officeDocument/2006/relationships" r:id="rId5"/>
          </a:graphicData>
        </a:graphic>
      </p:graphicFrame>
      <p:sp>
        <p:nvSpPr>
          <p:cNvPr id="19" name="Rettangolo 18"/>
          <p:cNvSpPr/>
          <p:nvPr/>
        </p:nvSpPr>
        <p:spPr>
          <a:xfrm>
            <a:off x="14690410" y="4810343"/>
            <a:ext cx="3074340" cy="3106363"/>
          </a:xfrm>
          <a:prstGeom prst="rect">
            <a:avLst/>
          </a:prstGeom>
        </p:spPr>
        <p:txBody>
          <a:bodyPr wrap="square">
            <a:noAutofit/>
          </a:bodyPr>
          <a:lstStyle/>
          <a:p>
            <a:pPr>
              <a:lnSpc>
                <a:spcPct val="120000"/>
              </a:lnSpc>
            </a:pPr>
            <a:r>
              <a:rPr lang="en-US" sz="2400" dirty="0">
                <a:solidFill>
                  <a:srgbClr val="70706F"/>
                </a:solidFill>
                <a:latin typeface="Arial" panose="020B0604020202020204" pitchFamily="34" charset="0"/>
                <a:cs typeface="Arial" panose="020B0604020202020204" pitchFamily="34" charset="0"/>
              </a:rPr>
              <a:t>This data represents the </a:t>
            </a:r>
            <a:r>
              <a:rPr lang="en-US" sz="2400" b="1" dirty="0">
                <a:solidFill>
                  <a:schemeClr val="accent5">
                    <a:lumMod val="50000"/>
                  </a:schemeClr>
                </a:solidFill>
                <a:latin typeface="Arial" panose="020B0604020202020204" pitchFamily="34" charset="0"/>
                <a:cs typeface="Arial" panose="020B0604020202020204" pitchFamily="34" charset="0"/>
              </a:rPr>
              <a:t>high quality of the Italian filed patents </a:t>
            </a:r>
            <a:r>
              <a:rPr lang="en-US" sz="2400" dirty="0">
                <a:solidFill>
                  <a:srgbClr val="70706F"/>
                </a:solidFill>
                <a:latin typeface="Arial" panose="020B0604020202020204" pitchFamily="34" charset="0"/>
                <a:cs typeface="Arial" panose="020B0604020202020204" pitchFamily="34" charset="0"/>
              </a:rPr>
              <a:t>since most of them are granted</a:t>
            </a:r>
            <a:endParaRPr lang="en-US" sz="24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5580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2</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31" name="Group 8"/>
          <p:cNvGrpSpPr/>
          <p:nvPr/>
        </p:nvGrpSpPr>
        <p:grpSpPr>
          <a:xfrm>
            <a:off x="2656772" y="1287178"/>
            <a:ext cx="13327397" cy="130629"/>
            <a:chOff x="5594142" y="5684880"/>
            <a:chExt cx="13327397" cy="130629"/>
          </a:xfrm>
        </p:grpSpPr>
        <p:cxnSp>
          <p:nvCxnSpPr>
            <p:cNvPr id="32"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33"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34"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 </a:t>
              </a:r>
            </a:p>
          </p:txBody>
        </p:sp>
      </p:grpSp>
      <p:grpSp>
        <p:nvGrpSpPr>
          <p:cNvPr id="35" name="Gruppo 34"/>
          <p:cNvGrpSpPr/>
          <p:nvPr/>
        </p:nvGrpSpPr>
        <p:grpSpPr>
          <a:xfrm>
            <a:off x="-137160" y="-137160"/>
            <a:ext cx="3670523" cy="1086702"/>
            <a:chOff x="0" y="0"/>
            <a:chExt cx="3670523" cy="1086702"/>
          </a:xfrm>
        </p:grpSpPr>
        <p:pic>
          <p:nvPicPr>
            <p:cNvPr id="36" name="Immagin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37" name="Picture 11"/>
            <p:cNvPicPr>
              <a:picLocks noChangeAspect="1"/>
            </p:cNvPicPr>
            <p:nvPr/>
          </p:nvPicPr>
          <p:blipFill>
            <a:blip r:embed="rId4"/>
            <a:stretch>
              <a:fillRect/>
            </a:stretch>
          </p:blipFill>
          <p:spPr>
            <a:xfrm>
              <a:off x="1674274" y="312912"/>
              <a:ext cx="882598" cy="441771"/>
            </a:xfrm>
            <a:prstGeom prst="rect">
              <a:avLst/>
            </a:prstGeom>
          </p:spPr>
        </p:pic>
        <p:pic>
          <p:nvPicPr>
            <p:cNvPr id="38" name="Immagin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9" name="Connettore diritto 38"/>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0"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dirty="0">
                <a:ln>
                  <a:noFill/>
                </a:ln>
                <a:solidFill>
                  <a:srgbClr val="4472C4">
                    <a:lumMod val="50000"/>
                  </a:srgbClr>
                </a:solidFill>
                <a:effectLst/>
                <a:uLnTx/>
                <a:uFillTx/>
                <a:latin typeface="Arial"/>
                <a:ea typeface="Lato" panose="020F0502020204030203" pitchFamily="34" charset="0"/>
                <a:cs typeface="Arial"/>
              </a:rPr>
              <a:t>CONTENTS</a:t>
            </a:r>
          </a:p>
        </p:txBody>
      </p:sp>
      <p:sp>
        <p:nvSpPr>
          <p:cNvPr id="28" name="Подзаголовок 2"/>
          <p:cNvSpPr txBox="1">
            <a:spLocks/>
          </p:cNvSpPr>
          <p:nvPr/>
        </p:nvSpPr>
        <p:spPr>
          <a:xfrm>
            <a:off x="5337716" y="2700263"/>
            <a:ext cx="7965505" cy="5436569"/>
          </a:xfrm>
          <a:prstGeom prst="rect">
            <a:avLst/>
          </a:prstGeom>
        </p:spPr>
        <p:txBody>
          <a:bodyPr vert="horz" lIns="137160" tIns="68580" rIns="137160" bIns="685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marR="0" lvl="0" indent="-742950" algn="l" defTabSz="914400" rtl="0" eaLnBrk="1" fontAlgn="auto" latinLnBrk="0" hangingPunct="1">
              <a:lnSpc>
                <a:spcPct val="150000"/>
              </a:lnSpc>
              <a:spcBef>
                <a:spcPts val="600"/>
              </a:spcBef>
              <a:spcAft>
                <a:spcPts val="0"/>
              </a:spcAft>
              <a:buClr>
                <a:srgbClr val="75787B"/>
              </a:buClr>
              <a:buSzPct val="80000"/>
              <a:buFont typeface="+mj-lt"/>
              <a:buAutoNum type="arabicPeriod"/>
              <a:tabLst/>
              <a:defRPr/>
            </a:pPr>
            <a:r>
              <a:rPr kumimoji="0" lang="en-US" sz="36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Life sciences industry </a:t>
            </a:r>
            <a:r>
              <a:rPr lang="en-US" sz="3600" dirty="0">
                <a:solidFill>
                  <a:srgbClr val="4472C4">
                    <a:lumMod val="50000"/>
                  </a:srgbClr>
                </a:solidFill>
                <a:latin typeface="Arial" panose="020B0604020202020204" pitchFamily="34" charset="0"/>
                <a:cs typeface="Arial" panose="020B0604020202020204" pitchFamily="34" charset="0"/>
              </a:rPr>
              <a:t>overview</a:t>
            </a:r>
            <a:endParaRPr kumimoji="0" lang="en-US" sz="3600" b="0" i="0" u="none" strike="noStrike" kern="1200" cap="none" spc="0" normalizeH="0" baseline="0" noProof="0" dirty="0">
              <a:ln>
                <a:noFill/>
              </a:ln>
              <a:solidFill>
                <a:srgbClr val="4472C4">
                  <a:lumMod val="50000"/>
                </a:srgbClr>
              </a:solidFill>
              <a:effectLst/>
              <a:uLnTx/>
              <a:uFillTx/>
              <a:latin typeface="Arial" panose="020B0604020202020204" pitchFamily="34" charset="0"/>
              <a:cs typeface="Arial" panose="020B0604020202020204" pitchFamily="34" charset="0"/>
            </a:endParaRPr>
          </a:p>
          <a:p>
            <a:pPr marL="742950" marR="0" lvl="0" indent="-742950" algn="l" defTabSz="914400" rtl="0" eaLnBrk="1" fontAlgn="auto" latinLnBrk="0" hangingPunct="1">
              <a:lnSpc>
                <a:spcPct val="150000"/>
              </a:lnSpc>
              <a:spcBef>
                <a:spcPts val="600"/>
              </a:spcBef>
              <a:spcAft>
                <a:spcPts val="0"/>
              </a:spcAft>
              <a:buClr>
                <a:srgbClr val="75787B"/>
              </a:buClr>
              <a:buSzPct val="80000"/>
              <a:buFont typeface="+mj-lt"/>
              <a:buAutoNum type="arabicPeriod"/>
              <a:tabLst/>
              <a:defRPr/>
            </a:pPr>
            <a:r>
              <a:rPr kumimoji="0" lang="en-US" sz="36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Talent pool</a:t>
            </a:r>
          </a:p>
          <a:p>
            <a:pPr marL="742950" marR="0" lvl="0" indent="-742950" algn="l" defTabSz="914400" rtl="0" eaLnBrk="1" fontAlgn="auto" latinLnBrk="0" hangingPunct="1">
              <a:lnSpc>
                <a:spcPct val="150000"/>
              </a:lnSpc>
              <a:spcBef>
                <a:spcPts val="600"/>
              </a:spcBef>
              <a:spcAft>
                <a:spcPts val="0"/>
              </a:spcAft>
              <a:buClr>
                <a:srgbClr val="75787B"/>
              </a:buClr>
              <a:buSzPct val="80000"/>
              <a:buFont typeface="+mj-lt"/>
              <a:buAutoNum type="arabicPeriod"/>
              <a:tabLst/>
              <a:defRPr/>
            </a:pPr>
            <a:r>
              <a:rPr lang="en-US" sz="3600" dirty="0">
                <a:solidFill>
                  <a:srgbClr val="4472C4">
                    <a:lumMod val="50000"/>
                  </a:srgbClr>
                </a:solidFill>
                <a:latin typeface="Arial" panose="020B0604020202020204" pitchFamily="34" charset="0"/>
                <a:cs typeface="Arial" panose="020B0604020202020204" pitchFamily="34" charset="0"/>
              </a:rPr>
              <a:t>R&amp;D expertise</a:t>
            </a:r>
            <a:endParaRPr kumimoji="0" lang="en-US" sz="36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a:p>
            <a:pPr marL="742950" marR="0" lvl="0" indent="-742950" algn="l" defTabSz="914400" rtl="0" eaLnBrk="1" fontAlgn="auto" latinLnBrk="0" hangingPunct="1">
              <a:lnSpc>
                <a:spcPct val="150000"/>
              </a:lnSpc>
              <a:spcBef>
                <a:spcPts val="600"/>
              </a:spcBef>
              <a:spcAft>
                <a:spcPts val="0"/>
              </a:spcAft>
              <a:buClr>
                <a:srgbClr val="75787B"/>
              </a:buClr>
              <a:buSzPct val="80000"/>
              <a:buFont typeface="+mj-lt"/>
              <a:buAutoNum type="arabicPeriod"/>
              <a:tabLst/>
              <a:defRPr/>
            </a:pPr>
            <a:r>
              <a:rPr lang="en-US" sz="3600" dirty="0">
                <a:solidFill>
                  <a:srgbClr val="4472C4">
                    <a:lumMod val="50000"/>
                  </a:srgbClr>
                </a:solidFill>
                <a:latin typeface="Arial" panose="020B0604020202020204" pitchFamily="34" charset="0"/>
                <a:cs typeface="Arial" panose="020B0604020202020204" pitchFamily="34" charset="0"/>
              </a:rPr>
              <a:t>Innovation ecosystem</a:t>
            </a:r>
            <a:endParaRPr kumimoji="0" lang="en-US" sz="36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a:p>
            <a:pPr marL="742950" marR="0" lvl="0" indent="-742950" algn="l" defTabSz="914400" rtl="0" eaLnBrk="1" fontAlgn="auto" latinLnBrk="0" hangingPunct="1">
              <a:lnSpc>
                <a:spcPct val="150000"/>
              </a:lnSpc>
              <a:spcBef>
                <a:spcPts val="600"/>
              </a:spcBef>
              <a:spcAft>
                <a:spcPts val="0"/>
              </a:spcAft>
              <a:buClr>
                <a:srgbClr val="75787B"/>
              </a:buClr>
              <a:buSzPct val="80000"/>
              <a:buFont typeface="+mj-lt"/>
              <a:buAutoNum type="arabicPeriod"/>
              <a:tabLst/>
              <a:defRPr/>
            </a:pPr>
            <a:r>
              <a:rPr kumimoji="0" lang="en-US" sz="36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Incentives and fiscal benefits</a:t>
            </a:r>
          </a:p>
          <a:p>
            <a:pPr marL="742950" marR="0" lvl="0" indent="-742950" algn="l" defTabSz="914400" rtl="0" eaLnBrk="1" fontAlgn="auto" latinLnBrk="0" hangingPunct="1">
              <a:lnSpc>
                <a:spcPct val="150000"/>
              </a:lnSpc>
              <a:spcBef>
                <a:spcPts val="600"/>
              </a:spcBef>
              <a:spcAft>
                <a:spcPts val="0"/>
              </a:spcAft>
              <a:buClr>
                <a:srgbClr val="75787B"/>
              </a:buClr>
              <a:buSzPct val="80000"/>
              <a:buFont typeface="+mj-lt"/>
              <a:buAutoNum type="arabicPeriod"/>
              <a:tabLst/>
              <a:defRPr/>
            </a:pPr>
            <a:r>
              <a:rPr kumimoji="0" lang="en-US" sz="36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FDI focus</a:t>
            </a:r>
          </a:p>
        </p:txBody>
      </p:sp>
    </p:spTree>
    <p:extLst>
      <p:ext uri="{BB962C8B-B14F-4D97-AF65-F5344CB8AC3E}">
        <p14:creationId xmlns:p14="http://schemas.microsoft.com/office/powerpoint/2010/main" val="2680082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20</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sp>
        <p:nvSpPr>
          <p:cNvPr id="95" name="CasellaDiTesto 94"/>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lvl="0" algn="ctr" fontAlgn="base">
              <a:spcBef>
                <a:spcPct val="0"/>
              </a:spcBef>
              <a:spcAft>
                <a:spcPct val="0"/>
              </a:spcAft>
              <a:defRPr/>
            </a:pP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a:t>
            </a:r>
            <a:r>
              <a:rPr lang="en-US" altLang="it-IT" sz="1100" i="1" dirty="0" err="1">
                <a:solidFill>
                  <a:srgbClr val="75787B"/>
                </a:solidFill>
                <a:latin typeface="Arial" panose="020B0604020202020204" pitchFamily="34" charset="0"/>
                <a:ea typeface="ＭＳ Ｐゴシック" pitchFamily="127" charset="-128"/>
                <a:cs typeface="Arial" panose="020B0604020202020204" pitchFamily="34" charset="0"/>
              </a:rPr>
              <a:t>SCImago</a:t>
            </a:r>
            <a:r>
              <a:rPr lang="en-US" altLang="it-IT" sz="1100" i="1" dirty="0">
                <a:solidFill>
                  <a:srgbClr val="75787B"/>
                </a:solidFill>
                <a:latin typeface="Arial" panose="020B0604020202020204" pitchFamily="34" charset="0"/>
                <a:ea typeface="ＭＳ Ｐゴシック" pitchFamily="127" charset="-128"/>
                <a:cs typeface="Arial" panose="020B0604020202020204" pitchFamily="34" charset="0"/>
              </a:rPr>
              <a:t>, (</a:t>
            </a:r>
            <a:r>
              <a:rPr lang="en-US" altLang="it-IT" sz="1100" i="1" dirty="0" err="1">
                <a:solidFill>
                  <a:srgbClr val="75787B"/>
                </a:solidFill>
                <a:latin typeface="Arial" panose="020B0604020202020204" pitchFamily="34" charset="0"/>
                <a:ea typeface="ＭＳ Ｐゴシック" pitchFamily="127" charset="-128"/>
                <a:cs typeface="Arial" panose="020B0604020202020204" pitchFamily="34" charset="0"/>
              </a:rPr>
              <a:t>n.d.</a:t>
            </a:r>
            <a:r>
              <a:rPr lang="en-US" altLang="it-IT" sz="1100" i="1" dirty="0">
                <a:solidFill>
                  <a:srgbClr val="75787B"/>
                </a:solidFill>
                <a:latin typeface="Arial" panose="020B0604020202020204" pitchFamily="34" charset="0"/>
                <a:ea typeface="ＭＳ Ｐゴシック" pitchFamily="127" charset="-128"/>
                <a:cs typeface="Arial" panose="020B0604020202020204" pitchFamily="34" charset="0"/>
              </a:rPr>
              <a:t>). SJR — </a:t>
            </a:r>
            <a:r>
              <a:rPr lang="en-US" altLang="it-IT" sz="1100" i="1" dirty="0" err="1">
                <a:solidFill>
                  <a:srgbClr val="75787B"/>
                </a:solidFill>
                <a:latin typeface="Arial" panose="020B0604020202020204" pitchFamily="34" charset="0"/>
                <a:ea typeface="ＭＳ Ｐゴシック" pitchFamily="127" charset="-128"/>
                <a:cs typeface="Arial" panose="020B0604020202020204" pitchFamily="34" charset="0"/>
              </a:rPr>
              <a:t>SCImago</a:t>
            </a:r>
            <a:r>
              <a:rPr lang="en-US" altLang="it-IT" sz="1100" i="1" dirty="0">
                <a:solidFill>
                  <a:srgbClr val="75787B"/>
                </a:solidFill>
                <a:latin typeface="Arial" panose="020B0604020202020204" pitchFamily="34" charset="0"/>
                <a:ea typeface="ＭＳ Ｐゴシック" pitchFamily="127" charset="-128"/>
                <a:cs typeface="Arial" panose="020B0604020202020204" pitchFamily="34" charset="0"/>
              </a:rPr>
              <a:t> Journal &amp; Country Rank [Portal]. Retrieved Date you Retrieve, from http://www.scimagojr.com</a:t>
            </a:r>
            <a:endParaRPr lang="it-IT" altLang="it-IT" sz="1100" i="1" dirty="0">
              <a:solidFill>
                <a:srgbClr val="75787B"/>
              </a:solidFill>
              <a:latin typeface="Arial" panose="020B0604020202020204" pitchFamily="34" charset="0"/>
              <a:ea typeface="ＭＳ Ｐゴシック" pitchFamily="127" charset="-128"/>
              <a:cs typeface="Arial" panose="020B0604020202020204" pitchFamily="34" charset="0"/>
            </a:endParaRPr>
          </a:p>
        </p:txBody>
      </p:sp>
      <p:grpSp>
        <p:nvGrpSpPr>
          <p:cNvPr id="19" name="Group 8"/>
          <p:cNvGrpSpPr/>
          <p:nvPr/>
        </p:nvGrpSpPr>
        <p:grpSpPr>
          <a:xfrm>
            <a:off x="2656772" y="1287178"/>
            <a:ext cx="13327397" cy="130629"/>
            <a:chOff x="5594142" y="5684880"/>
            <a:chExt cx="13327397" cy="130629"/>
          </a:xfrm>
        </p:grpSpPr>
        <p:cxnSp>
          <p:nvCxnSpPr>
            <p:cNvPr id="20"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21"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22"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 </a:t>
              </a:r>
            </a:p>
          </p:txBody>
        </p:sp>
      </p:grpSp>
      <p:grpSp>
        <p:nvGrpSpPr>
          <p:cNvPr id="30" name="Gruppo 29"/>
          <p:cNvGrpSpPr/>
          <p:nvPr/>
        </p:nvGrpSpPr>
        <p:grpSpPr>
          <a:xfrm>
            <a:off x="-137160" y="-137160"/>
            <a:ext cx="3670523" cy="1086702"/>
            <a:chOff x="0" y="0"/>
            <a:chExt cx="3670523" cy="1086702"/>
          </a:xfrm>
        </p:grpSpPr>
        <p:pic>
          <p:nvPicPr>
            <p:cNvPr id="31" name="Immagin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32" name="Picture 11"/>
            <p:cNvPicPr>
              <a:picLocks noChangeAspect="1"/>
            </p:cNvPicPr>
            <p:nvPr/>
          </p:nvPicPr>
          <p:blipFill>
            <a:blip r:embed="rId4"/>
            <a:stretch>
              <a:fillRect/>
            </a:stretch>
          </p:blipFill>
          <p:spPr>
            <a:xfrm>
              <a:off x="1674274" y="312912"/>
              <a:ext cx="882598" cy="441771"/>
            </a:xfrm>
            <a:prstGeom prst="rect">
              <a:avLst/>
            </a:prstGeom>
          </p:spPr>
        </p:pic>
        <p:pic>
          <p:nvPicPr>
            <p:cNvPr id="33" name="Immagin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4" name="Connettore diritto 33"/>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5"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4800" b="1" spc="150" dirty="0">
                <a:solidFill>
                  <a:srgbClr val="75787B"/>
                </a:solidFill>
                <a:latin typeface="Arial"/>
                <a:ea typeface="Lato" panose="020F0502020204030203" pitchFamily="34" charset="0"/>
                <a:cs typeface="Arial"/>
              </a:rPr>
              <a:t>Top research in medicine in 1996-2018</a:t>
            </a:r>
          </a:p>
        </p:txBody>
      </p:sp>
      <p:grpSp>
        <p:nvGrpSpPr>
          <p:cNvPr id="2" name="Gruppo 1"/>
          <p:cNvGrpSpPr/>
          <p:nvPr/>
        </p:nvGrpSpPr>
        <p:grpSpPr>
          <a:xfrm>
            <a:off x="5739713" y="1471615"/>
            <a:ext cx="7162638" cy="2281239"/>
            <a:chOff x="5161884" y="1404167"/>
            <a:chExt cx="7162638" cy="2281239"/>
          </a:xfrm>
        </p:grpSpPr>
        <p:grpSp>
          <p:nvGrpSpPr>
            <p:cNvPr id="29" name="Gruppo 28"/>
            <p:cNvGrpSpPr/>
            <p:nvPr/>
          </p:nvGrpSpPr>
          <p:grpSpPr>
            <a:xfrm>
              <a:off x="5161884" y="1404167"/>
              <a:ext cx="2370610" cy="2281239"/>
              <a:chOff x="1868755" y="3874181"/>
              <a:chExt cx="1351043" cy="1322385"/>
            </a:xfrm>
          </p:grpSpPr>
          <p:pic>
            <p:nvPicPr>
              <p:cNvPr id="37" name="Immagine 36"/>
              <p:cNvPicPr>
                <a:picLocks noChangeAspect="1"/>
              </p:cNvPicPr>
              <p:nvPr/>
            </p:nvPicPr>
            <p:blipFill rotWithShape="1">
              <a:blip r:embed="rId6"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142" t="7887" r="8309" b="9358"/>
              <a:stretch/>
            </p:blipFill>
            <p:spPr>
              <a:xfrm>
                <a:off x="1868755" y="3874181"/>
                <a:ext cx="1351043" cy="1322385"/>
              </a:xfrm>
              <a:prstGeom prst="rect">
                <a:avLst/>
              </a:prstGeom>
            </p:spPr>
          </p:pic>
          <p:sp>
            <p:nvSpPr>
              <p:cNvPr id="38" name="object 21"/>
              <p:cNvSpPr txBox="1"/>
              <p:nvPr/>
            </p:nvSpPr>
            <p:spPr>
              <a:xfrm>
                <a:off x="2269197" y="4115192"/>
                <a:ext cx="533602" cy="428188"/>
              </a:xfrm>
              <a:prstGeom prst="rect">
                <a:avLst/>
              </a:prstGeom>
            </p:spPr>
            <p:txBody>
              <a:bodyPr lIns="0" tIns="0" rIns="0" bIns="0" anchor="ctr">
                <a:spAutoFit/>
              </a:bodyPr>
              <a:lstStyle/>
              <a:p>
                <a:pPr marL="46048" marR="0" lvl="0" indent="0" algn="ctr" defTabSz="914400" rtl="0" eaLnBrk="1" fontAlgn="auto" latinLnBrk="0" hangingPunct="1">
                  <a:lnSpc>
                    <a:spcPct val="100000"/>
                  </a:lnSpc>
                  <a:spcBef>
                    <a:spcPts val="0"/>
                  </a:spcBef>
                  <a:spcAft>
                    <a:spcPts val="0"/>
                  </a:spcAft>
                  <a:buClrTx/>
                  <a:buSzTx/>
                  <a:buFontTx/>
                  <a:buNone/>
                  <a:tabLst/>
                  <a:defRPr/>
                </a:pPr>
                <a:r>
                  <a:rPr kumimoji="0" lang="it-IT" sz="7200" b="1" i="0" u="none" strike="noStrike" kern="1200" cap="none" spc="-114" normalizeH="0" baseline="-17361" noProof="0" dirty="0">
                    <a:ln>
                      <a:noFill/>
                    </a:ln>
                    <a:solidFill>
                      <a:prstClr val="white"/>
                    </a:solidFill>
                    <a:effectLst/>
                    <a:uLnTx/>
                    <a:uFillTx/>
                    <a:latin typeface="Arial"/>
                    <a:ea typeface="ＭＳ Ｐゴシック" pitchFamily="127" charset="-128"/>
                    <a:cs typeface="Arial"/>
                  </a:rPr>
                  <a:t>7</a:t>
                </a:r>
                <a:r>
                  <a:rPr lang="it-IT" sz="4000" spc="-77" baseline="30000" dirty="0" err="1">
                    <a:solidFill>
                      <a:prstClr val="white"/>
                    </a:solidFill>
                    <a:latin typeface="Arial"/>
                    <a:ea typeface="ＭＳ Ｐゴシック" pitchFamily="127" charset="-128"/>
                    <a:cs typeface="Arial"/>
                  </a:rPr>
                  <a:t>th</a:t>
                </a:r>
                <a:endParaRPr kumimoji="0" sz="3200" b="0" i="0" u="none" strike="noStrike" kern="1200" cap="none" spc="-77" normalizeH="0" baseline="30000" noProof="0" dirty="0">
                  <a:ln>
                    <a:noFill/>
                  </a:ln>
                  <a:solidFill>
                    <a:prstClr val="white"/>
                  </a:solidFill>
                  <a:effectLst/>
                  <a:uLnTx/>
                  <a:uFillTx/>
                  <a:latin typeface="Arial"/>
                  <a:ea typeface="ＭＳ Ｐゴシック" pitchFamily="127" charset="-128"/>
                  <a:cs typeface="Arial"/>
                </a:endParaRPr>
              </a:p>
            </p:txBody>
          </p:sp>
        </p:grpSp>
        <p:sp>
          <p:nvSpPr>
            <p:cNvPr id="39" name="Rettangolo 38"/>
            <p:cNvSpPr/>
            <p:nvPr/>
          </p:nvSpPr>
          <p:spPr>
            <a:xfrm>
              <a:off x="6999981" y="2109170"/>
              <a:ext cx="5324541" cy="666136"/>
            </a:xfrm>
            <a:prstGeom prst="rect">
              <a:avLst/>
            </a:prstGeom>
          </p:spPr>
          <p:txBody>
            <a:bodyPr wrap="square" anchor="ctr">
              <a:noAutofit/>
            </a:bodyPr>
            <a:lstStyle/>
            <a:p>
              <a:pPr>
                <a:lnSpc>
                  <a:spcPct val="120000"/>
                </a:lnSpc>
              </a:pPr>
              <a:r>
                <a:rPr lang="en-US" sz="2400" b="1" dirty="0">
                  <a:solidFill>
                    <a:schemeClr val="accent5">
                      <a:lumMod val="50000"/>
                    </a:schemeClr>
                  </a:solidFill>
                  <a:latin typeface="Arial" panose="020B0604020202020204" pitchFamily="34" charset="0"/>
                  <a:cs typeface="Arial" panose="020B0604020202020204" pitchFamily="34" charset="0"/>
                </a:rPr>
                <a:t>in the world </a:t>
              </a:r>
              <a:r>
                <a:rPr lang="en-US" sz="2400" dirty="0">
                  <a:solidFill>
                    <a:srgbClr val="75787B"/>
                  </a:solidFill>
                  <a:latin typeface="Arial" panose="020B0604020202020204" pitchFamily="34" charset="0"/>
                  <a:cs typeface="Arial" panose="020B0604020202020204" pitchFamily="34" charset="0"/>
                </a:rPr>
                <a:t>for citations in </a:t>
              </a:r>
              <a:r>
                <a:rPr lang="en-US" sz="2400" b="1" dirty="0">
                  <a:solidFill>
                    <a:schemeClr val="accent5">
                      <a:lumMod val="50000"/>
                    </a:schemeClr>
                  </a:solidFill>
                  <a:latin typeface="Arial" panose="020B0604020202020204" pitchFamily="34" charset="0"/>
                  <a:cs typeface="Arial" panose="020B0604020202020204" pitchFamily="34" charset="0"/>
                </a:rPr>
                <a:t>medicine</a:t>
              </a:r>
              <a:endParaRPr lang="en-US" sz="2000" b="1" i="1"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40" name="Gruppo 39"/>
          <p:cNvGrpSpPr/>
          <p:nvPr/>
        </p:nvGrpSpPr>
        <p:grpSpPr>
          <a:xfrm>
            <a:off x="303600" y="4519418"/>
            <a:ext cx="1544477" cy="1536804"/>
            <a:chOff x="1868755" y="3874181"/>
            <a:chExt cx="1351043" cy="1322385"/>
          </a:xfrm>
        </p:grpSpPr>
        <p:pic>
          <p:nvPicPr>
            <p:cNvPr id="41" name="Immagine 40"/>
            <p:cNvPicPr>
              <a:picLocks noChangeAspect="1"/>
            </p:cNvPicPr>
            <p:nvPr/>
          </p:nvPicPr>
          <p:blipFill rotWithShape="1">
            <a:blip r:embed="rId6"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7142" t="7887" r="8309" b="9358"/>
            <a:stretch/>
          </p:blipFill>
          <p:spPr>
            <a:xfrm>
              <a:off x="1868755" y="3874181"/>
              <a:ext cx="1351043" cy="1322385"/>
            </a:xfrm>
            <a:prstGeom prst="rect">
              <a:avLst/>
            </a:prstGeom>
          </p:spPr>
        </p:pic>
        <p:sp>
          <p:nvSpPr>
            <p:cNvPr id="42" name="object 21"/>
            <p:cNvSpPr txBox="1"/>
            <p:nvPr/>
          </p:nvSpPr>
          <p:spPr>
            <a:xfrm>
              <a:off x="2269197" y="4154843"/>
              <a:ext cx="533602" cy="348886"/>
            </a:xfrm>
            <a:prstGeom prst="rect">
              <a:avLst/>
            </a:prstGeom>
          </p:spPr>
          <p:txBody>
            <a:bodyPr lIns="0" tIns="0" rIns="0" bIns="0" anchor="ctr">
              <a:spAutoFit/>
            </a:bodyPr>
            <a:lstStyle/>
            <a:p>
              <a:pPr marL="46048" marR="0" lvl="0" indent="0" algn="ctr" defTabSz="914400" rtl="0" eaLnBrk="1" fontAlgn="auto" latinLnBrk="0" hangingPunct="1">
                <a:lnSpc>
                  <a:spcPct val="100000"/>
                </a:lnSpc>
                <a:spcBef>
                  <a:spcPts val="0"/>
                </a:spcBef>
                <a:spcAft>
                  <a:spcPts val="0"/>
                </a:spcAft>
                <a:buClrTx/>
                <a:buSzTx/>
                <a:buFontTx/>
                <a:buNone/>
                <a:tabLst/>
                <a:defRPr/>
              </a:pPr>
              <a:r>
                <a:rPr kumimoji="0" lang="it-IT" sz="4800" b="1" i="0" u="none" strike="noStrike" kern="1200" cap="none" spc="-114" normalizeH="0" baseline="-17361" noProof="0" dirty="0">
                  <a:ln>
                    <a:noFill/>
                  </a:ln>
                  <a:solidFill>
                    <a:prstClr val="white"/>
                  </a:solidFill>
                  <a:effectLst/>
                  <a:uLnTx/>
                  <a:uFillTx/>
                  <a:latin typeface="Arial"/>
                  <a:ea typeface="ＭＳ Ｐゴシック" pitchFamily="127" charset="-128"/>
                  <a:cs typeface="Arial"/>
                </a:rPr>
                <a:t>3</a:t>
              </a:r>
              <a:r>
                <a:rPr lang="it-IT" sz="2400" spc="-77" baseline="30000" dirty="0" err="1">
                  <a:solidFill>
                    <a:prstClr val="white"/>
                  </a:solidFill>
                  <a:latin typeface="Arial"/>
                  <a:ea typeface="ＭＳ Ｐゴシック" pitchFamily="127" charset="-128"/>
                  <a:cs typeface="Arial"/>
                </a:rPr>
                <a:t>rd</a:t>
              </a:r>
              <a:endParaRPr kumimoji="0" sz="1800" b="0" i="0" u="none" strike="noStrike" kern="1200" cap="none" spc="-77" normalizeH="0" baseline="30000" noProof="0" dirty="0">
                <a:ln>
                  <a:noFill/>
                </a:ln>
                <a:solidFill>
                  <a:prstClr val="white"/>
                </a:solidFill>
                <a:effectLst/>
                <a:uLnTx/>
                <a:uFillTx/>
                <a:latin typeface="Arial"/>
                <a:ea typeface="ＭＳ Ｐゴシック" pitchFamily="127" charset="-128"/>
                <a:cs typeface="Arial"/>
              </a:endParaRPr>
            </a:p>
          </p:txBody>
        </p:sp>
      </p:grpSp>
      <p:sp>
        <p:nvSpPr>
          <p:cNvPr id="43" name="Rettangolo 42"/>
          <p:cNvSpPr/>
          <p:nvPr/>
        </p:nvSpPr>
        <p:spPr>
          <a:xfrm>
            <a:off x="1385335" y="5094435"/>
            <a:ext cx="4802724" cy="3597216"/>
          </a:xfrm>
          <a:prstGeom prst="rect">
            <a:avLst/>
          </a:prstGeom>
        </p:spPr>
        <p:txBody>
          <a:bodyPr wrap="square" anchor="t">
            <a:noAutofit/>
          </a:bodyPr>
          <a:lstStyle/>
          <a:p>
            <a:pPr>
              <a:lnSpc>
                <a:spcPct val="120000"/>
              </a:lnSpc>
            </a:pPr>
            <a:r>
              <a:rPr lang="en-US" sz="2400" b="1" dirty="0">
                <a:solidFill>
                  <a:schemeClr val="accent5">
                    <a:lumMod val="50000"/>
                  </a:schemeClr>
                </a:solidFill>
                <a:latin typeface="Arial" panose="020B0604020202020204" pitchFamily="34" charset="0"/>
                <a:cs typeface="Arial" panose="020B0604020202020204" pitchFamily="34" charset="0"/>
              </a:rPr>
              <a:t>in the world and </a:t>
            </a:r>
            <a:r>
              <a:rPr lang="en-US" sz="2400" b="1" dirty="0">
                <a:solidFill>
                  <a:schemeClr val="bg1"/>
                </a:solidFill>
                <a:latin typeface="Arial" panose="020B0604020202020204" pitchFamily="34" charset="0"/>
                <a:cs typeface="Arial" panose="020B0604020202020204" pitchFamily="34" charset="0"/>
              </a:rPr>
              <a:t>first</a:t>
            </a:r>
            <a:r>
              <a:rPr lang="en-US" sz="2400" b="1" dirty="0">
                <a:solidFill>
                  <a:schemeClr val="accent5">
                    <a:lumMod val="50000"/>
                  </a:schemeClr>
                </a:solidFill>
                <a:latin typeface="Arial" panose="020B0604020202020204" pitchFamily="34" charset="0"/>
                <a:cs typeface="Arial" panose="020B0604020202020204" pitchFamily="34" charset="0"/>
              </a:rPr>
              <a:t> in the EU </a:t>
            </a:r>
            <a:r>
              <a:rPr lang="en-US" sz="2400" dirty="0">
                <a:solidFill>
                  <a:srgbClr val="75787B"/>
                </a:solidFill>
                <a:latin typeface="Arial" panose="020B0604020202020204" pitchFamily="34" charset="0"/>
                <a:cs typeface="Arial" panose="020B0604020202020204" pitchFamily="34" charset="0"/>
              </a:rPr>
              <a:t>for citations in: </a:t>
            </a:r>
          </a:p>
          <a:p>
            <a:pPr marL="342900" indent="-342900">
              <a:lnSpc>
                <a:spcPct val="120000"/>
              </a:lnSpc>
              <a:spcAft>
                <a:spcPts val="600"/>
              </a:spcAft>
              <a:buClr>
                <a:schemeClr val="accent5">
                  <a:lumMod val="50000"/>
                </a:schemeClr>
              </a:buClr>
              <a:buSzPct val="80000"/>
              <a:buFont typeface="Wingdings" panose="05000000000000000000" pitchFamily="2" charset="2"/>
              <a:buChar char="q"/>
            </a:pPr>
            <a:r>
              <a:rPr lang="en-US" sz="2200" b="1" dirty="0">
                <a:solidFill>
                  <a:schemeClr val="accent5">
                    <a:lumMod val="50000"/>
                  </a:schemeClr>
                </a:solidFill>
                <a:latin typeface="Arial" panose="020B0604020202020204" pitchFamily="34" charset="0"/>
                <a:cs typeface="Arial" panose="020B0604020202020204" pitchFamily="34" charset="0"/>
              </a:rPr>
              <a:t>Biochemistry (medical)</a:t>
            </a:r>
          </a:p>
          <a:p>
            <a:pPr marL="342900" indent="-342900">
              <a:lnSpc>
                <a:spcPct val="120000"/>
              </a:lnSpc>
              <a:spcAft>
                <a:spcPts val="600"/>
              </a:spcAft>
              <a:buClr>
                <a:schemeClr val="accent5">
                  <a:lumMod val="50000"/>
                </a:schemeClr>
              </a:buClr>
              <a:buSzPct val="80000"/>
              <a:buFont typeface="Wingdings" panose="05000000000000000000" pitchFamily="2" charset="2"/>
              <a:buChar char="q"/>
            </a:pPr>
            <a:r>
              <a:rPr lang="en-US" sz="2200" b="1" dirty="0">
                <a:solidFill>
                  <a:schemeClr val="accent5">
                    <a:lumMod val="50000"/>
                  </a:schemeClr>
                </a:solidFill>
                <a:latin typeface="Arial" panose="020B0604020202020204" pitchFamily="34" charset="0"/>
                <a:cs typeface="Arial" panose="020B0604020202020204" pitchFamily="34" charset="0"/>
              </a:rPr>
              <a:t>Endocrinology</a:t>
            </a:r>
          </a:p>
          <a:p>
            <a:pPr marL="342900" indent="-342900">
              <a:lnSpc>
                <a:spcPct val="120000"/>
              </a:lnSpc>
              <a:spcAft>
                <a:spcPts val="600"/>
              </a:spcAft>
              <a:buClr>
                <a:schemeClr val="accent5">
                  <a:lumMod val="50000"/>
                </a:schemeClr>
              </a:buClr>
              <a:buSzPct val="80000"/>
              <a:buFont typeface="Wingdings" panose="05000000000000000000" pitchFamily="2" charset="2"/>
              <a:buChar char="q"/>
            </a:pPr>
            <a:r>
              <a:rPr lang="en-US" sz="2200" b="1" dirty="0">
                <a:solidFill>
                  <a:schemeClr val="accent5">
                    <a:lumMod val="50000"/>
                  </a:schemeClr>
                </a:solidFill>
                <a:latin typeface="Arial" panose="020B0604020202020204" pitchFamily="34" charset="0"/>
                <a:cs typeface="Arial" panose="020B0604020202020204" pitchFamily="34" charset="0"/>
              </a:rPr>
              <a:t>Hepatology</a:t>
            </a:r>
          </a:p>
          <a:p>
            <a:pPr marL="342900" indent="-342900">
              <a:lnSpc>
                <a:spcPct val="120000"/>
              </a:lnSpc>
              <a:spcAft>
                <a:spcPts val="600"/>
              </a:spcAft>
              <a:buClr>
                <a:schemeClr val="accent5">
                  <a:lumMod val="50000"/>
                </a:schemeClr>
              </a:buClr>
              <a:buSzPct val="80000"/>
              <a:buFont typeface="Wingdings" panose="05000000000000000000" pitchFamily="2" charset="2"/>
              <a:buChar char="q"/>
            </a:pPr>
            <a:r>
              <a:rPr lang="en-US" sz="2200" b="1" dirty="0">
                <a:solidFill>
                  <a:schemeClr val="accent5">
                    <a:lumMod val="50000"/>
                  </a:schemeClr>
                </a:solidFill>
                <a:latin typeface="Arial" panose="020B0604020202020204" pitchFamily="34" charset="0"/>
                <a:cs typeface="Arial" panose="020B0604020202020204" pitchFamily="34" charset="0"/>
              </a:rPr>
              <a:t>Internal medicine</a:t>
            </a:r>
          </a:p>
          <a:p>
            <a:pPr marL="342900" indent="-342900">
              <a:lnSpc>
                <a:spcPct val="120000"/>
              </a:lnSpc>
              <a:spcAft>
                <a:spcPts val="600"/>
              </a:spcAft>
              <a:buClr>
                <a:schemeClr val="accent5">
                  <a:lumMod val="50000"/>
                </a:schemeClr>
              </a:buClr>
              <a:buSzPct val="80000"/>
              <a:buFont typeface="Wingdings" panose="05000000000000000000" pitchFamily="2" charset="2"/>
              <a:buChar char="q"/>
            </a:pPr>
            <a:r>
              <a:rPr lang="en-US" sz="2200" b="1" dirty="0">
                <a:solidFill>
                  <a:schemeClr val="accent5">
                    <a:lumMod val="50000"/>
                  </a:schemeClr>
                </a:solidFill>
                <a:latin typeface="Arial" panose="020B0604020202020204" pitchFamily="34" charset="0"/>
                <a:cs typeface="Arial" panose="020B0604020202020204" pitchFamily="34" charset="0"/>
              </a:rPr>
              <a:t>Obstetrics and gynecology</a:t>
            </a:r>
          </a:p>
        </p:txBody>
      </p:sp>
      <p:sp>
        <p:nvSpPr>
          <p:cNvPr id="47" name="Rettangolo 46"/>
          <p:cNvSpPr/>
          <p:nvPr/>
        </p:nvSpPr>
        <p:spPr>
          <a:xfrm>
            <a:off x="7574423" y="5090109"/>
            <a:ext cx="4802724" cy="3597216"/>
          </a:xfrm>
          <a:prstGeom prst="rect">
            <a:avLst/>
          </a:prstGeom>
        </p:spPr>
        <p:txBody>
          <a:bodyPr wrap="square" anchor="t">
            <a:noAutofit/>
          </a:bodyPr>
          <a:lstStyle/>
          <a:p>
            <a:pPr>
              <a:lnSpc>
                <a:spcPct val="120000"/>
              </a:lnSpc>
            </a:pPr>
            <a:r>
              <a:rPr lang="en-US" sz="2400" b="1" dirty="0">
                <a:solidFill>
                  <a:schemeClr val="accent5">
                    <a:lumMod val="50000"/>
                  </a:schemeClr>
                </a:solidFill>
                <a:latin typeface="Arial" panose="020B0604020202020204" pitchFamily="34" charset="0"/>
                <a:cs typeface="Arial" panose="020B0604020202020204" pitchFamily="34" charset="0"/>
              </a:rPr>
              <a:t>in the world </a:t>
            </a:r>
            <a:r>
              <a:rPr lang="en-US" sz="2400" dirty="0">
                <a:solidFill>
                  <a:srgbClr val="75787B"/>
                </a:solidFill>
                <a:latin typeface="Arial" panose="020B0604020202020204" pitchFamily="34" charset="0"/>
                <a:cs typeface="Arial" panose="020B0604020202020204" pitchFamily="34" charset="0"/>
              </a:rPr>
              <a:t>for citations in: </a:t>
            </a:r>
          </a:p>
          <a:p>
            <a:pPr marL="342900" indent="-342900">
              <a:lnSpc>
                <a:spcPct val="120000"/>
              </a:lnSpc>
              <a:spcAft>
                <a:spcPts val="600"/>
              </a:spcAft>
              <a:buClr>
                <a:schemeClr val="accent5">
                  <a:lumMod val="50000"/>
                </a:schemeClr>
              </a:buClr>
              <a:buSzPct val="80000"/>
              <a:buFont typeface="Wingdings" panose="05000000000000000000" pitchFamily="2" charset="2"/>
              <a:buChar char="q"/>
            </a:pPr>
            <a:r>
              <a:rPr lang="en-US" sz="2200" b="1" dirty="0">
                <a:solidFill>
                  <a:schemeClr val="accent5">
                    <a:lumMod val="50000"/>
                  </a:schemeClr>
                </a:solidFill>
                <a:latin typeface="Arial" panose="020B0604020202020204" pitchFamily="34" charset="0"/>
                <a:cs typeface="Arial" panose="020B0604020202020204" pitchFamily="34" charset="0"/>
              </a:rPr>
              <a:t>Cardiology and Cardiovascular medicine</a:t>
            </a:r>
          </a:p>
          <a:p>
            <a:pPr marL="342900" indent="-342900">
              <a:lnSpc>
                <a:spcPct val="120000"/>
              </a:lnSpc>
              <a:spcAft>
                <a:spcPts val="600"/>
              </a:spcAft>
              <a:buClr>
                <a:schemeClr val="accent5">
                  <a:lumMod val="50000"/>
                </a:schemeClr>
              </a:buClr>
              <a:buSzPct val="80000"/>
              <a:buFont typeface="Wingdings" panose="05000000000000000000" pitchFamily="2" charset="2"/>
              <a:buChar char="q"/>
            </a:pPr>
            <a:r>
              <a:rPr lang="en-US" sz="2200" b="1" dirty="0">
                <a:solidFill>
                  <a:schemeClr val="accent5">
                    <a:lumMod val="50000"/>
                  </a:schemeClr>
                </a:solidFill>
                <a:latin typeface="Arial" panose="020B0604020202020204" pitchFamily="34" charset="0"/>
                <a:cs typeface="Arial" panose="020B0604020202020204" pitchFamily="34" charset="0"/>
              </a:rPr>
              <a:t>Geriatrics and gerontology</a:t>
            </a:r>
          </a:p>
          <a:p>
            <a:pPr marL="342900" indent="-342900">
              <a:lnSpc>
                <a:spcPct val="120000"/>
              </a:lnSpc>
              <a:spcAft>
                <a:spcPts val="600"/>
              </a:spcAft>
              <a:buClr>
                <a:schemeClr val="accent5">
                  <a:lumMod val="50000"/>
                </a:schemeClr>
              </a:buClr>
              <a:buSzPct val="80000"/>
              <a:buFont typeface="Wingdings" panose="05000000000000000000" pitchFamily="2" charset="2"/>
              <a:buChar char="q"/>
            </a:pPr>
            <a:r>
              <a:rPr lang="en-US" sz="2200" b="1" dirty="0">
                <a:solidFill>
                  <a:schemeClr val="accent5">
                    <a:lumMod val="50000"/>
                  </a:schemeClr>
                </a:solidFill>
                <a:latin typeface="Arial" panose="020B0604020202020204" pitchFamily="34" charset="0"/>
                <a:cs typeface="Arial" panose="020B0604020202020204" pitchFamily="34" charset="0"/>
              </a:rPr>
              <a:t>Hematology</a:t>
            </a:r>
          </a:p>
          <a:p>
            <a:pPr marL="342900" indent="-342900">
              <a:lnSpc>
                <a:spcPct val="120000"/>
              </a:lnSpc>
              <a:spcAft>
                <a:spcPts val="600"/>
              </a:spcAft>
              <a:buClr>
                <a:schemeClr val="accent5">
                  <a:lumMod val="50000"/>
                </a:schemeClr>
              </a:buClr>
              <a:buSzPct val="80000"/>
              <a:buFont typeface="Wingdings" panose="05000000000000000000" pitchFamily="2" charset="2"/>
              <a:buChar char="q"/>
            </a:pPr>
            <a:r>
              <a:rPr lang="en-US" sz="2200" b="1" dirty="0">
                <a:solidFill>
                  <a:schemeClr val="accent5">
                    <a:lumMod val="50000"/>
                  </a:schemeClr>
                </a:solidFill>
                <a:latin typeface="Arial" panose="020B0604020202020204" pitchFamily="34" charset="0"/>
                <a:cs typeface="Arial" panose="020B0604020202020204" pitchFamily="34" charset="0"/>
              </a:rPr>
              <a:t>Reproductive medicine</a:t>
            </a:r>
          </a:p>
          <a:p>
            <a:pPr marL="342900" indent="-342900">
              <a:lnSpc>
                <a:spcPct val="120000"/>
              </a:lnSpc>
              <a:spcAft>
                <a:spcPts val="600"/>
              </a:spcAft>
              <a:buClr>
                <a:schemeClr val="accent5">
                  <a:lumMod val="50000"/>
                </a:schemeClr>
              </a:buClr>
              <a:buSzPct val="80000"/>
              <a:buFont typeface="Wingdings" panose="05000000000000000000" pitchFamily="2" charset="2"/>
              <a:buChar char="q"/>
            </a:pPr>
            <a:r>
              <a:rPr lang="en-US" sz="2200" b="1" dirty="0">
                <a:solidFill>
                  <a:schemeClr val="accent5">
                    <a:lumMod val="50000"/>
                  </a:schemeClr>
                </a:solidFill>
                <a:latin typeface="Arial" panose="020B0604020202020204" pitchFamily="34" charset="0"/>
                <a:cs typeface="Arial" panose="020B0604020202020204" pitchFamily="34" charset="0"/>
              </a:rPr>
              <a:t>Urology</a:t>
            </a:r>
          </a:p>
        </p:txBody>
      </p:sp>
      <p:sp>
        <p:nvSpPr>
          <p:cNvPr id="50" name="Rettangolo 49"/>
          <p:cNvSpPr/>
          <p:nvPr/>
        </p:nvSpPr>
        <p:spPr>
          <a:xfrm>
            <a:off x="13816517" y="5089957"/>
            <a:ext cx="4400300" cy="3597216"/>
          </a:xfrm>
          <a:prstGeom prst="rect">
            <a:avLst/>
          </a:prstGeom>
        </p:spPr>
        <p:txBody>
          <a:bodyPr wrap="square" anchor="t">
            <a:noAutofit/>
          </a:bodyPr>
          <a:lstStyle/>
          <a:p>
            <a:pPr>
              <a:lnSpc>
                <a:spcPct val="120000"/>
              </a:lnSpc>
            </a:pPr>
            <a:r>
              <a:rPr lang="en-US" sz="2400" b="1" dirty="0">
                <a:solidFill>
                  <a:schemeClr val="accent5">
                    <a:lumMod val="50000"/>
                  </a:schemeClr>
                </a:solidFill>
                <a:latin typeface="Arial" panose="020B0604020202020204" pitchFamily="34" charset="0"/>
                <a:cs typeface="Arial" panose="020B0604020202020204" pitchFamily="34" charset="0"/>
              </a:rPr>
              <a:t>in the world </a:t>
            </a:r>
            <a:r>
              <a:rPr lang="en-US" sz="2400" dirty="0">
                <a:solidFill>
                  <a:srgbClr val="75787B"/>
                </a:solidFill>
                <a:latin typeface="Arial" panose="020B0604020202020204" pitchFamily="34" charset="0"/>
                <a:cs typeface="Arial" panose="020B0604020202020204" pitchFamily="34" charset="0"/>
              </a:rPr>
              <a:t>for citations in: </a:t>
            </a:r>
          </a:p>
          <a:p>
            <a:pPr marL="342900" indent="-342900">
              <a:lnSpc>
                <a:spcPct val="120000"/>
              </a:lnSpc>
              <a:spcAft>
                <a:spcPts val="600"/>
              </a:spcAft>
              <a:buClr>
                <a:schemeClr val="accent5">
                  <a:lumMod val="50000"/>
                </a:schemeClr>
              </a:buClr>
              <a:buSzPct val="80000"/>
              <a:buFont typeface="Wingdings" panose="05000000000000000000" pitchFamily="2" charset="2"/>
              <a:buChar char="q"/>
            </a:pPr>
            <a:r>
              <a:rPr lang="en-US" sz="2200" b="1" dirty="0">
                <a:solidFill>
                  <a:schemeClr val="accent5">
                    <a:lumMod val="50000"/>
                  </a:schemeClr>
                </a:solidFill>
                <a:latin typeface="Arial" panose="020B0604020202020204" pitchFamily="34" charset="0"/>
                <a:cs typeface="Arial" panose="020B0604020202020204" pitchFamily="34" charset="0"/>
              </a:rPr>
              <a:t>Oncology</a:t>
            </a:r>
          </a:p>
          <a:p>
            <a:pPr marL="342900" indent="-342900">
              <a:lnSpc>
                <a:spcPct val="120000"/>
              </a:lnSpc>
              <a:spcAft>
                <a:spcPts val="600"/>
              </a:spcAft>
              <a:buClr>
                <a:schemeClr val="accent5">
                  <a:lumMod val="50000"/>
                </a:schemeClr>
              </a:buClr>
              <a:buSzPct val="80000"/>
              <a:buFont typeface="Wingdings" panose="05000000000000000000" pitchFamily="2" charset="2"/>
              <a:buChar char="q"/>
            </a:pPr>
            <a:r>
              <a:rPr lang="en-US" sz="2200" b="1" dirty="0">
                <a:solidFill>
                  <a:schemeClr val="accent5">
                    <a:lumMod val="50000"/>
                  </a:schemeClr>
                </a:solidFill>
                <a:latin typeface="Arial" panose="020B0604020202020204" pitchFamily="34" charset="0"/>
                <a:cs typeface="Arial" panose="020B0604020202020204" pitchFamily="34" charset="0"/>
              </a:rPr>
              <a:t>Gastroenterology</a:t>
            </a:r>
          </a:p>
          <a:p>
            <a:pPr marL="342900" indent="-342900">
              <a:lnSpc>
                <a:spcPct val="120000"/>
              </a:lnSpc>
              <a:spcAft>
                <a:spcPts val="600"/>
              </a:spcAft>
              <a:buClr>
                <a:schemeClr val="accent5">
                  <a:lumMod val="50000"/>
                </a:schemeClr>
              </a:buClr>
              <a:buSzPct val="80000"/>
              <a:buFont typeface="Wingdings" panose="05000000000000000000" pitchFamily="2" charset="2"/>
              <a:buChar char="q"/>
            </a:pPr>
            <a:r>
              <a:rPr lang="en-US" sz="2200" b="1" dirty="0">
                <a:solidFill>
                  <a:schemeClr val="accent5">
                    <a:lumMod val="50000"/>
                  </a:schemeClr>
                </a:solidFill>
                <a:latin typeface="Arial" panose="020B0604020202020204" pitchFamily="34" charset="0"/>
                <a:cs typeface="Arial" panose="020B0604020202020204" pitchFamily="34" charset="0"/>
              </a:rPr>
              <a:t>Nephrology</a:t>
            </a:r>
          </a:p>
          <a:p>
            <a:pPr marL="342900" indent="-342900">
              <a:lnSpc>
                <a:spcPct val="120000"/>
              </a:lnSpc>
              <a:spcAft>
                <a:spcPts val="600"/>
              </a:spcAft>
              <a:buClr>
                <a:schemeClr val="accent5">
                  <a:lumMod val="50000"/>
                </a:schemeClr>
              </a:buClr>
              <a:buSzPct val="80000"/>
              <a:buFont typeface="Wingdings" panose="05000000000000000000" pitchFamily="2" charset="2"/>
              <a:buChar char="q"/>
            </a:pPr>
            <a:r>
              <a:rPr lang="en-US" sz="2200" b="1" dirty="0">
                <a:solidFill>
                  <a:schemeClr val="accent5">
                    <a:lumMod val="50000"/>
                  </a:schemeClr>
                </a:solidFill>
                <a:latin typeface="Arial" panose="020B0604020202020204" pitchFamily="34" charset="0"/>
                <a:cs typeface="Arial" panose="020B0604020202020204" pitchFamily="34" charset="0"/>
              </a:rPr>
              <a:t>Neurology</a:t>
            </a:r>
          </a:p>
          <a:p>
            <a:pPr marL="342900" indent="-342900">
              <a:lnSpc>
                <a:spcPct val="120000"/>
              </a:lnSpc>
              <a:spcAft>
                <a:spcPts val="600"/>
              </a:spcAft>
              <a:buClr>
                <a:schemeClr val="accent5">
                  <a:lumMod val="50000"/>
                </a:schemeClr>
              </a:buClr>
              <a:buSzPct val="80000"/>
              <a:buFont typeface="Wingdings" panose="05000000000000000000" pitchFamily="2" charset="2"/>
              <a:buChar char="q"/>
            </a:pPr>
            <a:r>
              <a:rPr lang="en-US" sz="2200" b="1" dirty="0">
                <a:solidFill>
                  <a:schemeClr val="accent5">
                    <a:lumMod val="50000"/>
                  </a:schemeClr>
                </a:solidFill>
                <a:latin typeface="Arial" panose="020B0604020202020204" pitchFamily="34" charset="0"/>
                <a:cs typeface="Arial" panose="020B0604020202020204" pitchFamily="34" charset="0"/>
              </a:rPr>
              <a:t>Otorhinolaryngology</a:t>
            </a:r>
          </a:p>
          <a:p>
            <a:pPr marL="342900" indent="-342900">
              <a:lnSpc>
                <a:spcPct val="120000"/>
              </a:lnSpc>
              <a:spcAft>
                <a:spcPts val="600"/>
              </a:spcAft>
              <a:buClr>
                <a:schemeClr val="accent5">
                  <a:lumMod val="50000"/>
                </a:schemeClr>
              </a:buClr>
              <a:buSzPct val="80000"/>
              <a:buFont typeface="Wingdings" panose="05000000000000000000" pitchFamily="2" charset="2"/>
              <a:buChar char="q"/>
            </a:pPr>
            <a:r>
              <a:rPr lang="en-US" sz="2200" b="1" dirty="0">
                <a:solidFill>
                  <a:schemeClr val="accent5">
                    <a:lumMod val="50000"/>
                  </a:schemeClr>
                </a:solidFill>
                <a:latin typeface="Arial" panose="020B0604020202020204" pitchFamily="34" charset="0"/>
                <a:cs typeface="Arial" panose="020B0604020202020204" pitchFamily="34" charset="0"/>
              </a:rPr>
              <a:t>Respiratory medicine</a:t>
            </a:r>
          </a:p>
          <a:p>
            <a:pPr marL="342900" indent="-342900">
              <a:lnSpc>
                <a:spcPct val="120000"/>
              </a:lnSpc>
              <a:spcAft>
                <a:spcPts val="600"/>
              </a:spcAft>
              <a:buClr>
                <a:schemeClr val="accent5">
                  <a:lumMod val="50000"/>
                </a:schemeClr>
              </a:buClr>
              <a:buSzPct val="80000"/>
              <a:buFont typeface="Wingdings" panose="05000000000000000000" pitchFamily="2" charset="2"/>
              <a:buChar char="q"/>
            </a:pPr>
            <a:r>
              <a:rPr lang="en-US" sz="2200" b="1" dirty="0">
                <a:solidFill>
                  <a:schemeClr val="accent5">
                    <a:lumMod val="50000"/>
                  </a:schemeClr>
                </a:solidFill>
                <a:latin typeface="Arial" panose="020B0604020202020204" pitchFamily="34" charset="0"/>
                <a:cs typeface="Arial" panose="020B0604020202020204" pitchFamily="34" charset="0"/>
              </a:rPr>
              <a:t>Transplantation</a:t>
            </a:r>
          </a:p>
        </p:txBody>
      </p:sp>
      <p:grpSp>
        <p:nvGrpSpPr>
          <p:cNvPr id="54" name="Gruppo 53"/>
          <p:cNvGrpSpPr/>
          <p:nvPr/>
        </p:nvGrpSpPr>
        <p:grpSpPr>
          <a:xfrm>
            <a:off x="3389337" y="4519418"/>
            <a:ext cx="1544477" cy="1536804"/>
            <a:chOff x="1868755" y="3874181"/>
            <a:chExt cx="1351043" cy="1322385"/>
          </a:xfrm>
        </p:grpSpPr>
        <p:pic>
          <p:nvPicPr>
            <p:cNvPr id="55" name="Immagine 54"/>
            <p:cNvPicPr>
              <a:picLocks noChangeAspect="1"/>
            </p:cNvPicPr>
            <p:nvPr/>
          </p:nvPicPr>
          <p:blipFill rotWithShape="1">
            <a:blip r:embed="rId6"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7142" t="7887" r="8309" b="9358"/>
            <a:stretch/>
          </p:blipFill>
          <p:spPr>
            <a:xfrm>
              <a:off x="1868755" y="3874181"/>
              <a:ext cx="1351043" cy="1322385"/>
            </a:xfrm>
            <a:prstGeom prst="rect">
              <a:avLst/>
            </a:prstGeom>
          </p:spPr>
        </p:pic>
        <p:sp>
          <p:nvSpPr>
            <p:cNvPr id="56" name="object 21"/>
            <p:cNvSpPr txBox="1"/>
            <p:nvPr/>
          </p:nvSpPr>
          <p:spPr>
            <a:xfrm>
              <a:off x="2269197" y="4117418"/>
              <a:ext cx="533602" cy="423736"/>
            </a:xfrm>
            <a:prstGeom prst="rect">
              <a:avLst/>
            </a:prstGeom>
          </p:spPr>
          <p:txBody>
            <a:bodyPr lIns="0" tIns="0" rIns="0" bIns="0" anchor="ctr">
              <a:spAutoFit/>
            </a:bodyPr>
            <a:lstStyle/>
            <a:p>
              <a:pPr marL="46048" marR="0" lvl="0" indent="0" algn="ctr" defTabSz="914400" rtl="0" eaLnBrk="1" fontAlgn="auto" latinLnBrk="0" hangingPunct="1">
                <a:lnSpc>
                  <a:spcPct val="100000"/>
                </a:lnSpc>
                <a:spcBef>
                  <a:spcPts val="0"/>
                </a:spcBef>
                <a:spcAft>
                  <a:spcPts val="0"/>
                </a:spcAft>
                <a:buClrTx/>
                <a:buSzTx/>
                <a:buFontTx/>
                <a:buNone/>
                <a:tabLst/>
                <a:defRPr/>
              </a:pPr>
              <a:r>
                <a:rPr kumimoji="0" lang="it-IT" sz="4800" b="1" i="0" u="none" strike="noStrike" kern="1200" cap="none" spc="-114" normalizeH="0" baseline="-17361" noProof="0" dirty="0">
                  <a:ln>
                    <a:noFill/>
                  </a:ln>
                  <a:solidFill>
                    <a:prstClr val="white"/>
                  </a:solidFill>
                  <a:effectLst/>
                  <a:uLnTx/>
                  <a:uFillTx/>
                  <a:latin typeface="Arial"/>
                  <a:ea typeface="ＭＳ Ｐゴシック" pitchFamily="127" charset="-128"/>
                  <a:cs typeface="Arial"/>
                </a:rPr>
                <a:t>1</a:t>
              </a:r>
              <a:r>
                <a:rPr lang="it-IT" sz="2400" spc="-77" baseline="30000" dirty="0">
                  <a:solidFill>
                    <a:prstClr val="white"/>
                  </a:solidFill>
                  <a:latin typeface="Arial"/>
                  <a:ea typeface="ＭＳ Ｐゴシック" pitchFamily="127" charset="-128"/>
                  <a:cs typeface="Arial"/>
                </a:rPr>
                <a:t>st</a:t>
              </a:r>
              <a:endParaRPr kumimoji="0" sz="1800" b="0" i="0" u="none" strike="noStrike" kern="1200" cap="none" spc="-77" normalizeH="0" baseline="30000" noProof="0" dirty="0">
                <a:ln>
                  <a:noFill/>
                </a:ln>
                <a:solidFill>
                  <a:prstClr val="white"/>
                </a:solidFill>
                <a:effectLst/>
                <a:uLnTx/>
                <a:uFillTx/>
                <a:latin typeface="Arial"/>
                <a:ea typeface="ＭＳ Ｐゴシック" pitchFamily="127" charset="-128"/>
                <a:cs typeface="Arial"/>
              </a:endParaRPr>
            </a:p>
          </p:txBody>
        </p:sp>
      </p:grpSp>
      <p:grpSp>
        <p:nvGrpSpPr>
          <p:cNvPr id="57" name="Gruppo 56"/>
          <p:cNvGrpSpPr/>
          <p:nvPr/>
        </p:nvGrpSpPr>
        <p:grpSpPr>
          <a:xfrm>
            <a:off x="6506109" y="4513618"/>
            <a:ext cx="1544477" cy="1536804"/>
            <a:chOff x="1868755" y="3874181"/>
            <a:chExt cx="1351043" cy="1322385"/>
          </a:xfrm>
        </p:grpSpPr>
        <p:pic>
          <p:nvPicPr>
            <p:cNvPr id="58" name="Immagine 57"/>
            <p:cNvPicPr>
              <a:picLocks noChangeAspect="1"/>
            </p:cNvPicPr>
            <p:nvPr/>
          </p:nvPicPr>
          <p:blipFill rotWithShape="1">
            <a:blip r:embed="rId6"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142" t="7887" r="8309" b="9358"/>
            <a:stretch/>
          </p:blipFill>
          <p:spPr>
            <a:xfrm>
              <a:off x="1868755" y="3874181"/>
              <a:ext cx="1351043" cy="1322385"/>
            </a:xfrm>
            <a:prstGeom prst="rect">
              <a:avLst/>
            </a:prstGeom>
          </p:spPr>
        </p:pic>
        <p:sp>
          <p:nvSpPr>
            <p:cNvPr id="59" name="object 21"/>
            <p:cNvSpPr txBox="1"/>
            <p:nvPr/>
          </p:nvSpPr>
          <p:spPr>
            <a:xfrm>
              <a:off x="2269197" y="4117418"/>
              <a:ext cx="533602" cy="423736"/>
            </a:xfrm>
            <a:prstGeom prst="rect">
              <a:avLst/>
            </a:prstGeom>
          </p:spPr>
          <p:txBody>
            <a:bodyPr lIns="0" tIns="0" rIns="0" bIns="0" anchor="ctr">
              <a:spAutoFit/>
            </a:bodyPr>
            <a:lstStyle/>
            <a:p>
              <a:pPr marL="46048" marR="0" lvl="0" indent="0" algn="ctr" defTabSz="914400" rtl="0" eaLnBrk="1" fontAlgn="auto" latinLnBrk="0" hangingPunct="1">
                <a:lnSpc>
                  <a:spcPct val="100000"/>
                </a:lnSpc>
                <a:spcBef>
                  <a:spcPts val="0"/>
                </a:spcBef>
                <a:spcAft>
                  <a:spcPts val="0"/>
                </a:spcAft>
                <a:buClrTx/>
                <a:buSzTx/>
                <a:buFontTx/>
                <a:buNone/>
                <a:tabLst/>
                <a:defRPr/>
              </a:pPr>
              <a:r>
                <a:rPr kumimoji="0" lang="it-IT" sz="4800" b="1" i="0" u="none" strike="noStrike" kern="1200" cap="none" spc="-114" normalizeH="0" baseline="-17361" noProof="0" dirty="0">
                  <a:ln>
                    <a:noFill/>
                  </a:ln>
                  <a:solidFill>
                    <a:prstClr val="white"/>
                  </a:solidFill>
                  <a:effectLst/>
                  <a:uLnTx/>
                  <a:uFillTx/>
                  <a:latin typeface="Arial"/>
                  <a:ea typeface="ＭＳ Ｐゴシック" pitchFamily="127" charset="-128"/>
                  <a:cs typeface="Arial"/>
                </a:rPr>
                <a:t>4</a:t>
              </a:r>
              <a:r>
                <a:rPr lang="it-IT" sz="2400" spc="-77" baseline="30000" dirty="0" err="1">
                  <a:solidFill>
                    <a:prstClr val="white"/>
                  </a:solidFill>
                  <a:latin typeface="Arial"/>
                  <a:ea typeface="ＭＳ Ｐゴシック" pitchFamily="127" charset="-128"/>
                  <a:cs typeface="Arial"/>
                </a:rPr>
                <a:t>th</a:t>
              </a:r>
              <a:endParaRPr kumimoji="0" sz="1800" b="0" i="0" u="none" strike="noStrike" kern="1200" cap="none" spc="-77" normalizeH="0" baseline="30000" noProof="0" dirty="0">
                <a:ln>
                  <a:noFill/>
                </a:ln>
                <a:solidFill>
                  <a:prstClr val="white"/>
                </a:solidFill>
                <a:effectLst/>
                <a:uLnTx/>
                <a:uFillTx/>
                <a:latin typeface="Arial"/>
                <a:ea typeface="ＭＳ Ｐゴシック" pitchFamily="127" charset="-128"/>
                <a:cs typeface="Arial"/>
              </a:endParaRPr>
            </a:p>
          </p:txBody>
        </p:sp>
      </p:grpSp>
      <p:grpSp>
        <p:nvGrpSpPr>
          <p:cNvPr id="60" name="Gruppo 59"/>
          <p:cNvGrpSpPr/>
          <p:nvPr/>
        </p:nvGrpSpPr>
        <p:grpSpPr>
          <a:xfrm>
            <a:off x="12734951" y="4513618"/>
            <a:ext cx="1544477" cy="1536804"/>
            <a:chOff x="1868755" y="3874181"/>
            <a:chExt cx="1351043" cy="1322385"/>
          </a:xfrm>
        </p:grpSpPr>
        <p:pic>
          <p:nvPicPr>
            <p:cNvPr id="61" name="Immagine 60"/>
            <p:cNvPicPr>
              <a:picLocks noChangeAspect="1"/>
            </p:cNvPicPr>
            <p:nvPr/>
          </p:nvPicPr>
          <p:blipFill rotWithShape="1">
            <a:blip r:embed="rId6"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142" t="7887" r="8309" b="9358"/>
            <a:stretch/>
          </p:blipFill>
          <p:spPr>
            <a:xfrm>
              <a:off x="1868755" y="3874181"/>
              <a:ext cx="1351043" cy="1322385"/>
            </a:xfrm>
            <a:prstGeom prst="rect">
              <a:avLst/>
            </a:prstGeom>
          </p:spPr>
        </p:pic>
        <p:sp>
          <p:nvSpPr>
            <p:cNvPr id="62" name="object 21"/>
            <p:cNvSpPr txBox="1"/>
            <p:nvPr/>
          </p:nvSpPr>
          <p:spPr>
            <a:xfrm>
              <a:off x="2269197" y="4117418"/>
              <a:ext cx="533602" cy="423736"/>
            </a:xfrm>
            <a:prstGeom prst="rect">
              <a:avLst/>
            </a:prstGeom>
          </p:spPr>
          <p:txBody>
            <a:bodyPr lIns="0" tIns="0" rIns="0" bIns="0" anchor="ctr">
              <a:spAutoFit/>
            </a:bodyPr>
            <a:lstStyle/>
            <a:p>
              <a:pPr marL="46048" marR="0" lvl="0" indent="0" algn="ctr" defTabSz="914400" rtl="0" eaLnBrk="1" fontAlgn="auto" latinLnBrk="0" hangingPunct="1">
                <a:lnSpc>
                  <a:spcPct val="100000"/>
                </a:lnSpc>
                <a:spcBef>
                  <a:spcPts val="0"/>
                </a:spcBef>
                <a:spcAft>
                  <a:spcPts val="0"/>
                </a:spcAft>
                <a:buClrTx/>
                <a:buSzTx/>
                <a:buFontTx/>
                <a:buNone/>
                <a:tabLst/>
                <a:defRPr/>
              </a:pPr>
              <a:r>
                <a:rPr kumimoji="0" lang="it-IT" sz="4800" b="1" i="0" u="none" strike="noStrike" kern="1200" cap="none" spc="-114" normalizeH="0" baseline="-17361" noProof="0" dirty="0">
                  <a:ln>
                    <a:noFill/>
                  </a:ln>
                  <a:solidFill>
                    <a:prstClr val="white"/>
                  </a:solidFill>
                  <a:effectLst/>
                  <a:uLnTx/>
                  <a:uFillTx/>
                  <a:latin typeface="Arial"/>
                  <a:ea typeface="ＭＳ Ｐゴシック" pitchFamily="127" charset="-128"/>
                  <a:cs typeface="Arial"/>
                </a:rPr>
                <a:t>5</a:t>
              </a:r>
              <a:r>
                <a:rPr lang="it-IT" sz="2400" spc="-77" baseline="30000" dirty="0" err="1">
                  <a:solidFill>
                    <a:prstClr val="white"/>
                  </a:solidFill>
                  <a:latin typeface="Arial"/>
                  <a:ea typeface="ＭＳ Ｐゴシック" pitchFamily="127" charset="-128"/>
                  <a:cs typeface="Arial"/>
                </a:rPr>
                <a:t>th</a:t>
              </a:r>
              <a:endParaRPr kumimoji="0" sz="1800" b="0" i="0" u="none" strike="noStrike" kern="1200" cap="none" spc="-77" normalizeH="0" baseline="30000" noProof="0" dirty="0">
                <a:ln>
                  <a:noFill/>
                </a:ln>
                <a:solidFill>
                  <a:prstClr val="white"/>
                </a:solidFill>
                <a:effectLst/>
                <a:uLnTx/>
                <a:uFillTx/>
                <a:latin typeface="Arial"/>
                <a:ea typeface="ＭＳ Ｐゴシック" pitchFamily="127" charset="-128"/>
                <a:cs typeface="Arial"/>
              </a:endParaRPr>
            </a:p>
          </p:txBody>
        </p:sp>
      </p:grpSp>
      <p:sp>
        <p:nvSpPr>
          <p:cNvPr id="63" name="Triangolo isoscele 62"/>
          <p:cNvSpPr/>
          <p:nvPr/>
        </p:nvSpPr>
        <p:spPr>
          <a:xfrm rot="10800000">
            <a:off x="9036244" y="4146338"/>
            <a:ext cx="568449" cy="301906"/>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Triangolo isoscele 63"/>
          <p:cNvSpPr/>
          <p:nvPr/>
        </p:nvSpPr>
        <p:spPr>
          <a:xfrm rot="13256993">
            <a:off x="4606394" y="4133086"/>
            <a:ext cx="568449" cy="301906"/>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Triangolo isoscele 64"/>
          <p:cNvSpPr/>
          <p:nvPr/>
        </p:nvSpPr>
        <p:spPr>
          <a:xfrm rot="8282097">
            <a:off x="13436714" y="4146339"/>
            <a:ext cx="568449" cy="301906"/>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5646209" y="1576819"/>
            <a:ext cx="7348517" cy="2093185"/>
          </a:xfrm>
          <a:prstGeom prst="rect">
            <a:avLst/>
          </a:prstGeom>
          <a:noFill/>
          <a:ln w="285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92710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37" y="1877471"/>
            <a:ext cx="13429302" cy="7012703"/>
          </a:xfrm>
          <a:prstGeom prst="rect">
            <a:avLst/>
          </a:prstGeom>
        </p:spPr>
      </p:pic>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21</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sp>
        <p:nvSpPr>
          <p:cNvPr id="95" name="CasellaDiTesto 94"/>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lvl="0" algn="ctr" fontAlgn="base">
              <a:spcBef>
                <a:spcPct val="0"/>
              </a:spcBef>
              <a:spcAft>
                <a:spcPct val="0"/>
              </a:spcAft>
              <a:defRPr/>
            </a:pP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a:t>
            </a:r>
            <a:r>
              <a:rPr lang="en-US" altLang="it-IT" sz="1100" i="1" dirty="0" err="1">
                <a:solidFill>
                  <a:srgbClr val="75787B"/>
                </a:solidFill>
                <a:latin typeface="Arial" panose="020B0604020202020204" pitchFamily="34" charset="0"/>
                <a:ea typeface="ＭＳ Ｐゴシック" pitchFamily="127" charset="-128"/>
                <a:cs typeface="Arial" panose="020B0604020202020204" pitchFamily="34" charset="0"/>
              </a:rPr>
              <a:t>SCImago</a:t>
            </a:r>
            <a:r>
              <a:rPr lang="en-US" altLang="it-IT" sz="1100" i="1" dirty="0">
                <a:solidFill>
                  <a:srgbClr val="75787B"/>
                </a:solidFill>
                <a:latin typeface="Arial" panose="020B0604020202020204" pitchFamily="34" charset="0"/>
                <a:ea typeface="ＭＳ Ｐゴシック" pitchFamily="127" charset="-128"/>
                <a:cs typeface="Arial" panose="020B0604020202020204" pitchFamily="34" charset="0"/>
              </a:rPr>
              <a:t>, (</a:t>
            </a:r>
            <a:r>
              <a:rPr lang="en-US" altLang="it-IT" sz="1100" i="1" dirty="0" err="1">
                <a:solidFill>
                  <a:srgbClr val="75787B"/>
                </a:solidFill>
                <a:latin typeface="Arial" panose="020B0604020202020204" pitchFamily="34" charset="0"/>
                <a:ea typeface="ＭＳ Ｐゴシック" pitchFamily="127" charset="-128"/>
                <a:cs typeface="Arial" panose="020B0604020202020204" pitchFamily="34" charset="0"/>
              </a:rPr>
              <a:t>n.d.</a:t>
            </a:r>
            <a:r>
              <a:rPr lang="en-US" altLang="it-IT" sz="1100" i="1" dirty="0">
                <a:solidFill>
                  <a:srgbClr val="75787B"/>
                </a:solidFill>
                <a:latin typeface="Arial" panose="020B0604020202020204" pitchFamily="34" charset="0"/>
                <a:ea typeface="ＭＳ Ｐゴシック" pitchFamily="127" charset="-128"/>
                <a:cs typeface="Arial" panose="020B0604020202020204" pitchFamily="34" charset="0"/>
              </a:rPr>
              <a:t>). SJR — </a:t>
            </a:r>
            <a:r>
              <a:rPr lang="en-US" altLang="it-IT" sz="1100" i="1" dirty="0" err="1">
                <a:solidFill>
                  <a:srgbClr val="75787B"/>
                </a:solidFill>
                <a:latin typeface="Arial" panose="020B0604020202020204" pitchFamily="34" charset="0"/>
                <a:ea typeface="ＭＳ Ｐゴシック" pitchFamily="127" charset="-128"/>
                <a:cs typeface="Arial" panose="020B0604020202020204" pitchFamily="34" charset="0"/>
              </a:rPr>
              <a:t>SCImago</a:t>
            </a:r>
            <a:r>
              <a:rPr lang="en-US" altLang="it-IT" sz="1100" i="1" dirty="0">
                <a:solidFill>
                  <a:srgbClr val="75787B"/>
                </a:solidFill>
                <a:latin typeface="Arial" panose="020B0604020202020204" pitchFamily="34" charset="0"/>
                <a:ea typeface="ＭＳ Ｐゴシック" pitchFamily="127" charset="-128"/>
                <a:cs typeface="Arial" panose="020B0604020202020204" pitchFamily="34" charset="0"/>
              </a:rPr>
              <a:t> Journal &amp; Country Rank [Portal]. Retrieved Date you Retrieve, from http://www.scimagojr.com</a:t>
            </a:r>
            <a:endParaRPr lang="it-IT" altLang="it-IT" sz="1100" i="1" dirty="0">
              <a:solidFill>
                <a:srgbClr val="75787B"/>
              </a:solidFill>
              <a:latin typeface="Arial" panose="020B0604020202020204" pitchFamily="34" charset="0"/>
              <a:ea typeface="ＭＳ Ｐゴシック" pitchFamily="127" charset="-128"/>
              <a:cs typeface="Arial" panose="020B0604020202020204" pitchFamily="34" charset="0"/>
            </a:endParaRPr>
          </a:p>
        </p:txBody>
      </p:sp>
      <p:sp>
        <p:nvSpPr>
          <p:cNvPr id="3" name="Rettangolo 2"/>
          <p:cNvSpPr/>
          <p:nvPr/>
        </p:nvSpPr>
        <p:spPr>
          <a:xfrm>
            <a:off x="815338" y="6911009"/>
            <a:ext cx="8595362" cy="64293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9" name="Group 8"/>
          <p:cNvGrpSpPr/>
          <p:nvPr/>
        </p:nvGrpSpPr>
        <p:grpSpPr>
          <a:xfrm>
            <a:off x="2656772" y="1287178"/>
            <a:ext cx="13327397" cy="130629"/>
            <a:chOff x="5594142" y="5684880"/>
            <a:chExt cx="13327397" cy="130629"/>
          </a:xfrm>
        </p:grpSpPr>
        <p:cxnSp>
          <p:nvCxnSpPr>
            <p:cNvPr id="20"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21"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22"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 </a:t>
              </a:r>
            </a:p>
          </p:txBody>
        </p:sp>
      </p:grpSp>
      <p:grpSp>
        <p:nvGrpSpPr>
          <p:cNvPr id="30" name="Gruppo 29"/>
          <p:cNvGrpSpPr/>
          <p:nvPr/>
        </p:nvGrpSpPr>
        <p:grpSpPr>
          <a:xfrm>
            <a:off x="-137160" y="-137160"/>
            <a:ext cx="3670523" cy="1086702"/>
            <a:chOff x="0" y="0"/>
            <a:chExt cx="3670523" cy="1086702"/>
          </a:xfrm>
        </p:grpSpPr>
        <p:pic>
          <p:nvPicPr>
            <p:cNvPr id="31" name="Immagin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32" name="Picture 11"/>
            <p:cNvPicPr>
              <a:picLocks noChangeAspect="1"/>
            </p:cNvPicPr>
            <p:nvPr/>
          </p:nvPicPr>
          <p:blipFill>
            <a:blip r:embed="rId5"/>
            <a:stretch>
              <a:fillRect/>
            </a:stretch>
          </p:blipFill>
          <p:spPr>
            <a:xfrm>
              <a:off x="1674274" y="312912"/>
              <a:ext cx="882598" cy="441771"/>
            </a:xfrm>
            <a:prstGeom prst="rect">
              <a:avLst/>
            </a:prstGeom>
          </p:spPr>
        </p:pic>
        <p:pic>
          <p:nvPicPr>
            <p:cNvPr id="33" name="Immagin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4" name="Connettore diritto 33"/>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5"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4800" b="1" spc="150" dirty="0">
                <a:solidFill>
                  <a:srgbClr val="75787B"/>
                </a:solidFill>
                <a:latin typeface="Arial"/>
                <a:ea typeface="Lato" panose="020F0502020204030203" pitchFamily="34" charset="0"/>
                <a:cs typeface="Arial"/>
              </a:rPr>
              <a:t>Citations in biochemistry and genetics</a:t>
            </a:r>
          </a:p>
        </p:txBody>
      </p:sp>
      <p:sp>
        <p:nvSpPr>
          <p:cNvPr id="23" name="Rettangolo 22"/>
          <p:cNvSpPr/>
          <p:nvPr/>
        </p:nvSpPr>
        <p:spPr>
          <a:xfrm>
            <a:off x="14690410" y="4206839"/>
            <a:ext cx="3074340" cy="4609530"/>
          </a:xfrm>
          <a:prstGeom prst="rect">
            <a:avLst/>
          </a:prstGeom>
        </p:spPr>
        <p:txBody>
          <a:bodyPr wrap="square">
            <a:noAutofit/>
          </a:bodyPr>
          <a:lstStyle/>
          <a:p>
            <a:pPr>
              <a:lnSpc>
                <a:spcPct val="120000"/>
              </a:lnSpc>
            </a:pPr>
            <a:r>
              <a:rPr lang="en-US" sz="2400" dirty="0">
                <a:solidFill>
                  <a:srgbClr val="70706F"/>
                </a:solidFill>
                <a:latin typeface="Arial" panose="020B0604020202020204" pitchFamily="34" charset="0"/>
                <a:cs typeface="Arial" panose="020B0604020202020204" pitchFamily="34" charset="0"/>
              </a:rPr>
              <a:t>Italy ranks 8</a:t>
            </a:r>
            <a:r>
              <a:rPr lang="en-US" sz="2400" baseline="30000" dirty="0">
                <a:solidFill>
                  <a:srgbClr val="70706F"/>
                </a:solidFill>
                <a:latin typeface="Arial" panose="020B0604020202020204" pitchFamily="34" charset="0"/>
                <a:cs typeface="Arial" panose="020B0604020202020204" pitchFamily="34" charset="0"/>
              </a:rPr>
              <a:t>th </a:t>
            </a:r>
            <a:r>
              <a:rPr lang="en-US" sz="2400" dirty="0">
                <a:solidFill>
                  <a:srgbClr val="70706F"/>
                </a:solidFill>
                <a:latin typeface="Arial" panose="020B0604020202020204" pitchFamily="34" charset="0"/>
                <a:cs typeface="Arial" panose="020B0604020202020204" pitchFamily="34" charset="0"/>
              </a:rPr>
              <a:t>in the world for </a:t>
            </a:r>
            <a:r>
              <a:rPr lang="en-US" sz="2400" b="1" dirty="0">
                <a:solidFill>
                  <a:schemeClr val="accent5">
                    <a:lumMod val="50000"/>
                  </a:schemeClr>
                </a:solidFill>
                <a:latin typeface="Arial" panose="020B0604020202020204" pitchFamily="34" charset="0"/>
                <a:cs typeface="Arial" panose="020B0604020202020204" pitchFamily="34" charset="0"/>
              </a:rPr>
              <a:t>citations in biochemistry, genetics, and molecular biology </a:t>
            </a:r>
            <a:r>
              <a:rPr lang="en-US" sz="2400" dirty="0">
                <a:solidFill>
                  <a:srgbClr val="70706F"/>
                </a:solidFill>
                <a:latin typeface="Arial" panose="020B0604020202020204" pitchFamily="34" charset="0"/>
                <a:cs typeface="Arial" panose="020B0604020202020204" pitchFamily="34" charset="0"/>
              </a:rPr>
              <a:t>in 1996-2018</a:t>
            </a:r>
          </a:p>
          <a:p>
            <a:pPr>
              <a:lnSpc>
                <a:spcPct val="120000"/>
              </a:lnSpc>
            </a:pPr>
            <a:r>
              <a:rPr lang="en-US" sz="2000" b="1" i="1" dirty="0">
                <a:solidFill>
                  <a:schemeClr val="accent5">
                    <a:lumMod val="50000"/>
                  </a:schemeClr>
                </a:solidFill>
                <a:latin typeface="Arial" panose="020B0604020202020204" pitchFamily="34" charset="0"/>
                <a:cs typeface="Arial" panose="020B0604020202020204" pitchFamily="34" charset="0"/>
              </a:rPr>
              <a:t>(11</a:t>
            </a:r>
            <a:r>
              <a:rPr lang="en-US" sz="2000" b="1" i="1" baseline="30000" dirty="0">
                <a:solidFill>
                  <a:schemeClr val="accent5">
                    <a:lumMod val="50000"/>
                  </a:schemeClr>
                </a:solidFill>
                <a:latin typeface="Arial" panose="020B0604020202020204" pitchFamily="34" charset="0"/>
                <a:cs typeface="Arial" panose="020B0604020202020204" pitchFamily="34" charset="0"/>
              </a:rPr>
              <a:t>th</a:t>
            </a:r>
            <a:r>
              <a:rPr lang="en-US" sz="2000" b="1" i="1" dirty="0">
                <a:solidFill>
                  <a:schemeClr val="accent5">
                    <a:lumMod val="50000"/>
                  </a:schemeClr>
                </a:solidFill>
                <a:latin typeface="Arial" panose="020B0604020202020204" pitchFamily="34" charset="0"/>
                <a:cs typeface="Arial" panose="020B0604020202020204" pitchFamily="34" charset="0"/>
              </a:rPr>
              <a:t> in the world </a:t>
            </a:r>
            <a:r>
              <a:rPr lang="en-US" sz="2000" i="1" dirty="0">
                <a:solidFill>
                  <a:srgbClr val="70706F"/>
                </a:solidFill>
                <a:latin typeface="Arial" panose="020B0604020202020204" pitchFamily="34" charset="0"/>
                <a:cs typeface="Arial" panose="020B0604020202020204" pitchFamily="34" charset="0"/>
              </a:rPr>
              <a:t>for citations in the sole </a:t>
            </a:r>
            <a:r>
              <a:rPr lang="en-US" sz="2000" b="1" i="1" dirty="0">
                <a:solidFill>
                  <a:schemeClr val="accent5">
                    <a:lumMod val="50000"/>
                  </a:schemeClr>
                </a:solidFill>
                <a:latin typeface="Arial" panose="020B0604020202020204" pitchFamily="34" charset="0"/>
                <a:cs typeface="Arial" panose="020B0604020202020204" pitchFamily="34" charset="0"/>
              </a:rPr>
              <a:t>biotechnology)</a:t>
            </a:r>
          </a:p>
        </p:txBody>
      </p:sp>
    </p:spTree>
    <p:extLst>
      <p:ext uri="{BB962C8B-B14F-4D97-AF65-F5344CB8AC3E}">
        <p14:creationId xmlns:p14="http://schemas.microsoft.com/office/powerpoint/2010/main" val="1627797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36" y="1877472"/>
            <a:ext cx="13429303" cy="7012702"/>
          </a:xfrm>
          <a:prstGeom prst="rect">
            <a:avLst/>
          </a:prstGeom>
        </p:spPr>
      </p:pic>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22</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sp>
        <p:nvSpPr>
          <p:cNvPr id="86" name="Rettangolo 85"/>
          <p:cNvSpPr/>
          <p:nvPr/>
        </p:nvSpPr>
        <p:spPr>
          <a:xfrm>
            <a:off x="14690410" y="4206839"/>
            <a:ext cx="3074340" cy="4844396"/>
          </a:xfrm>
          <a:prstGeom prst="rect">
            <a:avLst/>
          </a:prstGeom>
        </p:spPr>
        <p:txBody>
          <a:bodyPr wrap="square">
            <a:noAutofit/>
          </a:bodyPr>
          <a:lstStyle/>
          <a:p>
            <a:pPr>
              <a:lnSpc>
                <a:spcPct val="120000"/>
              </a:lnSpc>
            </a:pPr>
            <a:r>
              <a:rPr lang="en-US" sz="2400" dirty="0">
                <a:solidFill>
                  <a:srgbClr val="70706F"/>
                </a:solidFill>
                <a:latin typeface="Arial" panose="020B0604020202020204" pitchFamily="34" charset="0"/>
                <a:cs typeface="Arial" panose="020B0604020202020204" pitchFamily="34" charset="0"/>
              </a:rPr>
              <a:t>Italy ranks 6</a:t>
            </a:r>
            <a:r>
              <a:rPr lang="en-US" sz="2400" baseline="30000" dirty="0">
                <a:solidFill>
                  <a:srgbClr val="70706F"/>
                </a:solidFill>
                <a:latin typeface="Arial" panose="020B0604020202020204" pitchFamily="34" charset="0"/>
                <a:cs typeface="Arial" panose="020B0604020202020204" pitchFamily="34" charset="0"/>
              </a:rPr>
              <a:t>th </a:t>
            </a:r>
            <a:r>
              <a:rPr lang="en-US" sz="2400" dirty="0">
                <a:solidFill>
                  <a:srgbClr val="70706F"/>
                </a:solidFill>
                <a:latin typeface="Arial" panose="020B0604020202020204" pitchFamily="34" charset="0"/>
                <a:cs typeface="Arial" panose="020B0604020202020204" pitchFamily="34" charset="0"/>
              </a:rPr>
              <a:t>in the world for </a:t>
            </a:r>
            <a:r>
              <a:rPr lang="en-US" sz="2400" b="1" dirty="0">
                <a:solidFill>
                  <a:schemeClr val="accent5">
                    <a:lumMod val="50000"/>
                  </a:schemeClr>
                </a:solidFill>
                <a:latin typeface="Arial" panose="020B0604020202020204" pitchFamily="34" charset="0"/>
                <a:cs typeface="Arial" panose="020B0604020202020204" pitchFamily="34" charset="0"/>
              </a:rPr>
              <a:t>citations in pharmacology, toxicology, and pharmaceutics </a:t>
            </a:r>
            <a:r>
              <a:rPr lang="en-US" sz="2400" dirty="0">
                <a:solidFill>
                  <a:srgbClr val="70706F"/>
                </a:solidFill>
                <a:latin typeface="Arial" panose="020B0604020202020204" pitchFamily="34" charset="0"/>
                <a:cs typeface="Arial" panose="020B0604020202020204" pitchFamily="34" charset="0"/>
              </a:rPr>
              <a:t>in 1996-2018</a:t>
            </a:r>
          </a:p>
          <a:p>
            <a:pPr>
              <a:lnSpc>
                <a:spcPct val="120000"/>
              </a:lnSpc>
            </a:pPr>
            <a:r>
              <a:rPr lang="en-US" sz="2000" b="1" i="1" dirty="0">
                <a:solidFill>
                  <a:schemeClr val="accent5">
                    <a:lumMod val="50000"/>
                  </a:schemeClr>
                </a:solidFill>
                <a:latin typeface="Arial" panose="020B0604020202020204" pitchFamily="34" charset="0"/>
                <a:cs typeface="Arial" panose="020B0604020202020204" pitchFamily="34" charset="0"/>
              </a:rPr>
              <a:t>(5</a:t>
            </a:r>
            <a:r>
              <a:rPr lang="en-US" sz="2000" b="1" i="1" baseline="30000" dirty="0">
                <a:solidFill>
                  <a:schemeClr val="accent5">
                    <a:lumMod val="50000"/>
                  </a:schemeClr>
                </a:solidFill>
                <a:latin typeface="Arial" panose="020B0604020202020204" pitchFamily="34" charset="0"/>
                <a:cs typeface="Arial" panose="020B0604020202020204" pitchFamily="34" charset="0"/>
              </a:rPr>
              <a:t>th</a:t>
            </a:r>
            <a:r>
              <a:rPr lang="en-US" sz="2000" b="1" i="1" dirty="0">
                <a:solidFill>
                  <a:schemeClr val="accent5">
                    <a:lumMod val="50000"/>
                  </a:schemeClr>
                </a:solidFill>
                <a:latin typeface="Arial" panose="020B0604020202020204" pitchFamily="34" charset="0"/>
                <a:cs typeface="Arial" panose="020B0604020202020204" pitchFamily="34" charset="0"/>
              </a:rPr>
              <a:t> in the world </a:t>
            </a:r>
            <a:r>
              <a:rPr lang="en-US" sz="2000" i="1" dirty="0">
                <a:solidFill>
                  <a:srgbClr val="70706F"/>
                </a:solidFill>
                <a:latin typeface="Arial" panose="020B0604020202020204" pitchFamily="34" charset="0"/>
                <a:cs typeface="Arial" panose="020B0604020202020204" pitchFamily="34" charset="0"/>
              </a:rPr>
              <a:t>for citations in the area of </a:t>
            </a:r>
            <a:r>
              <a:rPr lang="en-US" sz="2000" b="1" i="1" dirty="0">
                <a:solidFill>
                  <a:schemeClr val="accent5">
                    <a:lumMod val="50000"/>
                  </a:schemeClr>
                </a:solidFill>
                <a:latin typeface="Arial" panose="020B0604020202020204" pitchFamily="34" charset="0"/>
                <a:cs typeface="Arial" panose="020B0604020202020204" pitchFamily="34" charset="0"/>
              </a:rPr>
              <a:t>pharmacology </a:t>
            </a:r>
            <a:r>
              <a:rPr lang="en-US" sz="2000" i="1" dirty="0">
                <a:solidFill>
                  <a:srgbClr val="75787B"/>
                </a:solidFill>
                <a:latin typeface="Arial" panose="020B0604020202020204" pitchFamily="34" charset="0"/>
                <a:cs typeface="Arial" panose="020B0604020202020204" pitchFamily="34" charset="0"/>
              </a:rPr>
              <a:t>AND</a:t>
            </a:r>
          </a:p>
          <a:p>
            <a:pPr>
              <a:lnSpc>
                <a:spcPct val="120000"/>
              </a:lnSpc>
            </a:pPr>
            <a:r>
              <a:rPr lang="en-US" sz="2000" b="1" i="1" dirty="0">
                <a:solidFill>
                  <a:schemeClr val="accent5">
                    <a:lumMod val="50000"/>
                  </a:schemeClr>
                </a:solidFill>
                <a:latin typeface="Arial" panose="020B0604020202020204" pitchFamily="34" charset="0"/>
                <a:cs typeface="Arial" panose="020B0604020202020204" pitchFamily="34" charset="0"/>
              </a:rPr>
              <a:t>7</a:t>
            </a:r>
            <a:r>
              <a:rPr lang="en-US" sz="2000" b="1" i="1" baseline="30000" dirty="0">
                <a:solidFill>
                  <a:schemeClr val="accent5">
                    <a:lumMod val="50000"/>
                  </a:schemeClr>
                </a:solidFill>
                <a:latin typeface="Arial" panose="020B0604020202020204" pitchFamily="34" charset="0"/>
                <a:cs typeface="Arial" panose="020B0604020202020204" pitchFamily="34" charset="0"/>
              </a:rPr>
              <a:t>th</a:t>
            </a:r>
            <a:r>
              <a:rPr lang="en-US" sz="2000" b="1" i="1" dirty="0">
                <a:solidFill>
                  <a:schemeClr val="accent5">
                    <a:lumMod val="50000"/>
                  </a:schemeClr>
                </a:solidFill>
                <a:latin typeface="Arial" panose="020B0604020202020204" pitchFamily="34" charset="0"/>
                <a:cs typeface="Arial" panose="020B0604020202020204" pitchFamily="34" charset="0"/>
              </a:rPr>
              <a:t> in the world </a:t>
            </a:r>
            <a:r>
              <a:rPr lang="en-US" sz="2000" i="1" dirty="0">
                <a:solidFill>
                  <a:srgbClr val="75787B"/>
                </a:solidFill>
                <a:latin typeface="Arial" panose="020B0604020202020204" pitchFamily="34" charset="0"/>
                <a:cs typeface="Arial" panose="020B0604020202020204" pitchFamily="34" charset="0"/>
              </a:rPr>
              <a:t>in the area of </a:t>
            </a:r>
            <a:r>
              <a:rPr lang="en-US" sz="2000" b="1" i="1" dirty="0">
                <a:solidFill>
                  <a:schemeClr val="accent5">
                    <a:lumMod val="50000"/>
                  </a:schemeClr>
                </a:solidFill>
                <a:latin typeface="Arial" panose="020B0604020202020204" pitchFamily="34" charset="0"/>
                <a:cs typeface="Arial" panose="020B0604020202020204" pitchFamily="34" charset="0"/>
              </a:rPr>
              <a:t>pharmaceutical science)</a:t>
            </a:r>
          </a:p>
        </p:txBody>
      </p:sp>
      <p:sp>
        <p:nvSpPr>
          <p:cNvPr id="95" name="CasellaDiTesto 94"/>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lvl="0" algn="ctr" fontAlgn="base">
              <a:spcBef>
                <a:spcPct val="0"/>
              </a:spcBef>
              <a:spcAft>
                <a:spcPct val="0"/>
              </a:spcAft>
              <a:defRPr/>
            </a:pP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a:t>
            </a:r>
            <a:r>
              <a:rPr lang="en-US" altLang="it-IT" sz="1100" i="1" dirty="0" err="1">
                <a:solidFill>
                  <a:srgbClr val="75787B"/>
                </a:solidFill>
                <a:latin typeface="Arial" panose="020B0604020202020204" pitchFamily="34" charset="0"/>
                <a:ea typeface="ＭＳ Ｐゴシック" pitchFamily="127" charset="-128"/>
                <a:cs typeface="Arial" panose="020B0604020202020204" pitchFamily="34" charset="0"/>
              </a:rPr>
              <a:t>SCImago</a:t>
            </a:r>
            <a:r>
              <a:rPr lang="en-US" altLang="it-IT" sz="1100" i="1" dirty="0">
                <a:solidFill>
                  <a:srgbClr val="75787B"/>
                </a:solidFill>
                <a:latin typeface="Arial" panose="020B0604020202020204" pitchFamily="34" charset="0"/>
                <a:ea typeface="ＭＳ Ｐゴシック" pitchFamily="127" charset="-128"/>
                <a:cs typeface="Arial" panose="020B0604020202020204" pitchFamily="34" charset="0"/>
              </a:rPr>
              <a:t>, (</a:t>
            </a:r>
            <a:r>
              <a:rPr lang="en-US" altLang="it-IT" sz="1100" i="1" dirty="0" err="1">
                <a:solidFill>
                  <a:srgbClr val="75787B"/>
                </a:solidFill>
                <a:latin typeface="Arial" panose="020B0604020202020204" pitchFamily="34" charset="0"/>
                <a:ea typeface="ＭＳ Ｐゴシック" pitchFamily="127" charset="-128"/>
                <a:cs typeface="Arial" panose="020B0604020202020204" pitchFamily="34" charset="0"/>
              </a:rPr>
              <a:t>n.d.</a:t>
            </a:r>
            <a:r>
              <a:rPr lang="en-US" altLang="it-IT" sz="1100" i="1" dirty="0">
                <a:solidFill>
                  <a:srgbClr val="75787B"/>
                </a:solidFill>
                <a:latin typeface="Arial" panose="020B0604020202020204" pitchFamily="34" charset="0"/>
                <a:ea typeface="ＭＳ Ｐゴシック" pitchFamily="127" charset="-128"/>
                <a:cs typeface="Arial" panose="020B0604020202020204" pitchFamily="34" charset="0"/>
              </a:rPr>
              <a:t>). SJR — </a:t>
            </a:r>
            <a:r>
              <a:rPr lang="en-US" altLang="it-IT" sz="1100" i="1" dirty="0" err="1">
                <a:solidFill>
                  <a:srgbClr val="75787B"/>
                </a:solidFill>
                <a:latin typeface="Arial" panose="020B0604020202020204" pitchFamily="34" charset="0"/>
                <a:ea typeface="ＭＳ Ｐゴシック" pitchFamily="127" charset="-128"/>
                <a:cs typeface="Arial" panose="020B0604020202020204" pitchFamily="34" charset="0"/>
              </a:rPr>
              <a:t>SCImago</a:t>
            </a:r>
            <a:r>
              <a:rPr lang="en-US" altLang="it-IT" sz="1100" i="1" dirty="0">
                <a:solidFill>
                  <a:srgbClr val="75787B"/>
                </a:solidFill>
                <a:latin typeface="Arial" panose="020B0604020202020204" pitchFamily="34" charset="0"/>
                <a:ea typeface="ＭＳ Ｐゴシック" pitchFamily="127" charset="-128"/>
                <a:cs typeface="Arial" panose="020B0604020202020204" pitchFamily="34" charset="0"/>
              </a:rPr>
              <a:t> Journal &amp; Country Rank [Portal]. Retrieved Date you Retrieve, from http://www.scimagojr.com</a:t>
            </a:r>
            <a:endParaRPr lang="it-IT" altLang="it-IT" sz="1100" i="1" dirty="0">
              <a:solidFill>
                <a:srgbClr val="75787B"/>
              </a:solidFill>
              <a:latin typeface="Arial" panose="020B0604020202020204" pitchFamily="34" charset="0"/>
              <a:ea typeface="ＭＳ Ｐゴシック" pitchFamily="127" charset="-128"/>
              <a:cs typeface="Arial" panose="020B0604020202020204" pitchFamily="34" charset="0"/>
            </a:endParaRPr>
          </a:p>
        </p:txBody>
      </p:sp>
      <p:sp>
        <p:nvSpPr>
          <p:cNvPr id="3" name="Rettangolo 2"/>
          <p:cNvSpPr/>
          <p:nvPr/>
        </p:nvSpPr>
        <p:spPr>
          <a:xfrm>
            <a:off x="815338" y="5612298"/>
            <a:ext cx="8595362" cy="64293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9" name="Group 8"/>
          <p:cNvGrpSpPr/>
          <p:nvPr/>
        </p:nvGrpSpPr>
        <p:grpSpPr>
          <a:xfrm>
            <a:off x="2656772" y="1287178"/>
            <a:ext cx="13327397" cy="130629"/>
            <a:chOff x="5594142" y="5684880"/>
            <a:chExt cx="13327397" cy="130629"/>
          </a:xfrm>
        </p:grpSpPr>
        <p:cxnSp>
          <p:nvCxnSpPr>
            <p:cNvPr id="20"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21"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22"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 </a:t>
              </a:r>
            </a:p>
          </p:txBody>
        </p:sp>
      </p:grpSp>
      <p:grpSp>
        <p:nvGrpSpPr>
          <p:cNvPr id="30" name="Gruppo 29"/>
          <p:cNvGrpSpPr/>
          <p:nvPr/>
        </p:nvGrpSpPr>
        <p:grpSpPr>
          <a:xfrm>
            <a:off x="-137160" y="-137160"/>
            <a:ext cx="3670523" cy="1086702"/>
            <a:chOff x="0" y="0"/>
            <a:chExt cx="3670523" cy="1086702"/>
          </a:xfrm>
        </p:grpSpPr>
        <p:pic>
          <p:nvPicPr>
            <p:cNvPr id="31" name="Immagin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32" name="Picture 11"/>
            <p:cNvPicPr>
              <a:picLocks noChangeAspect="1"/>
            </p:cNvPicPr>
            <p:nvPr/>
          </p:nvPicPr>
          <p:blipFill>
            <a:blip r:embed="rId5"/>
            <a:stretch>
              <a:fillRect/>
            </a:stretch>
          </p:blipFill>
          <p:spPr>
            <a:xfrm>
              <a:off x="1674274" y="312912"/>
              <a:ext cx="882598" cy="441771"/>
            </a:xfrm>
            <a:prstGeom prst="rect">
              <a:avLst/>
            </a:prstGeom>
          </p:spPr>
        </p:pic>
        <p:pic>
          <p:nvPicPr>
            <p:cNvPr id="33" name="Immagin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4" name="Connettore diritto 33"/>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5"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4800" b="1" spc="150" dirty="0">
                <a:solidFill>
                  <a:srgbClr val="75787B"/>
                </a:solidFill>
                <a:latin typeface="Arial"/>
                <a:ea typeface="Lato" panose="020F0502020204030203" pitchFamily="34" charset="0"/>
                <a:cs typeface="Arial"/>
              </a:rPr>
              <a:t>Citations in pharma</a:t>
            </a:r>
          </a:p>
        </p:txBody>
      </p:sp>
    </p:spTree>
    <p:extLst>
      <p:ext uri="{BB962C8B-B14F-4D97-AF65-F5344CB8AC3E}">
        <p14:creationId xmlns:p14="http://schemas.microsoft.com/office/powerpoint/2010/main" val="3745105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36" y="1877472"/>
            <a:ext cx="13429303" cy="7012702"/>
          </a:xfrm>
          <a:prstGeom prst="rect">
            <a:avLst/>
          </a:prstGeom>
        </p:spPr>
      </p:pic>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23</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sp>
        <p:nvSpPr>
          <p:cNvPr id="86" name="Rettangolo 85"/>
          <p:cNvSpPr/>
          <p:nvPr/>
        </p:nvSpPr>
        <p:spPr>
          <a:xfrm>
            <a:off x="14690410" y="4206839"/>
            <a:ext cx="3074340" cy="4609530"/>
          </a:xfrm>
          <a:prstGeom prst="rect">
            <a:avLst/>
          </a:prstGeom>
        </p:spPr>
        <p:txBody>
          <a:bodyPr wrap="square">
            <a:noAutofit/>
          </a:bodyPr>
          <a:lstStyle/>
          <a:p>
            <a:pPr>
              <a:lnSpc>
                <a:spcPct val="120000"/>
              </a:lnSpc>
            </a:pPr>
            <a:r>
              <a:rPr lang="en-US" sz="2400" dirty="0">
                <a:solidFill>
                  <a:srgbClr val="70706F"/>
                </a:solidFill>
                <a:latin typeface="Arial" panose="020B0604020202020204" pitchFamily="34" charset="0"/>
                <a:cs typeface="Arial" panose="020B0604020202020204" pitchFamily="34" charset="0"/>
              </a:rPr>
              <a:t>Italy ranks 4</a:t>
            </a:r>
            <a:r>
              <a:rPr lang="en-US" sz="2400" baseline="30000" dirty="0">
                <a:solidFill>
                  <a:srgbClr val="70706F"/>
                </a:solidFill>
                <a:latin typeface="Arial" panose="020B0604020202020204" pitchFamily="34" charset="0"/>
                <a:cs typeface="Arial" panose="020B0604020202020204" pitchFamily="34" charset="0"/>
              </a:rPr>
              <a:t>th </a:t>
            </a:r>
            <a:r>
              <a:rPr lang="en-US" sz="2400" dirty="0">
                <a:solidFill>
                  <a:srgbClr val="70706F"/>
                </a:solidFill>
                <a:latin typeface="Arial" panose="020B0604020202020204" pitchFamily="34" charset="0"/>
                <a:cs typeface="Arial" panose="020B0604020202020204" pitchFamily="34" charset="0"/>
              </a:rPr>
              <a:t>in the world for </a:t>
            </a:r>
            <a:r>
              <a:rPr lang="en-US" sz="2400" b="1" dirty="0">
                <a:solidFill>
                  <a:schemeClr val="accent5">
                    <a:lumMod val="50000"/>
                  </a:schemeClr>
                </a:solidFill>
                <a:latin typeface="Arial" panose="020B0604020202020204" pitchFamily="34" charset="0"/>
                <a:cs typeface="Arial" panose="020B0604020202020204" pitchFamily="34" charset="0"/>
              </a:rPr>
              <a:t>citations in Medical Laboratory Technology </a:t>
            </a:r>
            <a:r>
              <a:rPr lang="en-US" sz="2400" dirty="0">
                <a:solidFill>
                  <a:srgbClr val="70706F"/>
                </a:solidFill>
                <a:latin typeface="Arial" panose="020B0604020202020204" pitchFamily="34" charset="0"/>
                <a:cs typeface="Arial" panose="020B0604020202020204" pitchFamily="34" charset="0"/>
              </a:rPr>
              <a:t>in 1996-2018</a:t>
            </a:r>
          </a:p>
          <a:p>
            <a:pPr>
              <a:lnSpc>
                <a:spcPct val="120000"/>
              </a:lnSpc>
            </a:pPr>
            <a:r>
              <a:rPr lang="en-US" sz="2000" b="1" i="1" dirty="0">
                <a:solidFill>
                  <a:schemeClr val="accent5">
                    <a:lumMod val="50000"/>
                  </a:schemeClr>
                </a:solidFill>
                <a:latin typeface="Arial" panose="020B0604020202020204" pitchFamily="34" charset="0"/>
                <a:cs typeface="Arial" panose="020B0604020202020204" pitchFamily="34" charset="0"/>
              </a:rPr>
              <a:t>(9</a:t>
            </a:r>
            <a:r>
              <a:rPr lang="en-US" sz="2000" b="1" i="1" baseline="30000" dirty="0">
                <a:solidFill>
                  <a:schemeClr val="accent5">
                    <a:lumMod val="50000"/>
                  </a:schemeClr>
                </a:solidFill>
                <a:latin typeface="Arial" panose="020B0604020202020204" pitchFamily="34" charset="0"/>
                <a:cs typeface="Arial" panose="020B0604020202020204" pitchFamily="34" charset="0"/>
              </a:rPr>
              <a:t>th</a:t>
            </a:r>
            <a:r>
              <a:rPr lang="en-US" sz="2000" b="1" i="1" dirty="0">
                <a:solidFill>
                  <a:schemeClr val="accent5">
                    <a:lumMod val="50000"/>
                  </a:schemeClr>
                </a:solidFill>
                <a:latin typeface="Arial" panose="020B0604020202020204" pitchFamily="34" charset="0"/>
                <a:cs typeface="Arial" panose="020B0604020202020204" pitchFamily="34" charset="0"/>
              </a:rPr>
              <a:t> in the world </a:t>
            </a:r>
            <a:r>
              <a:rPr lang="en-US" sz="2000" i="1" dirty="0">
                <a:solidFill>
                  <a:srgbClr val="70706F"/>
                </a:solidFill>
                <a:latin typeface="Arial" panose="020B0604020202020204" pitchFamily="34" charset="0"/>
                <a:cs typeface="Arial" panose="020B0604020202020204" pitchFamily="34" charset="0"/>
              </a:rPr>
              <a:t>for citations in the </a:t>
            </a:r>
            <a:r>
              <a:rPr lang="en-US" sz="2000" b="1" i="1" dirty="0">
                <a:solidFill>
                  <a:schemeClr val="accent5">
                    <a:lumMod val="50000"/>
                  </a:schemeClr>
                </a:solidFill>
                <a:latin typeface="Arial" panose="020B0604020202020204" pitchFamily="34" charset="0"/>
                <a:cs typeface="Arial" panose="020B0604020202020204" pitchFamily="34" charset="0"/>
              </a:rPr>
              <a:t>macro area of health professions)</a:t>
            </a:r>
          </a:p>
        </p:txBody>
      </p:sp>
      <p:sp>
        <p:nvSpPr>
          <p:cNvPr id="95" name="CasellaDiTesto 94"/>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lvl="0" algn="ctr" fontAlgn="base">
              <a:spcBef>
                <a:spcPct val="0"/>
              </a:spcBef>
              <a:spcAft>
                <a:spcPct val="0"/>
              </a:spcAft>
              <a:defRPr/>
            </a:pP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a:t>
            </a:r>
            <a:r>
              <a:rPr lang="en-US" altLang="it-IT" sz="1100" i="1" dirty="0" err="1">
                <a:solidFill>
                  <a:srgbClr val="75787B"/>
                </a:solidFill>
                <a:latin typeface="Arial" panose="020B0604020202020204" pitchFamily="34" charset="0"/>
                <a:ea typeface="ＭＳ Ｐゴシック" pitchFamily="127" charset="-128"/>
                <a:cs typeface="Arial" panose="020B0604020202020204" pitchFamily="34" charset="0"/>
              </a:rPr>
              <a:t>SCImago</a:t>
            </a:r>
            <a:r>
              <a:rPr lang="en-US" altLang="it-IT" sz="1100" i="1" dirty="0">
                <a:solidFill>
                  <a:srgbClr val="75787B"/>
                </a:solidFill>
                <a:latin typeface="Arial" panose="020B0604020202020204" pitchFamily="34" charset="0"/>
                <a:ea typeface="ＭＳ Ｐゴシック" pitchFamily="127" charset="-128"/>
                <a:cs typeface="Arial" panose="020B0604020202020204" pitchFamily="34" charset="0"/>
              </a:rPr>
              <a:t>, (</a:t>
            </a:r>
            <a:r>
              <a:rPr lang="en-US" altLang="it-IT" sz="1100" i="1" dirty="0" err="1">
                <a:solidFill>
                  <a:srgbClr val="75787B"/>
                </a:solidFill>
                <a:latin typeface="Arial" panose="020B0604020202020204" pitchFamily="34" charset="0"/>
                <a:ea typeface="ＭＳ Ｐゴシック" pitchFamily="127" charset="-128"/>
                <a:cs typeface="Arial" panose="020B0604020202020204" pitchFamily="34" charset="0"/>
              </a:rPr>
              <a:t>n.d.</a:t>
            </a:r>
            <a:r>
              <a:rPr lang="en-US" altLang="it-IT" sz="1100" i="1" dirty="0">
                <a:solidFill>
                  <a:srgbClr val="75787B"/>
                </a:solidFill>
                <a:latin typeface="Arial" panose="020B0604020202020204" pitchFamily="34" charset="0"/>
                <a:ea typeface="ＭＳ Ｐゴシック" pitchFamily="127" charset="-128"/>
                <a:cs typeface="Arial" panose="020B0604020202020204" pitchFamily="34" charset="0"/>
              </a:rPr>
              <a:t>). SJR — </a:t>
            </a:r>
            <a:r>
              <a:rPr lang="en-US" altLang="it-IT" sz="1100" i="1" dirty="0" err="1">
                <a:solidFill>
                  <a:srgbClr val="75787B"/>
                </a:solidFill>
                <a:latin typeface="Arial" panose="020B0604020202020204" pitchFamily="34" charset="0"/>
                <a:ea typeface="ＭＳ Ｐゴシック" pitchFamily="127" charset="-128"/>
                <a:cs typeface="Arial" panose="020B0604020202020204" pitchFamily="34" charset="0"/>
              </a:rPr>
              <a:t>SCImago</a:t>
            </a:r>
            <a:r>
              <a:rPr lang="en-US" altLang="it-IT" sz="1100" i="1" dirty="0">
                <a:solidFill>
                  <a:srgbClr val="75787B"/>
                </a:solidFill>
                <a:latin typeface="Arial" panose="020B0604020202020204" pitchFamily="34" charset="0"/>
                <a:ea typeface="ＭＳ Ｐゴシック" pitchFamily="127" charset="-128"/>
                <a:cs typeface="Arial" panose="020B0604020202020204" pitchFamily="34" charset="0"/>
              </a:rPr>
              <a:t> Journal &amp; Country Rank [Portal]. Retrieved Date you Retrieve, from http://www.scimagojr.com</a:t>
            </a:r>
            <a:endParaRPr lang="it-IT" altLang="it-IT" sz="1100" i="1" dirty="0">
              <a:solidFill>
                <a:srgbClr val="75787B"/>
              </a:solidFill>
              <a:latin typeface="Arial" panose="020B0604020202020204" pitchFamily="34" charset="0"/>
              <a:ea typeface="ＭＳ Ｐゴシック" pitchFamily="127" charset="-128"/>
              <a:cs typeface="Arial" panose="020B0604020202020204" pitchFamily="34" charset="0"/>
            </a:endParaRPr>
          </a:p>
        </p:txBody>
      </p:sp>
      <p:sp>
        <p:nvSpPr>
          <p:cNvPr id="3" name="Rettangolo 2"/>
          <p:cNvSpPr/>
          <p:nvPr/>
        </p:nvSpPr>
        <p:spPr>
          <a:xfrm>
            <a:off x="815338" y="4300334"/>
            <a:ext cx="8595362" cy="64293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9" name="Group 8"/>
          <p:cNvGrpSpPr/>
          <p:nvPr/>
        </p:nvGrpSpPr>
        <p:grpSpPr>
          <a:xfrm>
            <a:off x="2656772" y="1287178"/>
            <a:ext cx="13327397" cy="130629"/>
            <a:chOff x="5594142" y="5684880"/>
            <a:chExt cx="13327397" cy="130629"/>
          </a:xfrm>
        </p:grpSpPr>
        <p:cxnSp>
          <p:nvCxnSpPr>
            <p:cNvPr id="20"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21"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22"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 </a:t>
              </a:r>
            </a:p>
          </p:txBody>
        </p:sp>
      </p:grpSp>
      <p:grpSp>
        <p:nvGrpSpPr>
          <p:cNvPr id="30" name="Gruppo 29"/>
          <p:cNvGrpSpPr/>
          <p:nvPr/>
        </p:nvGrpSpPr>
        <p:grpSpPr>
          <a:xfrm>
            <a:off x="-137160" y="-137160"/>
            <a:ext cx="3670523" cy="1086702"/>
            <a:chOff x="0" y="0"/>
            <a:chExt cx="3670523" cy="1086702"/>
          </a:xfrm>
        </p:grpSpPr>
        <p:pic>
          <p:nvPicPr>
            <p:cNvPr id="31" name="Immagin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32" name="Picture 11"/>
            <p:cNvPicPr>
              <a:picLocks noChangeAspect="1"/>
            </p:cNvPicPr>
            <p:nvPr/>
          </p:nvPicPr>
          <p:blipFill>
            <a:blip r:embed="rId5"/>
            <a:stretch>
              <a:fillRect/>
            </a:stretch>
          </p:blipFill>
          <p:spPr>
            <a:xfrm>
              <a:off x="1674274" y="312912"/>
              <a:ext cx="882598" cy="441771"/>
            </a:xfrm>
            <a:prstGeom prst="rect">
              <a:avLst/>
            </a:prstGeom>
          </p:spPr>
        </p:pic>
        <p:pic>
          <p:nvPicPr>
            <p:cNvPr id="33" name="Immagin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4" name="Connettore diritto 33"/>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5"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4800" b="1" spc="150" dirty="0">
                <a:solidFill>
                  <a:srgbClr val="75787B"/>
                </a:solidFill>
                <a:latin typeface="Arial"/>
                <a:ea typeface="Lato" panose="020F0502020204030203" pitchFamily="34" charset="0"/>
                <a:cs typeface="Arial"/>
              </a:rPr>
              <a:t>Citations in medical laboratory tech</a:t>
            </a:r>
          </a:p>
        </p:txBody>
      </p:sp>
    </p:spTree>
    <p:extLst>
      <p:ext uri="{BB962C8B-B14F-4D97-AF65-F5344CB8AC3E}">
        <p14:creationId xmlns:p14="http://schemas.microsoft.com/office/powerpoint/2010/main" val="3891427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24</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3" name="Gruppo 2"/>
          <p:cNvGrpSpPr/>
          <p:nvPr/>
        </p:nvGrpSpPr>
        <p:grpSpPr>
          <a:xfrm>
            <a:off x="-137160" y="-137160"/>
            <a:ext cx="3670523" cy="1086702"/>
            <a:chOff x="0" y="0"/>
            <a:chExt cx="3670523" cy="1086702"/>
          </a:xfrm>
        </p:grpSpPr>
        <p:pic>
          <p:nvPicPr>
            <p:cNvPr id="140" name="Immagine 1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141" name="Picture 11"/>
            <p:cNvPicPr>
              <a:picLocks noChangeAspect="1"/>
            </p:cNvPicPr>
            <p:nvPr/>
          </p:nvPicPr>
          <p:blipFill>
            <a:blip r:embed="rId4"/>
            <a:stretch>
              <a:fillRect/>
            </a:stretch>
          </p:blipFill>
          <p:spPr>
            <a:xfrm>
              <a:off x="1674274" y="312912"/>
              <a:ext cx="882598" cy="441771"/>
            </a:xfrm>
            <a:prstGeom prst="rect">
              <a:avLst/>
            </a:prstGeom>
          </p:spPr>
        </p:pic>
        <p:pic>
          <p:nvPicPr>
            <p:cNvPr id="142" name="Immagine 1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143" name="Connettore diritto 142"/>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4"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dirty="0" err="1">
                <a:ln>
                  <a:noFill/>
                </a:ln>
                <a:solidFill>
                  <a:srgbClr val="75787B"/>
                </a:solidFill>
                <a:effectLst/>
                <a:uLnTx/>
                <a:uFillTx/>
                <a:latin typeface="Arial"/>
                <a:ea typeface="Lato" panose="020F0502020204030203" pitchFamily="34" charset="0"/>
                <a:cs typeface="Arial"/>
              </a:rPr>
              <a:t>Therapeutics</a:t>
            </a:r>
            <a:r>
              <a:rPr kumimoji="0" lang="it-IT"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rPr>
              <a:t> – the </a:t>
            </a:r>
            <a:r>
              <a:rPr kumimoji="0" lang="it-IT" sz="4800" b="1" i="0" u="none" strike="noStrike" kern="1200" cap="none" spc="150" normalizeH="0" baseline="0" noProof="0" dirty="0" err="1">
                <a:ln>
                  <a:noFill/>
                </a:ln>
                <a:solidFill>
                  <a:srgbClr val="75787B"/>
                </a:solidFill>
                <a:effectLst/>
                <a:uLnTx/>
                <a:uFillTx/>
                <a:latin typeface="Arial"/>
                <a:ea typeface="Lato" panose="020F0502020204030203" pitchFamily="34" charset="0"/>
                <a:cs typeface="Arial"/>
              </a:rPr>
              <a:t>Italian</a:t>
            </a:r>
            <a:r>
              <a:rPr kumimoji="0" lang="it-IT"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rPr>
              <a:t> pipeline</a:t>
            </a:r>
          </a:p>
        </p:txBody>
      </p:sp>
      <p:grpSp>
        <p:nvGrpSpPr>
          <p:cNvPr id="145" name="Group 8"/>
          <p:cNvGrpSpPr/>
          <p:nvPr/>
        </p:nvGrpSpPr>
        <p:grpSpPr>
          <a:xfrm>
            <a:off x="2656772" y="1287178"/>
            <a:ext cx="13327397" cy="130629"/>
            <a:chOff x="5594142" y="5684880"/>
            <a:chExt cx="13327397" cy="130629"/>
          </a:xfrm>
        </p:grpSpPr>
        <p:cxnSp>
          <p:nvCxnSpPr>
            <p:cNvPr id="146"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147"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48"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 </a:t>
              </a:r>
            </a:p>
          </p:txBody>
        </p:sp>
      </p:grpSp>
      <p:sp>
        <p:nvSpPr>
          <p:cNvPr id="20" name="CasellaDiTesto 4"/>
          <p:cNvSpPr txBox="1"/>
          <p:nvPr/>
        </p:nvSpPr>
        <p:spPr>
          <a:xfrm>
            <a:off x="1526406" y="1890992"/>
            <a:ext cx="13276272" cy="430887"/>
          </a:xfrm>
          <a:prstGeom prst="rect">
            <a:avLst/>
          </a:prstGeom>
          <a:noFill/>
        </p:spPr>
        <p:txBody>
          <a:bodyPr wrap="square" rtlCol="0">
            <a:spAutoFit/>
          </a:bodyPr>
          <a:lstStyle>
            <a:defPPr>
              <a:defRPr lang="it-IT"/>
            </a:defPPr>
            <a:lvl1pPr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1pPr>
            <a:lvl2pPr marL="457173"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2pPr>
            <a:lvl3pPr marL="914347"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3pPr>
            <a:lvl4pPr marL="1371520"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4pPr>
            <a:lvl5pPr marL="1828694"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5pPr>
            <a:lvl6pPr marL="2285866"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6pPr>
            <a:lvl7pPr marL="2743041"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7pPr>
            <a:lvl8pPr marL="3200214"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8pPr>
            <a:lvl9pPr marL="3657388"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9pPr>
          </a:lstStyle>
          <a:p>
            <a:pPr lvl="0">
              <a:spcAft>
                <a:spcPts val="0"/>
              </a:spcAft>
              <a:buClr>
                <a:srgbClr val="75787B"/>
              </a:buClr>
              <a:defRPr/>
            </a:pPr>
            <a:r>
              <a:rPr lang="en-GB" sz="2200" b="1" dirty="0">
                <a:solidFill>
                  <a:srgbClr val="002060"/>
                </a:solidFill>
                <a:latin typeface="Arial" panose="020B0604020202020204" pitchFamily="34" charset="0"/>
                <a:cs typeface="Arial" panose="020B0604020202020204" pitchFamily="34" charset="0"/>
              </a:rPr>
              <a:t>Product analysis by therapeutic area and phase of development</a:t>
            </a:r>
            <a:endParaRPr lang="en-GB" sz="2400" i="1" dirty="0">
              <a:solidFill>
                <a:srgbClr val="002060"/>
              </a:solidFill>
              <a:latin typeface="Arial" panose="020B0604020202020204" pitchFamily="34" charset="0"/>
              <a:cs typeface="Arial" panose="020B0604020202020204" pitchFamily="34" charset="0"/>
            </a:endParaRPr>
          </a:p>
        </p:txBody>
      </p:sp>
      <p:sp>
        <p:nvSpPr>
          <p:cNvPr id="22" name="Rettangolo 21"/>
          <p:cNvSpPr/>
          <p:nvPr/>
        </p:nvSpPr>
        <p:spPr>
          <a:xfrm>
            <a:off x="13689496" y="3429908"/>
            <a:ext cx="4075254" cy="5383891"/>
          </a:xfrm>
          <a:prstGeom prst="rect">
            <a:avLst/>
          </a:prstGeom>
        </p:spPr>
        <p:txBody>
          <a:bodyPr wrap="square">
            <a:noAutofit/>
          </a:bodyPr>
          <a:lstStyle/>
          <a:p>
            <a:pPr marL="342900" indent="-342900">
              <a:lnSpc>
                <a:spcPct val="120000"/>
              </a:lnSpc>
              <a:buClr>
                <a:schemeClr val="accent5">
                  <a:lumMod val="50000"/>
                </a:schemeClr>
              </a:buClr>
              <a:buSzPct val="80000"/>
              <a:buFont typeface="Wingdings" panose="05000000000000000000" pitchFamily="2" charset="2"/>
              <a:buChar char="q"/>
            </a:pPr>
            <a:r>
              <a:rPr lang="en-US" sz="2400" dirty="0">
                <a:solidFill>
                  <a:srgbClr val="70706F"/>
                </a:solidFill>
                <a:latin typeface="Arial" panose="020B0604020202020204" pitchFamily="34" charset="0"/>
                <a:cs typeface="Arial" panose="020B0604020202020204" pitchFamily="34" charset="0"/>
              </a:rPr>
              <a:t>The interest of national biotech research is mainly oriented towards the </a:t>
            </a:r>
            <a:r>
              <a:rPr lang="en-US" sz="2400" b="1" dirty="0">
                <a:solidFill>
                  <a:schemeClr val="accent5">
                    <a:lumMod val="50000"/>
                  </a:schemeClr>
                </a:solidFill>
                <a:latin typeface="Arial" panose="020B0604020202020204" pitchFamily="34" charset="0"/>
                <a:cs typeface="Arial" panose="020B0604020202020204" pitchFamily="34" charset="0"/>
              </a:rPr>
              <a:t>development of therapeutic solutions for oncology</a:t>
            </a:r>
          </a:p>
          <a:p>
            <a:pPr marL="342900" indent="-342900">
              <a:lnSpc>
                <a:spcPct val="120000"/>
              </a:lnSpc>
              <a:buClr>
                <a:schemeClr val="accent5">
                  <a:lumMod val="50000"/>
                </a:schemeClr>
              </a:buClr>
              <a:buSzPct val="80000"/>
              <a:buFont typeface="Wingdings" panose="05000000000000000000" pitchFamily="2" charset="2"/>
              <a:buChar char="q"/>
            </a:pPr>
            <a:r>
              <a:rPr lang="en-US" sz="2400" b="1" dirty="0">
                <a:solidFill>
                  <a:schemeClr val="accent5">
                    <a:lumMod val="50000"/>
                  </a:schemeClr>
                </a:solidFill>
                <a:latin typeface="Arial" panose="020B0604020202020204" pitchFamily="34" charset="0"/>
                <a:cs typeface="Arial" panose="020B0604020202020204" pitchFamily="34" charset="0"/>
              </a:rPr>
              <a:t>2019 </a:t>
            </a:r>
            <a:r>
              <a:rPr lang="en-US" sz="2400" dirty="0">
                <a:solidFill>
                  <a:srgbClr val="75787B"/>
                </a:solidFill>
                <a:latin typeface="Arial" panose="020B0604020202020204" pitchFamily="34" charset="0"/>
                <a:cs typeface="Arial" panose="020B0604020202020204" pitchFamily="34" charset="0"/>
              </a:rPr>
              <a:t>saw a great development of products in</a:t>
            </a:r>
            <a:r>
              <a:rPr lang="en-US" sz="2400" b="1" dirty="0">
                <a:solidFill>
                  <a:schemeClr val="accent5">
                    <a:lumMod val="50000"/>
                  </a:schemeClr>
                </a:solidFill>
                <a:latin typeface="Arial" panose="020B0604020202020204" pitchFamily="34" charset="0"/>
                <a:cs typeface="Arial" panose="020B0604020202020204" pitchFamily="34" charset="0"/>
              </a:rPr>
              <a:t> testing and development also in the area of infectious diseases</a:t>
            </a:r>
            <a:endParaRPr lang="en-US" sz="2400" b="1" dirty="0">
              <a:solidFill>
                <a:schemeClr val="accent5">
                  <a:lumMod val="50000"/>
                </a:schemeClr>
              </a:solidFill>
              <a:highlight>
                <a:srgbClr val="FFFF00"/>
              </a:highlight>
              <a:latin typeface="Arial" panose="020B0604020202020204" pitchFamily="34" charset="0"/>
              <a:cs typeface="Arial" panose="020B0604020202020204" pitchFamily="34" charset="0"/>
            </a:endParaRPr>
          </a:p>
        </p:txBody>
      </p:sp>
      <p:sp>
        <p:nvSpPr>
          <p:cNvPr id="23" name="CasellaDiTesto 22"/>
          <p:cNvSpPr txBox="1"/>
          <p:nvPr/>
        </p:nvSpPr>
        <p:spPr>
          <a:xfrm>
            <a:off x="2962821" y="2773981"/>
            <a:ext cx="1526572" cy="701040"/>
          </a:xfrm>
          <a:prstGeom prst="rect">
            <a:avLst/>
          </a:prstGeom>
          <a:noFill/>
          <a:ln>
            <a:solidFill>
              <a:schemeClr val="accent5">
                <a:lumMod val="50000"/>
              </a:schemeClr>
            </a:solidFill>
          </a:ln>
        </p:spPr>
        <p:txBody>
          <a:bodyPr wrap="square" rtlCol="0" anchor="ctr">
            <a:noAutofit/>
          </a:bodyPr>
          <a:lstStyle/>
          <a:p>
            <a:pPr algn="ctr"/>
            <a:r>
              <a:rPr lang="it-IT" sz="1800" b="1" dirty="0">
                <a:solidFill>
                  <a:schemeClr val="accent5">
                    <a:lumMod val="50000"/>
                  </a:schemeClr>
                </a:solidFill>
                <a:latin typeface="Arial" panose="020B0604020202020204" pitchFamily="34" charset="0"/>
                <a:cs typeface="Arial" panose="020B0604020202020204" pitchFamily="34" charset="0"/>
              </a:rPr>
              <a:t>NO. OF PROJECTS</a:t>
            </a:r>
          </a:p>
        </p:txBody>
      </p:sp>
      <p:sp>
        <p:nvSpPr>
          <p:cNvPr id="24" name="CasellaDiTesto 23"/>
          <p:cNvSpPr txBox="1"/>
          <p:nvPr/>
        </p:nvSpPr>
        <p:spPr>
          <a:xfrm>
            <a:off x="877879" y="4000582"/>
            <a:ext cx="1826006" cy="525600"/>
          </a:xfrm>
          <a:prstGeom prst="rect">
            <a:avLst/>
          </a:prstGeom>
          <a:noFill/>
          <a:ln>
            <a:solidFill>
              <a:schemeClr val="accent5">
                <a:lumMod val="50000"/>
              </a:schemeClr>
            </a:solidFill>
          </a:ln>
        </p:spPr>
        <p:txBody>
          <a:bodyPr wrap="square" rtlCol="0" anchor="ctr">
            <a:noAutofit/>
          </a:bodyPr>
          <a:lstStyle/>
          <a:p>
            <a:pPr algn="ctr"/>
            <a:r>
              <a:rPr lang="it-IT" sz="1800" b="1" dirty="0">
                <a:solidFill>
                  <a:schemeClr val="accent5">
                    <a:lumMod val="50000"/>
                  </a:schemeClr>
                </a:solidFill>
                <a:latin typeface="Arial" panose="020B0604020202020204" pitchFamily="34" charset="0"/>
                <a:cs typeface="Arial" panose="020B0604020202020204" pitchFamily="34" charset="0"/>
              </a:rPr>
              <a:t>DISCOVERY</a:t>
            </a:r>
          </a:p>
        </p:txBody>
      </p:sp>
      <p:sp>
        <p:nvSpPr>
          <p:cNvPr id="25" name="Ovale 24"/>
          <p:cNvSpPr/>
          <p:nvPr/>
        </p:nvSpPr>
        <p:spPr>
          <a:xfrm>
            <a:off x="3315601" y="3892605"/>
            <a:ext cx="823649" cy="77213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800" b="1" dirty="0">
                <a:solidFill>
                  <a:schemeClr val="bg1"/>
                </a:solidFill>
                <a:latin typeface="Arial" panose="020B0604020202020204" pitchFamily="34" charset="0"/>
                <a:cs typeface="Arial" panose="020B0604020202020204" pitchFamily="34" charset="0"/>
              </a:rPr>
              <a:t>131</a:t>
            </a:r>
          </a:p>
        </p:txBody>
      </p:sp>
      <p:sp>
        <p:nvSpPr>
          <p:cNvPr id="26" name="Triangolo isoscele 25"/>
          <p:cNvSpPr/>
          <p:nvPr/>
        </p:nvSpPr>
        <p:spPr>
          <a:xfrm rot="5400000">
            <a:off x="2696899" y="4010459"/>
            <a:ext cx="540323" cy="525083"/>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CasellaDiTesto 28"/>
          <p:cNvSpPr txBox="1"/>
          <p:nvPr/>
        </p:nvSpPr>
        <p:spPr>
          <a:xfrm>
            <a:off x="878685" y="8221403"/>
            <a:ext cx="1825200" cy="525600"/>
          </a:xfrm>
          <a:prstGeom prst="rect">
            <a:avLst/>
          </a:prstGeom>
          <a:solidFill>
            <a:schemeClr val="bg1"/>
          </a:solidFill>
          <a:ln w="19050">
            <a:solidFill>
              <a:srgbClr val="007D57"/>
            </a:solidFill>
          </a:ln>
        </p:spPr>
        <p:txBody>
          <a:bodyPr wrap="square" rtlCol="0" anchor="ctr">
            <a:noAutofit/>
          </a:bodyPr>
          <a:lstStyle/>
          <a:p>
            <a:pPr algn="ctr"/>
            <a:r>
              <a:rPr lang="it-IT" sz="2000" b="1" dirty="0">
                <a:solidFill>
                  <a:srgbClr val="007D57"/>
                </a:solidFill>
                <a:latin typeface="Arial" panose="020B0604020202020204" pitchFamily="34" charset="0"/>
                <a:cs typeface="Arial" panose="020B0604020202020204" pitchFamily="34" charset="0"/>
              </a:rPr>
              <a:t>TOTAL</a:t>
            </a:r>
          </a:p>
        </p:txBody>
      </p:sp>
      <p:sp>
        <p:nvSpPr>
          <p:cNvPr id="30" name="Ovale 29"/>
          <p:cNvSpPr/>
          <p:nvPr/>
        </p:nvSpPr>
        <p:spPr>
          <a:xfrm>
            <a:off x="3314284" y="8091358"/>
            <a:ext cx="823649" cy="772138"/>
          </a:xfrm>
          <a:prstGeom prst="ellipse">
            <a:avLst/>
          </a:prstGeom>
          <a:solidFill>
            <a:schemeClr val="bg1"/>
          </a:solidFill>
          <a:ln w="19050">
            <a:solidFill>
              <a:srgbClr val="007D5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000" b="1" dirty="0">
                <a:solidFill>
                  <a:srgbClr val="007D57"/>
                </a:solidFill>
                <a:latin typeface="Arial" panose="020B0604020202020204" pitchFamily="34" charset="0"/>
                <a:cs typeface="Arial" panose="020B0604020202020204" pitchFamily="34" charset="0"/>
              </a:rPr>
              <a:t>375</a:t>
            </a:r>
          </a:p>
        </p:txBody>
      </p:sp>
      <p:sp>
        <p:nvSpPr>
          <p:cNvPr id="31" name="Triangolo isoscele 30"/>
          <p:cNvSpPr/>
          <p:nvPr/>
        </p:nvSpPr>
        <p:spPr>
          <a:xfrm rot="5400000">
            <a:off x="2684940" y="8214885"/>
            <a:ext cx="540323" cy="525083"/>
          </a:xfrm>
          <a:prstGeom prst="triangle">
            <a:avLst/>
          </a:prstGeom>
          <a:solidFill>
            <a:srgbClr val="0E6C45"/>
          </a:solidFill>
          <a:ln>
            <a:solidFill>
              <a:srgbClr val="007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CasellaDiTesto 31"/>
          <p:cNvSpPr txBox="1"/>
          <p:nvPr/>
        </p:nvSpPr>
        <p:spPr>
          <a:xfrm>
            <a:off x="877879" y="6524140"/>
            <a:ext cx="1826006" cy="525600"/>
          </a:xfrm>
          <a:prstGeom prst="rect">
            <a:avLst/>
          </a:prstGeom>
          <a:noFill/>
          <a:ln>
            <a:solidFill>
              <a:schemeClr val="accent5">
                <a:lumMod val="50000"/>
              </a:schemeClr>
            </a:solidFill>
          </a:ln>
        </p:spPr>
        <p:txBody>
          <a:bodyPr wrap="square" rtlCol="0" anchor="ctr">
            <a:noAutofit/>
          </a:bodyPr>
          <a:lstStyle/>
          <a:p>
            <a:pPr algn="ctr"/>
            <a:r>
              <a:rPr lang="it-IT" sz="1800" b="1" dirty="0">
                <a:solidFill>
                  <a:schemeClr val="accent5">
                    <a:lumMod val="50000"/>
                  </a:schemeClr>
                </a:solidFill>
                <a:latin typeface="Arial" panose="020B0604020202020204" pitchFamily="34" charset="0"/>
                <a:cs typeface="Arial" panose="020B0604020202020204" pitchFamily="34" charset="0"/>
              </a:rPr>
              <a:t>PHASE II</a:t>
            </a:r>
          </a:p>
        </p:txBody>
      </p:sp>
      <p:sp>
        <p:nvSpPr>
          <p:cNvPr id="33" name="Ovale 32"/>
          <p:cNvSpPr/>
          <p:nvPr/>
        </p:nvSpPr>
        <p:spPr>
          <a:xfrm>
            <a:off x="3314284" y="6415016"/>
            <a:ext cx="823649" cy="7721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800" b="1" dirty="0">
                <a:solidFill>
                  <a:schemeClr val="bg1"/>
                </a:solidFill>
                <a:latin typeface="Arial" panose="020B0604020202020204" pitchFamily="34" charset="0"/>
                <a:cs typeface="Arial" panose="020B0604020202020204" pitchFamily="34" charset="0"/>
              </a:rPr>
              <a:t>28</a:t>
            </a:r>
          </a:p>
        </p:txBody>
      </p:sp>
      <p:sp>
        <p:nvSpPr>
          <p:cNvPr id="34" name="Triangolo isoscele 33"/>
          <p:cNvSpPr/>
          <p:nvPr/>
        </p:nvSpPr>
        <p:spPr>
          <a:xfrm rot="5400000">
            <a:off x="2696898" y="6538543"/>
            <a:ext cx="540323" cy="525083"/>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CasellaDiTesto 34"/>
          <p:cNvSpPr txBox="1"/>
          <p:nvPr/>
        </p:nvSpPr>
        <p:spPr>
          <a:xfrm>
            <a:off x="877879" y="5681238"/>
            <a:ext cx="1826006" cy="525600"/>
          </a:xfrm>
          <a:prstGeom prst="rect">
            <a:avLst/>
          </a:prstGeom>
          <a:noFill/>
          <a:ln>
            <a:solidFill>
              <a:schemeClr val="accent5">
                <a:lumMod val="50000"/>
              </a:schemeClr>
            </a:solidFill>
          </a:ln>
        </p:spPr>
        <p:txBody>
          <a:bodyPr wrap="square" rtlCol="0" anchor="ctr">
            <a:noAutofit/>
          </a:bodyPr>
          <a:lstStyle/>
          <a:p>
            <a:pPr algn="ctr"/>
            <a:r>
              <a:rPr lang="it-IT" sz="1800" b="1" dirty="0">
                <a:solidFill>
                  <a:schemeClr val="accent5">
                    <a:lumMod val="50000"/>
                  </a:schemeClr>
                </a:solidFill>
                <a:latin typeface="Arial" panose="020B0604020202020204" pitchFamily="34" charset="0"/>
                <a:cs typeface="Arial" panose="020B0604020202020204" pitchFamily="34" charset="0"/>
              </a:rPr>
              <a:t>PHASE I</a:t>
            </a:r>
          </a:p>
        </p:txBody>
      </p:sp>
      <p:sp>
        <p:nvSpPr>
          <p:cNvPr id="36" name="Ovale 35"/>
          <p:cNvSpPr/>
          <p:nvPr/>
        </p:nvSpPr>
        <p:spPr>
          <a:xfrm>
            <a:off x="3315599" y="5572896"/>
            <a:ext cx="823649" cy="7721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800" b="1" dirty="0">
                <a:solidFill>
                  <a:schemeClr val="bg1"/>
                </a:solidFill>
                <a:latin typeface="Arial" panose="020B0604020202020204" pitchFamily="34" charset="0"/>
                <a:cs typeface="Arial" panose="020B0604020202020204" pitchFamily="34" charset="0"/>
              </a:rPr>
              <a:t>33</a:t>
            </a:r>
          </a:p>
        </p:txBody>
      </p:sp>
      <p:sp>
        <p:nvSpPr>
          <p:cNvPr id="37" name="Triangolo isoscele 36"/>
          <p:cNvSpPr/>
          <p:nvPr/>
        </p:nvSpPr>
        <p:spPr>
          <a:xfrm rot="5400000">
            <a:off x="2696898" y="5690406"/>
            <a:ext cx="540323" cy="525083"/>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p:cNvSpPr txBox="1"/>
          <p:nvPr/>
        </p:nvSpPr>
        <p:spPr>
          <a:xfrm>
            <a:off x="866652" y="4855990"/>
            <a:ext cx="1826006" cy="525600"/>
          </a:xfrm>
          <a:prstGeom prst="rect">
            <a:avLst/>
          </a:prstGeom>
          <a:noFill/>
          <a:ln>
            <a:solidFill>
              <a:schemeClr val="accent5">
                <a:lumMod val="50000"/>
              </a:schemeClr>
            </a:solidFill>
          </a:ln>
        </p:spPr>
        <p:txBody>
          <a:bodyPr wrap="square" rtlCol="0" anchor="ctr">
            <a:noAutofit/>
          </a:bodyPr>
          <a:lstStyle/>
          <a:p>
            <a:pPr algn="ctr"/>
            <a:r>
              <a:rPr lang="it-IT" sz="1800" b="1" dirty="0">
                <a:solidFill>
                  <a:schemeClr val="accent5">
                    <a:lumMod val="50000"/>
                  </a:schemeClr>
                </a:solidFill>
                <a:latin typeface="Arial" panose="020B0604020202020204" pitchFamily="34" charset="0"/>
                <a:cs typeface="Arial" panose="020B0604020202020204" pitchFamily="34" charset="0"/>
              </a:rPr>
              <a:t>PRECLINICAL</a:t>
            </a:r>
          </a:p>
        </p:txBody>
      </p:sp>
      <p:sp>
        <p:nvSpPr>
          <p:cNvPr id="39" name="Ovale 38"/>
          <p:cNvSpPr/>
          <p:nvPr/>
        </p:nvSpPr>
        <p:spPr>
          <a:xfrm>
            <a:off x="3315600" y="4734725"/>
            <a:ext cx="823649" cy="772138"/>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800" b="1" dirty="0">
                <a:solidFill>
                  <a:schemeClr val="bg1"/>
                </a:solidFill>
                <a:latin typeface="Arial" panose="020B0604020202020204" pitchFamily="34" charset="0"/>
                <a:cs typeface="Arial" panose="020B0604020202020204" pitchFamily="34" charset="0"/>
              </a:rPr>
              <a:t>171</a:t>
            </a:r>
          </a:p>
        </p:txBody>
      </p:sp>
      <p:sp>
        <p:nvSpPr>
          <p:cNvPr id="40" name="Triangolo isoscele 39"/>
          <p:cNvSpPr/>
          <p:nvPr/>
        </p:nvSpPr>
        <p:spPr>
          <a:xfrm rot="5400000">
            <a:off x="2696899" y="4858252"/>
            <a:ext cx="540323" cy="525083"/>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CasellaDiTesto 40"/>
          <p:cNvSpPr txBox="1"/>
          <p:nvPr/>
        </p:nvSpPr>
        <p:spPr>
          <a:xfrm>
            <a:off x="866554" y="7364308"/>
            <a:ext cx="1826006" cy="525600"/>
          </a:xfrm>
          <a:prstGeom prst="rect">
            <a:avLst/>
          </a:prstGeom>
          <a:noFill/>
          <a:ln>
            <a:solidFill>
              <a:schemeClr val="accent5">
                <a:lumMod val="50000"/>
              </a:schemeClr>
            </a:solidFill>
          </a:ln>
        </p:spPr>
        <p:txBody>
          <a:bodyPr wrap="square" rtlCol="0" anchor="ctr">
            <a:noAutofit/>
          </a:bodyPr>
          <a:lstStyle/>
          <a:p>
            <a:pPr algn="ctr"/>
            <a:r>
              <a:rPr lang="it-IT" sz="1800" b="1" dirty="0">
                <a:solidFill>
                  <a:schemeClr val="accent5">
                    <a:lumMod val="50000"/>
                  </a:schemeClr>
                </a:solidFill>
                <a:latin typeface="Arial" panose="020B0604020202020204" pitchFamily="34" charset="0"/>
                <a:cs typeface="Arial" panose="020B0604020202020204" pitchFamily="34" charset="0"/>
              </a:rPr>
              <a:t>PHASE III</a:t>
            </a:r>
          </a:p>
        </p:txBody>
      </p:sp>
      <p:sp>
        <p:nvSpPr>
          <p:cNvPr id="42" name="Ovale 41"/>
          <p:cNvSpPr/>
          <p:nvPr/>
        </p:nvSpPr>
        <p:spPr>
          <a:xfrm>
            <a:off x="3314284" y="7253187"/>
            <a:ext cx="823649" cy="77213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800" b="1" dirty="0">
                <a:solidFill>
                  <a:schemeClr val="bg1"/>
                </a:solidFill>
                <a:latin typeface="Arial" panose="020B0604020202020204" pitchFamily="34" charset="0"/>
                <a:cs typeface="Arial" panose="020B0604020202020204" pitchFamily="34" charset="0"/>
              </a:rPr>
              <a:t>12</a:t>
            </a:r>
          </a:p>
        </p:txBody>
      </p:sp>
      <p:sp>
        <p:nvSpPr>
          <p:cNvPr id="43" name="Triangolo isoscele 42"/>
          <p:cNvSpPr/>
          <p:nvPr/>
        </p:nvSpPr>
        <p:spPr>
          <a:xfrm rot="5400000">
            <a:off x="2696898" y="7376714"/>
            <a:ext cx="540323" cy="525083"/>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Triangolo isoscele 43"/>
          <p:cNvSpPr/>
          <p:nvPr/>
        </p:nvSpPr>
        <p:spPr>
          <a:xfrm rot="10800000">
            <a:off x="3441883" y="3534870"/>
            <a:ext cx="568449" cy="301906"/>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5147" y="2756837"/>
            <a:ext cx="728820" cy="728820"/>
          </a:xfrm>
          <a:prstGeom prst="rect">
            <a:avLst/>
          </a:prstGeom>
        </p:spPr>
      </p:pic>
      <p:sp>
        <p:nvSpPr>
          <p:cNvPr id="45" name="CasellaDiTesto 44"/>
          <p:cNvSpPr txBox="1">
            <a:spLocks noChangeArrowheads="1"/>
          </p:cNvSpPr>
          <p:nvPr/>
        </p:nvSpPr>
        <p:spPr bwMode="auto">
          <a:xfrm>
            <a:off x="0" y="9519901"/>
            <a:ext cx="18288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‘Le imprese di biotecnologie in Italia.</a:t>
            </a:r>
            <a:r>
              <a:rPr kumimoji="0" lang="it-IT" altLang="it-IT" sz="1100" b="0" i="1" u="none" strike="noStrike" kern="1200" cap="none" spc="0" normalizeH="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altLang="it-IT" sz="1100" b="0" i="1" u="none" strike="noStrike" kern="1200" cap="none" spc="0" normalizeH="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Facts</a:t>
            </a:r>
            <a:r>
              <a:rPr lang="it-IT" altLang="it-IT" sz="1100" i="1" dirty="0">
                <a:solidFill>
                  <a:srgbClr val="75787B"/>
                </a:solidFill>
                <a:latin typeface="Arial" panose="020B0604020202020204" pitchFamily="34" charset="0"/>
                <a:ea typeface="ＭＳ Ｐゴシック" pitchFamily="127" charset="-128"/>
                <a:cs typeface="Arial" panose="020B0604020202020204" pitchFamily="34" charset="0"/>
              </a:rPr>
              <a:t> &amp; </a:t>
            </a:r>
            <a:r>
              <a:rPr lang="it-IT" altLang="it-IT" sz="1100" i="1" dirty="0" err="1">
                <a:solidFill>
                  <a:srgbClr val="75787B"/>
                </a:solidFill>
                <a:latin typeface="Arial" panose="020B0604020202020204" pitchFamily="34" charset="0"/>
                <a:ea typeface="ＭＳ Ｐゴシック" pitchFamily="127" charset="-128"/>
                <a:cs typeface="Arial" panose="020B0604020202020204" pitchFamily="34" charset="0"/>
              </a:rPr>
              <a:t>Figures</a:t>
            </a:r>
            <a:r>
              <a:rPr lang="it-IT" altLang="it-IT" sz="1100" i="1" dirty="0">
                <a:solidFill>
                  <a:srgbClr val="75787B"/>
                </a:solidFill>
                <a:latin typeface="Arial" panose="020B0604020202020204" pitchFamily="34" charset="0"/>
                <a:ea typeface="ＭＳ Ｐゴシック" pitchFamily="127" charset="-128"/>
                <a:cs typeface="Arial" panose="020B0604020202020204" pitchFamily="34" charset="0"/>
              </a:rPr>
              <a:t>’, </a:t>
            </a:r>
            <a:r>
              <a:rPr lang="it-IT" altLang="it-IT" sz="1100" i="1" dirty="0" err="1">
                <a:solidFill>
                  <a:srgbClr val="75787B"/>
                </a:solidFill>
                <a:latin typeface="Arial" panose="020B0604020202020204" pitchFamily="34" charset="0"/>
                <a:ea typeface="ＭＳ Ｐゴシック" pitchFamily="127" charset="-128"/>
                <a:cs typeface="Arial" panose="020B0604020202020204" pitchFamily="34" charset="0"/>
              </a:rPr>
              <a:t>BioInItaly</a:t>
            </a:r>
            <a:r>
              <a:rPr lang="it-IT" altLang="it-IT" sz="1100" i="1" dirty="0">
                <a:solidFill>
                  <a:srgbClr val="75787B"/>
                </a:solidFill>
                <a:latin typeface="Arial" panose="020B0604020202020204" pitchFamily="34" charset="0"/>
                <a:ea typeface="ＭＳ Ｐゴシック" pitchFamily="127" charset="-128"/>
                <a:cs typeface="Arial" panose="020B0604020202020204" pitchFamily="34" charset="0"/>
              </a:rPr>
              <a:t> Report 2020, </a:t>
            </a:r>
            <a:r>
              <a:rPr lang="it-IT" altLang="it-IT" sz="1100" i="1" dirty="0" err="1">
                <a:solidFill>
                  <a:srgbClr val="75787B"/>
                </a:solidFill>
                <a:latin typeface="Arial" panose="020B0604020202020204" pitchFamily="34" charset="0"/>
                <a:ea typeface="ＭＳ Ｐゴシック" pitchFamily="127" charset="-128"/>
                <a:cs typeface="Arial" panose="020B0604020202020204" pitchFamily="34" charset="0"/>
              </a:rPr>
              <a:t>Federchimica</a:t>
            </a:r>
            <a:r>
              <a:rPr lang="it-IT" altLang="it-IT" sz="1100" i="1" dirty="0">
                <a:solidFill>
                  <a:srgbClr val="75787B"/>
                </a:solidFill>
                <a:latin typeface="Arial" panose="020B0604020202020204" pitchFamily="34" charset="0"/>
                <a:ea typeface="ＭＳ Ｐゴシック" pitchFamily="127" charset="-128"/>
                <a:cs typeface="Arial" panose="020B0604020202020204" pitchFamily="34" charset="0"/>
              </a:rPr>
              <a:t> </a:t>
            </a:r>
            <a:r>
              <a:rPr lang="it-IT" altLang="it-IT" sz="1100" i="1" dirty="0" err="1">
                <a:solidFill>
                  <a:srgbClr val="75787B"/>
                </a:solidFill>
                <a:latin typeface="Arial" panose="020B0604020202020204" pitchFamily="34" charset="0"/>
                <a:ea typeface="ＭＳ Ｐゴシック" pitchFamily="127" charset="-128"/>
                <a:cs typeface="Arial" panose="020B0604020202020204" pitchFamily="34" charset="0"/>
              </a:rPr>
              <a:t>Assobiotec</a:t>
            </a:r>
            <a:r>
              <a:rPr lang="it-IT" altLang="it-IT" sz="1100" i="1" dirty="0">
                <a:solidFill>
                  <a:srgbClr val="75787B"/>
                </a:solidFill>
                <a:latin typeface="Arial" panose="020B0604020202020204" pitchFamily="34" charset="0"/>
                <a:ea typeface="ＭＳ Ｐゴシック" pitchFamily="127" charset="-128"/>
                <a:cs typeface="Arial" panose="020B0604020202020204" pitchFamily="34" charset="0"/>
              </a:rPr>
              <a:t>, ENEA, </a:t>
            </a:r>
            <a:r>
              <a:rPr lang="it-IT" altLang="it-IT" sz="1100" i="1" dirty="0" err="1">
                <a:solidFill>
                  <a:srgbClr val="75787B"/>
                </a:solidFill>
                <a:latin typeface="Arial" panose="020B0604020202020204" pitchFamily="34" charset="0"/>
                <a:ea typeface="ＭＳ Ｐゴシック" pitchFamily="127" charset="-128"/>
                <a:cs typeface="Arial" panose="020B0604020202020204" pitchFamily="34" charset="0"/>
              </a:rPr>
              <a:t>May</a:t>
            </a:r>
            <a:r>
              <a:rPr lang="it-IT" altLang="it-IT" sz="1100" i="1" dirty="0">
                <a:solidFill>
                  <a:srgbClr val="75787B"/>
                </a:solidFill>
                <a:latin typeface="Arial" panose="020B0604020202020204" pitchFamily="34" charset="0"/>
                <a:ea typeface="ＭＳ Ｐゴシック" pitchFamily="127" charset="-128"/>
                <a:cs typeface="Arial" panose="020B0604020202020204" pitchFamily="34" charset="0"/>
              </a:rPr>
              <a:t> 2020.</a:t>
            </a:r>
            <a:endPar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grpSp>
        <p:nvGrpSpPr>
          <p:cNvPr id="6" name="Gruppo 5"/>
          <p:cNvGrpSpPr/>
          <p:nvPr/>
        </p:nvGrpSpPr>
        <p:grpSpPr>
          <a:xfrm>
            <a:off x="4721877" y="2861231"/>
            <a:ext cx="8778672" cy="5930273"/>
            <a:chOff x="4721877" y="2810431"/>
            <a:chExt cx="8778672" cy="5930273"/>
          </a:xfrm>
        </p:grpSpPr>
        <p:pic>
          <p:nvPicPr>
            <p:cNvPr id="4" name="Immagine 3"/>
            <p:cNvPicPr>
              <a:picLocks noChangeAspect="1"/>
            </p:cNvPicPr>
            <p:nvPr/>
          </p:nvPicPr>
          <p:blipFill rotWithShape="1">
            <a:blip r:embed="rId7"/>
            <a:srcRect l="4258" t="52229" r="62215" b="17778"/>
            <a:stretch/>
          </p:blipFill>
          <p:spPr>
            <a:xfrm>
              <a:off x="4721877" y="2810431"/>
              <a:ext cx="8778672" cy="5930273"/>
            </a:xfrm>
            <a:prstGeom prst="rect">
              <a:avLst/>
            </a:prstGeom>
            <a:ln w="19050">
              <a:solidFill>
                <a:schemeClr val="accent5">
                  <a:lumMod val="50000"/>
                </a:schemeClr>
              </a:solidFill>
              <a:prstDash val="sysDash"/>
            </a:ln>
          </p:spPr>
        </p:pic>
        <p:sp>
          <p:nvSpPr>
            <p:cNvPr id="5" name="CasellaDiTesto 4"/>
            <p:cNvSpPr txBox="1"/>
            <p:nvPr/>
          </p:nvSpPr>
          <p:spPr>
            <a:xfrm>
              <a:off x="11321985" y="4063212"/>
              <a:ext cx="1206630" cy="338554"/>
            </a:xfrm>
            <a:prstGeom prst="rect">
              <a:avLst/>
            </a:prstGeom>
            <a:solidFill>
              <a:schemeClr val="bg1"/>
            </a:solidFill>
          </p:spPr>
          <p:txBody>
            <a:bodyPr wrap="square" rtlCol="0">
              <a:spAutoFit/>
            </a:bodyPr>
            <a:lstStyle/>
            <a:p>
              <a:r>
                <a:rPr lang="it-IT" sz="1600" b="1" dirty="0" err="1">
                  <a:latin typeface="Arial" panose="020B0604020202020204" pitchFamily="34" charset="0"/>
                  <a:cs typeface="Arial" panose="020B0604020202020204" pitchFamily="34" charset="0"/>
                </a:rPr>
                <a:t>Preclinical</a:t>
              </a:r>
              <a:endParaRPr lang="it-IT" sz="1600" b="1" dirty="0">
                <a:latin typeface="Arial" panose="020B0604020202020204" pitchFamily="34" charset="0"/>
                <a:cs typeface="Arial" panose="020B0604020202020204" pitchFamily="34" charset="0"/>
              </a:endParaRPr>
            </a:p>
          </p:txBody>
        </p:sp>
        <p:sp>
          <p:nvSpPr>
            <p:cNvPr id="46" name="CasellaDiTesto 45"/>
            <p:cNvSpPr txBox="1"/>
            <p:nvPr/>
          </p:nvSpPr>
          <p:spPr>
            <a:xfrm>
              <a:off x="11321985" y="4489134"/>
              <a:ext cx="1206630" cy="338554"/>
            </a:xfrm>
            <a:prstGeom prst="rect">
              <a:avLst/>
            </a:prstGeom>
            <a:solidFill>
              <a:schemeClr val="bg1"/>
            </a:solidFill>
          </p:spPr>
          <p:txBody>
            <a:bodyPr wrap="square" rtlCol="0">
              <a:spAutoFit/>
            </a:bodyPr>
            <a:lstStyle/>
            <a:p>
              <a:r>
                <a:rPr lang="it-IT" sz="1600" b="1" dirty="0" err="1">
                  <a:latin typeface="Arial" panose="020B0604020202020204" pitchFamily="34" charset="0"/>
                  <a:cs typeface="Arial" panose="020B0604020202020204" pitchFamily="34" charset="0"/>
                </a:rPr>
                <a:t>Phase</a:t>
              </a:r>
              <a:r>
                <a:rPr lang="it-IT" sz="1600" b="1" dirty="0">
                  <a:latin typeface="Arial" panose="020B0604020202020204" pitchFamily="34" charset="0"/>
                  <a:cs typeface="Arial" panose="020B0604020202020204" pitchFamily="34" charset="0"/>
                </a:rPr>
                <a:t> I</a:t>
              </a:r>
            </a:p>
          </p:txBody>
        </p:sp>
        <p:sp>
          <p:nvSpPr>
            <p:cNvPr id="47" name="CasellaDiTesto 46"/>
            <p:cNvSpPr txBox="1"/>
            <p:nvPr/>
          </p:nvSpPr>
          <p:spPr>
            <a:xfrm>
              <a:off x="11321985" y="4913981"/>
              <a:ext cx="1206630" cy="338554"/>
            </a:xfrm>
            <a:prstGeom prst="rect">
              <a:avLst/>
            </a:prstGeom>
            <a:solidFill>
              <a:schemeClr val="bg1"/>
            </a:solidFill>
          </p:spPr>
          <p:txBody>
            <a:bodyPr wrap="square" rtlCol="0">
              <a:spAutoFit/>
            </a:bodyPr>
            <a:lstStyle/>
            <a:p>
              <a:r>
                <a:rPr lang="it-IT" sz="1600" b="1" dirty="0" err="1">
                  <a:latin typeface="Arial" panose="020B0604020202020204" pitchFamily="34" charset="0"/>
                  <a:cs typeface="Arial" panose="020B0604020202020204" pitchFamily="34" charset="0"/>
                </a:rPr>
                <a:t>Phase</a:t>
              </a:r>
              <a:r>
                <a:rPr lang="it-IT" sz="1600" b="1" dirty="0">
                  <a:latin typeface="Arial" panose="020B0604020202020204" pitchFamily="34" charset="0"/>
                  <a:cs typeface="Arial" panose="020B0604020202020204" pitchFamily="34" charset="0"/>
                </a:rPr>
                <a:t> II</a:t>
              </a:r>
            </a:p>
          </p:txBody>
        </p:sp>
        <p:sp>
          <p:nvSpPr>
            <p:cNvPr id="48" name="CasellaDiTesto 47"/>
            <p:cNvSpPr txBox="1"/>
            <p:nvPr/>
          </p:nvSpPr>
          <p:spPr>
            <a:xfrm>
              <a:off x="11321985" y="5365385"/>
              <a:ext cx="1206630" cy="338554"/>
            </a:xfrm>
            <a:prstGeom prst="rect">
              <a:avLst/>
            </a:prstGeom>
            <a:solidFill>
              <a:schemeClr val="bg1"/>
            </a:solidFill>
          </p:spPr>
          <p:txBody>
            <a:bodyPr wrap="square" rtlCol="0">
              <a:spAutoFit/>
            </a:bodyPr>
            <a:lstStyle/>
            <a:p>
              <a:r>
                <a:rPr lang="it-IT" sz="1600" b="1" dirty="0" err="1">
                  <a:latin typeface="Arial" panose="020B0604020202020204" pitchFamily="34" charset="0"/>
                  <a:cs typeface="Arial" panose="020B0604020202020204" pitchFamily="34" charset="0"/>
                </a:rPr>
                <a:t>Phase</a:t>
              </a:r>
              <a:r>
                <a:rPr lang="it-IT" sz="1600" b="1" dirty="0">
                  <a:latin typeface="Arial" panose="020B0604020202020204" pitchFamily="34" charset="0"/>
                  <a:cs typeface="Arial" panose="020B0604020202020204" pitchFamily="34" charset="0"/>
                </a:rPr>
                <a:t> III</a:t>
              </a:r>
            </a:p>
          </p:txBody>
        </p:sp>
        <p:sp>
          <p:nvSpPr>
            <p:cNvPr id="49" name="CasellaDiTesto 48"/>
            <p:cNvSpPr txBox="1"/>
            <p:nvPr/>
          </p:nvSpPr>
          <p:spPr>
            <a:xfrm>
              <a:off x="6954123" y="8301951"/>
              <a:ext cx="355600" cy="400110"/>
            </a:xfrm>
            <a:prstGeom prst="rect">
              <a:avLst/>
            </a:prstGeom>
            <a:solidFill>
              <a:schemeClr val="bg1"/>
            </a:solidFill>
          </p:spPr>
          <p:txBody>
            <a:bodyPr wrap="square" rtlCol="0">
              <a:spAutoFit/>
            </a:bodyPr>
            <a:lstStyle/>
            <a:p>
              <a:pPr algn="ctr"/>
              <a:r>
                <a:rPr lang="it-IT" sz="2000" dirty="0">
                  <a:latin typeface="Arial" panose="020B0604020202020204" pitchFamily="34" charset="0"/>
                  <a:cs typeface="Arial" panose="020B0604020202020204" pitchFamily="34" charset="0"/>
                </a:rPr>
                <a:t>0</a:t>
              </a:r>
            </a:p>
          </p:txBody>
        </p:sp>
        <p:sp>
          <p:nvSpPr>
            <p:cNvPr id="50" name="CasellaDiTesto 49"/>
            <p:cNvSpPr txBox="1"/>
            <p:nvPr/>
          </p:nvSpPr>
          <p:spPr>
            <a:xfrm>
              <a:off x="7835120" y="8301951"/>
              <a:ext cx="700058" cy="400110"/>
            </a:xfrm>
            <a:prstGeom prst="rect">
              <a:avLst/>
            </a:prstGeom>
            <a:solidFill>
              <a:schemeClr val="bg1"/>
            </a:solidFill>
          </p:spPr>
          <p:txBody>
            <a:bodyPr wrap="square" rtlCol="0">
              <a:spAutoFit/>
            </a:bodyPr>
            <a:lstStyle/>
            <a:p>
              <a:pPr algn="ctr"/>
              <a:r>
                <a:rPr lang="it-IT" sz="2000" dirty="0">
                  <a:latin typeface="Arial" panose="020B0604020202020204" pitchFamily="34" charset="0"/>
                  <a:cs typeface="Arial" panose="020B0604020202020204" pitchFamily="34" charset="0"/>
                </a:rPr>
                <a:t>20</a:t>
              </a:r>
            </a:p>
          </p:txBody>
        </p:sp>
        <p:sp>
          <p:nvSpPr>
            <p:cNvPr id="51" name="CasellaDiTesto 50"/>
            <p:cNvSpPr txBox="1"/>
            <p:nvPr/>
          </p:nvSpPr>
          <p:spPr>
            <a:xfrm>
              <a:off x="8840098" y="8301951"/>
              <a:ext cx="700058" cy="400110"/>
            </a:xfrm>
            <a:prstGeom prst="rect">
              <a:avLst/>
            </a:prstGeom>
            <a:solidFill>
              <a:schemeClr val="bg1"/>
            </a:solidFill>
          </p:spPr>
          <p:txBody>
            <a:bodyPr wrap="square" rtlCol="0">
              <a:spAutoFit/>
            </a:bodyPr>
            <a:lstStyle/>
            <a:p>
              <a:pPr algn="ctr"/>
              <a:r>
                <a:rPr lang="it-IT" sz="2000" dirty="0">
                  <a:latin typeface="Arial" panose="020B0604020202020204" pitchFamily="34" charset="0"/>
                  <a:cs typeface="Arial" panose="020B0604020202020204" pitchFamily="34" charset="0"/>
                </a:rPr>
                <a:t>40</a:t>
              </a:r>
            </a:p>
          </p:txBody>
        </p:sp>
        <p:sp>
          <p:nvSpPr>
            <p:cNvPr id="52" name="CasellaDiTesto 51"/>
            <p:cNvSpPr txBox="1"/>
            <p:nvPr/>
          </p:nvSpPr>
          <p:spPr>
            <a:xfrm>
              <a:off x="9862233" y="8301951"/>
              <a:ext cx="700058" cy="400110"/>
            </a:xfrm>
            <a:prstGeom prst="rect">
              <a:avLst/>
            </a:prstGeom>
            <a:solidFill>
              <a:schemeClr val="bg1"/>
            </a:solidFill>
          </p:spPr>
          <p:txBody>
            <a:bodyPr wrap="square" rtlCol="0">
              <a:spAutoFit/>
            </a:bodyPr>
            <a:lstStyle/>
            <a:p>
              <a:pPr algn="ctr"/>
              <a:r>
                <a:rPr lang="it-IT" sz="2000" dirty="0">
                  <a:latin typeface="Arial" panose="020B0604020202020204" pitchFamily="34" charset="0"/>
                  <a:cs typeface="Arial" panose="020B0604020202020204" pitchFamily="34" charset="0"/>
                </a:rPr>
                <a:t>60</a:t>
              </a:r>
            </a:p>
          </p:txBody>
        </p:sp>
        <p:sp>
          <p:nvSpPr>
            <p:cNvPr id="53" name="CasellaDiTesto 52"/>
            <p:cNvSpPr txBox="1"/>
            <p:nvPr/>
          </p:nvSpPr>
          <p:spPr>
            <a:xfrm>
              <a:off x="10883519" y="8301951"/>
              <a:ext cx="700058" cy="400110"/>
            </a:xfrm>
            <a:prstGeom prst="rect">
              <a:avLst/>
            </a:prstGeom>
            <a:solidFill>
              <a:schemeClr val="bg1"/>
            </a:solidFill>
          </p:spPr>
          <p:txBody>
            <a:bodyPr wrap="square" rtlCol="0">
              <a:spAutoFit/>
            </a:bodyPr>
            <a:lstStyle/>
            <a:p>
              <a:pPr algn="ctr"/>
              <a:r>
                <a:rPr lang="it-IT" sz="2000" dirty="0">
                  <a:latin typeface="Arial" panose="020B0604020202020204" pitchFamily="34" charset="0"/>
                  <a:cs typeface="Arial" panose="020B0604020202020204" pitchFamily="34" charset="0"/>
                </a:rPr>
                <a:t>80</a:t>
              </a:r>
            </a:p>
          </p:txBody>
        </p:sp>
        <p:sp>
          <p:nvSpPr>
            <p:cNvPr id="54" name="CasellaDiTesto 53"/>
            <p:cNvSpPr txBox="1"/>
            <p:nvPr/>
          </p:nvSpPr>
          <p:spPr>
            <a:xfrm>
              <a:off x="11915635" y="8301951"/>
              <a:ext cx="700058" cy="400110"/>
            </a:xfrm>
            <a:prstGeom prst="rect">
              <a:avLst/>
            </a:prstGeom>
            <a:solidFill>
              <a:schemeClr val="bg1"/>
            </a:solidFill>
          </p:spPr>
          <p:txBody>
            <a:bodyPr wrap="square" rtlCol="0">
              <a:spAutoFit/>
            </a:bodyPr>
            <a:lstStyle/>
            <a:p>
              <a:pPr algn="ctr"/>
              <a:r>
                <a:rPr lang="it-IT" sz="2000" dirty="0">
                  <a:latin typeface="Arial" panose="020B0604020202020204" pitchFamily="34" charset="0"/>
                  <a:cs typeface="Arial" panose="020B0604020202020204" pitchFamily="34" charset="0"/>
                </a:rPr>
                <a:t>100</a:t>
              </a:r>
            </a:p>
          </p:txBody>
        </p:sp>
        <p:sp>
          <p:nvSpPr>
            <p:cNvPr id="55" name="CasellaDiTesto 54"/>
            <p:cNvSpPr txBox="1"/>
            <p:nvPr/>
          </p:nvSpPr>
          <p:spPr>
            <a:xfrm>
              <a:off x="12876983" y="8301951"/>
              <a:ext cx="609023" cy="400110"/>
            </a:xfrm>
            <a:prstGeom prst="rect">
              <a:avLst/>
            </a:prstGeom>
            <a:solidFill>
              <a:schemeClr val="bg1"/>
            </a:solidFill>
          </p:spPr>
          <p:txBody>
            <a:bodyPr wrap="square" rtlCol="0">
              <a:spAutoFit/>
            </a:bodyPr>
            <a:lstStyle/>
            <a:p>
              <a:pPr algn="ctr"/>
              <a:r>
                <a:rPr lang="it-IT" sz="2000" dirty="0">
                  <a:latin typeface="Arial" panose="020B0604020202020204" pitchFamily="34" charset="0"/>
                  <a:cs typeface="Arial" panose="020B0604020202020204" pitchFamily="34" charset="0"/>
                </a:rPr>
                <a:t>120</a:t>
              </a:r>
            </a:p>
          </p:txBody>
        </p:sp>
        <p:sp>
          <p:nvSpPr>
            <p:cNvPr id="56" name="CasellaDiTesto 55"/>
            <p:cNvSpPr txBox="1"/>
            <p:nvPr/>
          </p:nvSpPr>
          <p:spPr>
            <a:xfrm>
              <a:off x="5199835" y="2902540"/>
              <a:ext cx="1906688" cy="323165"/>
            </a:xfrm>
            <a:prstGeom prst="rect">
              <a:avLst/>
            </a:prstGeom>
            <a:solidFill>
              <a:schemeClr val="bg1"/>
            </a:solidFill>
          </p:spPr>
          <p:txBody>
            <a:bodyPr wrap="square" rtlCol="0" anchor="ctr">
              <a:spAutoFit/>
            </a:bodyPr>
            <a:lstStyle/>
            <a:p>
              <a:pPr algn="r"/>
              <a:r>
                <a:rPr lang="it-IT" sz="1500" dirty="0" err="1">
                  <a:latin typeface="Arial" panose="020B0604020202020204" pitchFamily="34" charset="0"/>
                  <a:cs typeface="Arial" panose="020B0604020202020204" pitchFamily="34" charset="0"/>
                </a:rPr>
                <a:t>Ophtalmology</a:t>
              </a:r>
              <a:endParaRPr lang="it-IT" sz="1500" dirty="0">
                <a:latin typeface="Arial" panose="020B0604020202020204" pitchFamily="34" charset="0"/>
                <a:cs typeface="Arial" panose="020B0604020202020204" pitchFamily="34" charset="0"/>
              </a:endParaRPr>
            </a:p>
          </p:txBody>
        </p:sp>
        <p:sp>
          <p:nvSpPr>
            <p:cNvPr id="57" name="CasellaDiTesto 56"/>
            <p:cNvSpPr txBox="1"/>
            <p:nvPr/>
          </p:nvSpPr>
          <p:spPr>
            <a:xfrm>
              <a:off x="4762191" y="3370833"/>
              <a:ext cx="2344332" cy="323165"/>
            </a:xfrm>
            <a:prstGeom prst="rect">
              <a:avLst/>
            </a:prstGeom>
            <a:solidFill>
              <a:schemeClr val="bg1"/>
            </a:solidFill>
          </p:spPr>
          <p:txBody>
            <a:bodyPr wrap="square" rtlCol="0" anchor="ctr">
              <a:spAutoFit/>
            </a:bodyPr>
            <a:lstStyle/>
            <a:p>
              <a:pPr algn="r"/>
              <a:r>
                <a:rPr lang="it-IT" sz="1500" dirty="0" err="1">
                  <a:latin typeface="Arial" panose="020B0604020202020204" pitchFamily="34" charset="0"/>
                  <a:cs typeface="Arial" panose="020B0604020202020204" pitchFamily="34" charset="0"/>
                </a:rPr>
                <a:t>Respiratory</a:t>
              </a:r>
              <a:r>
                <a:rPr lang="it-IT" sz="1500" dirty="0">
                  <a:latin typeface="Arial" panose="020B0604020202020204" pitchFamily="34" charset="0"/>
                  <a:cs typeface="Arial" panose="020B0604020202020204" pitchFamily="34" charset="0"/>
                </a:rPr>
                <a:t> </a:t>
              </a:r>
              <a:r>
                <a:rPr lang="it-IT" sz="1500" dirty="0" err="1">
                  <a:latin typeface="Arial" panose="020B0604020202020204" pitchFamily="34" charset="0"/>
                  <a:cs typeface="Arial" panose="020B0604020202020204" pitchFamily="34" charset="0"/>
                </a:rPr>
                <a:t>diseases</a:t>
              </a:r>
              <a:endParaRPr lang="it-IT" sz="1500" dirty="0">
                <a:latin typeface="Arial" panose="020B0604020202020204" pitchFamily="34" charset="0"/>
                <a:cs typeface="Arial" panose="020B0604020202020204" pitchFamily="34" charset="0"/>
              </a:endParaRPr>
            </a:p>
          </p:txBody>
        </p:sp>
        <p:sp>
          <p:nvSpPr>
            <p:cNvPr id="58" name="CasellaDiTesto 57"/>
            <p:cNvSpPr txBox="1"/>
            <p:nvPr/>
          </p:nvSpPr>
          <p:spPr>
            <a:xfrm>
              <a:off x="4750961" y="3796281"/>
              <a:ext cx="2355561" cy="321534"/>
            </a:xfrm>
            <a:prstGeom prst="rect">
              <a:avLst/>
            </a:prstGeom>
            <a:solidFill>
              <a:schemeClr val="bg1"/>
            </a:solidFill>
          </p:spPr>
          <p:txBody>
            <a:bodyPr wrap="square" rtlCol="0" anchor="ctr">
              <a:spAutoFit/>
            </a:bodyPr>
            <a:lstStyle/>
            <a:p>
              <a:pPr algn="r"/>
              <a:r>
                <a:rPr lang="it-IT" sz="1500" dirty="0" err="1">
                  <a:latin typeface="Arial" panose="020B0604020202020204" pitchFamily="34" charset="0"/>
                  <a:cs typeface="Arial" panose="020B0604020202020204" pitchFamily="34" charset="0"/>
                </a:rPr>
                <a:t>Gastrointestinal</a:t>
              </a:r>
              <a:r>
                <a:rPr lang="it-IT" sz="1500" dirty="0">
                  <a:latin typeface="Arial" panose="020B0604020202020204" pitchFamily="34" charset="0"/>
                  <a:cs typeface="Arial" panose="020B0604020202020204" pitchFamily="34" charset="0"/>
                </a:rPr>
                <a:t> </a:t>
              </a:r>
              <a:r>
                <a:rPr lang="it-IT" sz="1500" dirty="0" err="1">
                  <a:latin typeface="Arial" panose="020B0604020202020204" pitchFamily="34" charset="0"/>
                  <a:cs typeface="Arial" panose="020B0604020202020204" pitchFamily="34" charset="0"/>
                </a:rPr>
                <a:t>diseases</a:t>
              </a:r>
              <a:endParaRPr lang="it-IT" sz="1500" dirty="0">
                <a:latin typeface="Arial" panose="020B0604020202020204" pitchFamily="34" charset="0"/>
                <a:cs typeface="Arial" panose="020B0604020202020204" pitchFamily="34" charset="0"/>
              </a:endParaRPr>
            </a:p>
          </p:txBody>
        </p:sp>
        <p:sp>
          <p:nvSpPr>
            <p:cNvPr id="59" name="CasellaDiTesto 58"/>
            <p:cNvSpPr txBox="1"/>
            <p:nvPr/>
          </p:nvSpPr>
          <p:spPr>
            <a:xfrm>
              <a:off x="4750962" y="4267603"/>
              <a:ext cx="2355561" cy="323165"/>
            </a:xfrm>
            <a:prstGeom prst="rect">
              <a:avLst/>
            </a:prstGeom>
            <a:solidFill>
              <a:schemeClr val="bg1"/>
            </a:solidFill>
          </p:spPr>
          <p:txBody>
            <a:bodyPr wrap="square" rtlCol="0" anchor="ctr">
              <a:spAutoFit/>
            </a:bodyPr>
            <a:lstStyle/>
            <a:p>
              <a:pPr algn="r"/>
              <a:r>
                <a:rPr lang="it-IT" sz="1500" dirty="0" err="1">
                  <a:latin typeface="Arial" panose="020B0604020202020204" pitchFamily="34" charset="0"/>
                  <a:cs typeface="Arial" panose="020B0604020202020204" pitchFamily="34" charset="0"/>
                </a:rPr>
                <a:t>Musculoskeletal</a:t>
              </a:r>
              <a:r>
                <a:rPr lang="it-IT" sz="1500" dirty="0">
                  <a:latin typeface="Arial" panose="020B0604020202020204" pitchFamily="34" charset="0"/>
                  <a:cs typeface="Arial" panose="020B0604020202020204" pitchFamily="34" charset="0"/>
                </a:rPr>
                <a:t> </a:t>
              </a:r>
              <a:r>
                <a:rPr lang="it-IT" sz="1500" dirty="0" err="1">
                  <a:latin typeface="Arial" panose="020B0604020202020204" pitchFamily="34" charset="0"/>
                  <a:cs typeface="Arial" panose="020B0604020202020204" pitchFamily="34" charset="0"/>
                </a:rPr>
                <a:t>diseases</a:t>
              </a:r>
              <a:endParaRPr lang="it-IT" sz="1500" dirty="0">
                <a:latin typeface="Arial" panose="020B0604020202020204" pitchFamily="34" charset="0"/>
                <a:cs typeface="Arial" panose="020B0604020202020204" pitchFamily="34" charset="0"/>
              </a:endParaRPr>
            </a:p>
          </p:txBody>
        </p:sp>
        <p:sp>
          <p:nvSpPr>
            <p:cNvPr id="60" name="CasellaDiTesto 59"/>
            <p:cNvSpPr txBox="1"/>
            <p:nvPr/>
          </p:nvSpPr>
          <p:spPr>
            <a:xfrm>
              <a:off x="4762191" y="4659968"/>
              <a:ext cx="2344332" cy="553998"/>
            </a:xfrm>
            <a:prstGeom prst="rect">
              <a:avLst/>
            </a:prstGeom>
            <a:solidFill>
              <a:schemeClr val="bg1"/>
            </a:solidFill>
          </p:spPr>
          <p:txBody>
            <a:bodyPr wrap="square" rtlCol="0" anchor="ctr">
              <a:spAutoFit/>
            </a:bodyPr>
            <a:lstStyle/>
            <a:p>
              <a:pPr algn="r"/>
              <a:r>
                <a:rPr lang="it-IT" sz="1500" dirty="0" err="1">
                  <a:latin typeface="Arial" panose="020B0604020202020204" pitchFamily="34" charset="0"/>
                  <a:cs typeface="Arial" panose="020B0604020202020204" pitchFamily="34" charset="0"/>
                </a:rPr>
                <a:t>Metabolic</a:t>
              </a:r>
              <a:r>
                <a:rPr lang="it-IT" sz="1500" dirty="0">
                  <a:latin typeface="Arial" panose="020B0604020202020204" pitchFamily="34" charset="0"/>
                  <a:cs typeface="Arial" panose="020B0604020202020204" pitchFamily="34" charset="0"/>
                </a:rPr>
                <a:t>, </a:t>
              </a:r>
              <a:r>
                <a:rPr lang="it-IT" sz="1500" dirty="0" err="1">
                  <a:latin typeface="Arial" panose="020B0604020202020204" pitchFamily="34" charset="0"/>
                  <a:cs typeface="Arial" panose="020B0604020202020204" pitchFamily="34" charset="0"/>
                </a:rPr>
                <a:t>hepatic</a:t>
              </a:r>
              <a:r>
                <a:rPr lang="it-IT" sz="1500" dirty="0">
                  <a:latin typeface="Arial" panose="020B0604020202020204" pitchFamily="34" charset="0"/>
                  <a:cs typeface="Arial" panose="020B0604020202020204" pitchFamily="34" charset="0"/>
                </a:rPr>
                <a:t> and endocrine </a:t>
              </a:r>
              <a:r>
                <a:rPr lang="it-IT" sz="1500" dirty="0" err="1">
                  <a:latin typeface="Arial" panose="020B0604020202020204" pitchFamily="34" charset="0"/>
                  <a:cs typeface="Arial" panose="020B0604020202020204" pitchFamily="34" charset="0"/>
                </a:rPr>
                <a:t>diseases</a:t>
              </a:r>
              <a:endParaRPr lang="it-IT" sz="1500" dirty="0">
                <a:latin typeface="Arial" panose="020B0604020202020204" pitchFamily="34" charset="0"/>
                <a:cs typeface="Arial" panose="020B0604020202020204" pitchFamily="34" charset="0"/>
              </a:endParaRPr>
            </a:p>
          </p:txBody>
        </p:sp>
        <p:sp>
          <p:nvSpPr>
            <p:cNvPr id="61" name="CasellaDiTesto 60"/>
            <p:cNvSpPr txBox="1"/>
            <p:nvPr/>
          </p:nvSpPr>
          <p:spPr>
            <a:xfrm>
              <a:off x="4750962" y="5165218"/>
              <a:ext cx="2304907" cy="553998"/>
            </a:xfrm>
            <a:prstGeom prst="rect">
              <a:avLst/>
            </a:prstGeom>
            <a:solidFill>
              <a:schemeClr val="bg1"/>
            </a:solidFill>
          </p:spPr>
          <p:txBody>
            <a:bodyPr wrap="square" rtlCol="0" anchor="ctr">
              <a:spAutoFit/>
            </a:bodyPr>
            <a:lstStyle/>
            <a:p>
              <a:pPr algn="r"/>
              <a:r>
                <a:rPr lang="it-IT" sz="1500" dirty="0" err="1">
                  <a:latin typeface="Arial" panose="020B0604020202020204" pitchFamily="34" charset="0"/>
                  <a:cs typeface="Arial" panose="020B0604020202020204" pitchFamily="34" charset="0"/>
                </a:rPr>
                <a:t>Cardiovascular</a:t>
              </a:r>
              <a:r>
                <a:rPr lang="it-IT" sz="1500" dirty="0">
                  <a:latin typeface="Arial" panose="020B0604020202020204" pitchFamily="34" charset="0"/>
                  <a:cs typeface="Arial" panose="020B0604020202020204" pitchFamily="34" charset="0"/>
                </a:rPr>
                <a:t> </a:t>
              </a:r>
              <a:r>
                <a:rPr lang="it-IT" sz="1500" dirty="0" err="1">
                  <a:latin typeface="Arial" panose="020B0604020202020204" pitchFamily="34" charset="0"/>
                  <a:cs typeface="Arial" panose="020B0604020202020204" pitchFamily="34" charset="0"/>
                </a:rPr>
                <a:t>diseases</a:t>
              </a:r>
              <a:r>
                <a:rPr lang="it-IT" sz="1500" dirty="0">
                  <a:latin typeface="Arial" panose="020B0604020202020204" pitchFamily="34" charset="0"/>
                  <a:cs typeface="Arial" panose="020B0604020202020204" pitchFamily="34" charset="0"/>
                </a:rPr>
                <a:t> and </a:t>
              </a:r>
              <a:r>
                <a:rPr lang="it-IT" sz="1500" dirty="0" err="1">
                  <a:latin typeface="Arial" panose="020B0604020202020204" pitchFamily="34" charset="0"/>
                  <a:cs typeface="Arial" panose="020B0604020202020204" pitchFamily="34" charset="0"/>
                </a:rPr>
                <a:t>haemotology</a:t>
              </a:r>
              <a:endParaRPr lang="it-IT" sz="1500" dirty="0">
                <a:latin typeface="Arial" panose="020B0604020202020204" pitchFamily="34" charset="0"/>
                <a:cs typeface="Arial" panose="020B0604020202020204" pitchFamily="34" charset="0"/>
              </a:endParaRPr>
            </a:p>
          </p:txBody>
        </p:sp>
        <p:sp>
          <p:nvSpPr>
            <p:cNvPr id="62" name="CasellaDiTesto 61"/>
            <p:cNvSpPr txBox="1"/>
            <p:nvPr/>
          </p:nvSpPr>
          <p:spPr>
            <a:xfrm>
              <a:off x="4850793" y="5660548"/>
              <a:ext cx="2217718" cy="553998"/>
            </a:xfrm>
            <a:prstGeom prst="rect">
              <a:avLst/>
            </a:prstGeom>
            <a:solidFill>
              <a:schemeClr val="bg1"/>
            </a:solidFill>
          </p:spPr>
          <p:txBody>
            <a:bodyPr wrap="square" rtlCol="0" anchor="ctr">
              <a:spAutoFit/>
            </a:bodyPr>
            <a:lstStyle/>
            <a:p>
              <a:pPr algn="r"/>
              <a:r>
                <a:rPr lang="it-IT" sz="1500" dirty="0" err="1">
                  <a:latin typeface="Arial" panose="020B0604020202020204" pitchFamily="34" charset="0"/>
                  <a:cs typeface="Arial" panose="020B0604020202020204" pitchFamily="34" charset="0"/>
                </a:rPr>
                <a:t>Inflammatory</a:t>
              </a:r>
              <a:r>
                <a:rPr lang="it-IT" sz="1500" dirty="0">
                  <a:latin typeface="Arial" panose="020B0604020202020204" pitchFamily="34" charset="0"/>
                  <a:cs typeface="Arial" panose="020B0604020202020204" pitchFamily="34" charset="0"/>
                </a:rPr>
                <a:t> and autoimmune </a:t>
              </a:r>
              <a:r>
                <a:rPr lang="it-IT" sz="1500" dirty="0" err="1">
                  <a:latin typeface="Arial" panose="020B0604020202020204" pitchFamily="34" charset="0"/>
                  <a:cs typeface="Arial" panose="020B0604020202020204" pitchFamily="34" charset="0"/>
                </a:rPr>
                <a:t>diseases</a:t>
              </a:r>
              <a:endParaRPr lang="it-IT" sz="1500" dirty="0">
                <a:latin typeface="Arial" panose="020B0604020202020204" pitchFamily="34" charset="0"/>
                <a:cs typeface="Arial" panose="020B0604020202020204" pitchFamily="34" charset="0"/>
              </a:endParaRPr>
            </a:p>
          </p:txBody>
        </p:sp>
        <p:sp>
          <p:nvSpPr>
            <p:cNvPr id="63" name="CasellaDiTesto 62"/>
            <p:cNvSpPr txBox="1"/>
            <p:nvPr/>
          </p:nvSpPr>
          <p:spPr>
            <a:xfrm>
              <a:off x="4965699" y="6267866"/>
              <a:ext cx="2140824" cy="323165"/>
            </a:xfrm>
            <a:prstGeom prst="rect">
              <a:avLst/>
            </a:prstGeom>
            <a:solidFill>
              <a:schemeClr val="bg1"/>
            </a:solidFill>
          </p:spPr>
          <p:txBody>
            <a:bodyPr wrap="square" rtlCol="0" anchor="ctr">
              <a:spAutoFit/>
            </a:bodyPr>
            <a:lstStyle/>
            <a:p>
              <a:pPr algn="r"/>
              <a:r>
                <a:rPr lang="it-IT" sz="1500" dirty="0" err="1">
                  <a:latin typeface="Arial" panose="020B0604020202020204" pitchFamily="34" charset="0"/>
                  <a:cs typeface="Arial" panose="020B0604020202020204" pitchFamily="34" charset="0"/>
                </a:rPr>
                <a:t>Dermatology</a:t>
              </a:r>
              <a:endParaRPr lang="it-IT" sz="1500" dirty="0">
                <a:latin typeface="Arial" panose="020B0604020202020204" pitchFamily="34" charset="0"/>
                <a:cs typeface="Arial" panose="020B0604020202020204" pitchFamily="34" charset="0"/>
              </a:endParaRPr>
            </a:p>
          </p:txBody>
        </p:sp>
        <p:sp>
          <p:nvSpPr>
            <p:cNvPr id="64" name="CasellaDiTesto 63"/>
            <p:cNvSpPr txBox="1"/>
            <p:nvPr/>
          </p:nvSpPr>
          <p:spPr>
            <a:xfrm>
              <a:off x="4965699" y="6744000"/>
              <a:ext cx="2140824" cy="323165"/>
            </a:xfrm>
            <a:prstGeom prst="rect">
              <a:avLst/>
            </a:prstGeom>
            <a:solidFill>
              <a:schemeClr val="bg1"/>
            </a:solidFill>
          </p:spPr>
          <p:txBody>
            <a:bodyPr wrap="square" rtlCol="0" anchor="ctr">
              <a:spAutoFit/>
            </a:bodyPr>
            <a:lstStyle/>
            <a:p>
              <a:pPr algn="r"/>
              <a:r>
                <a:rPr lang="it-IT" sz="1500" dirty="0" err="1">
                  <a:latin typeface="Arial" panose="020B0604020202020204" pitchFamily="34" charset="0"/>
                  <a:cs typeface="Arial" panose="020B0604020202020204" pitchFamily="34" charset="0"/>
                </a:rPr>
                <a:t>Neurology</a:t>
              </a:r>
              <a:endParaRPr lang="it-IT" sz="1500" dirty="0">
                <a:latin typeface="Arial" panose="020B0604020202020204" pitchFamily="34" charset="0"/>
                <a:cs typeface="Arial" panose="020B0604020202020204" pitchFamily="34" charset="0"/>
              </a:endParaRPr>
            </a:p>
          </p:txBody>
        </p:sp>
        <p:sp>
          <p:nvSpPr>
            <p:cNvPr id="65" name="CasellaDiTesto 64"/>
            <p:cNvSpPr txBox="1"/>
            <p:nvPr/>
          </p:nvSpPr>
          <p:spPr>
            <a:xfrm>
              <a:off x="4965699" y="7195817"/>
              <a:ext cx="2140823" cy="323165"/>
            </a:xfrm>
            <a:prstGeom prst="rect">
              <a:avLst/>
            </a:prstGeom>
            <a:solidFill>
              <a:schemeClr val="bg1"/>
            </a:solidFill>
          </p:spPr>
          <p:txBody>
            <a:bodyPr wrap="square" rtlCol="0" anchor="ctr">
              <a:spAutoFit/>
            </a:bodyPr>
            <a:lstStyle/>
            <a:p>
              <a:pPr algn="r"/>
              <a:r>
                <a:rPr lang="it-IT" sz="1500" dirty="0" err="1">
                  <a:latin typeface="Arial" panose="020B0604020202020204" pitchFamily="34" charset="0"/>
                  <a:cs typeface="Arial" panose="020B0604020202020204" pitchFamily="34" charset="0"/>
                </a:rPr>
                <a:t>Infectious</a:t>
              </a:r>
              <a:r>
                <a:rPr lang="it-IT" sz="1500" dirty="0">
                  <a:latin typeface="Arial" panose="020B0604020202020204" pitchFamily="34" charset="0"/>
                  <a:cs typeface="Arial" panose="020B0604020202020204" pitchFamily="34" charset="0"/>
                </a:rPr>
                <a:t> </a:t>
              </a:r>
              <a:r>
                <a:rPr lang="it-IT" sz="1500" dirty="0" err="1">
                  <a:latin typeface="Arial" panose="020B0604020202020204" pitchFamily="34" charset="0"/>
                  <a:cs typeface="Arial" panose="020B0604020202020204" pitchFamily="34" charset="0"/>
                </a:rPr>
                <a:t>diseases</a:t>
              </a:r>
              <a:endParaRPr lang="it-IT" sz="1500" dirty="0">
                <a:latin typeface="Arial" panose="020B0604020202020204" pitchFamily="34" charset="0"/>
                <a:cs typeface="Arial" panose="020B0604020202020204" pitchFamily="34" charset="0"/>
              </a:endParaRPr>
            </a:p>
          </p:txBody>
        </p:sp>
        <p:sp>
          <p:nvSpPr>
            <p:cNvPr id="66" name="CasellaDiTesto 65"/>
            <p:cNvSpPr txBox="1"/>
            <p:nvPr/>
          </p:nvSpPr>
          <p:spPr>
            <a:xfrm>
              <a:off x="5841999" y="7717706"/>
              <a:ext cx="1264523" cy="323165"/>
            </a:xfrm>
            <a:prstGeom prst="rect">
              <a:avLst/>
            </a:prstGeom>
            <a:solidFill>
              <a:schemeClr val="bg1"/>
            </a:solidFill>
          </p:spPr>
          <p:txBody>
            <a:bodyPr wrap="square" rtlCol="0" anchor="ctr">
              <a:spAutoFit/>
            </a:bodyPr>
            <a:lstStyle/>
            <a:p>
              <a:pPr algn="r"/>
              <a:r>
                <a:rPr lang="it-IT" sz="1500" dirty="0" err="1">
                  <a:latin typeface="Arial" panose="020B0604020202020204" pitchFamily="34" charset="0"/>
                  <a:cs typeface="Arial" panose="020B0604020202020204" pitchFamily="34" charset="0"/>
                </a:rPr>
                <a:t>Oncology</a:t>
              </a:r>
              <a:endParaRPr lang="it-IT" sz="15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94846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25</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3" name="Gruppo 2"/>
          <p:cNvGrpSpPr/>
          <p:nvPr/>
        </p:nvGrpSpPr>
        <p:grpSpPr>
          <a:xfrm>
            <a:off x="-137160" y="-137160"/>
            <a:ext cx="3670523" cy="1086702"/>
            <a:chOff x="0" y="0"/>
            <a:chExt cx="3670523" cy="1086702"/>
          </a:xfrm>
        </p:grpSpPr>
        <p:pic>
          <p:nvPicPr>
            <p:cNvPr id="140" name="Immagine 1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141" name="Picture 11"/>
            <p:cNvPicPr>
              <a:picLocks noChangeAspect="1"/>
            </p:cNvPicPr>
            <p:nvPr/>
          </p:nvPicPr>
          <p:blipFill>
            <a:blip r:embed="rId4"/>
            <a:stretch>
              <a:fillRect/>
            </a:stretch>
          </p:blipFill>
          <p:spPr>
            <a:xfrm>
              <a:off x="1674274" y="312912"/>
              <a:ext cx="882598" cy="441771"/>
            </a:xfrm>
            <a:prstGeom prst="rect">
              <a:avLst/>
            </a:prstGeom>
          </p:spPr>
        </p:pic>
        <p:pic>
          <p:nvPicPr>
            <p:cNvPr id="142" name="Immagine 1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143" name="Connettore diritto 142"/>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4"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dirty="0" err="1">
                <a:ln>
                  <a:noFill/>
                </a:ln>
                <a:solidFill>
                  <a:srgbClr val="75787B"/>
                </a:solidFill>
                <a:effectLst/>
                <a:uLnTx/>
                <a:uFillTx/>
                <a:latin typeface="Arial"/>
                <a:ea typeface="Lato" panose="020F0502020204030203" pitchFamily="34" charset="0"/>
                <a:cs typeface="Arial"/>
              </a:rPr>
              <a:t>Orphan</a:t>
            </a:r>
            <a:r>
              <a:rPr kumimoji="0" lang="it-IT"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rPr>
              <a:t> </a:t>
            </a:r>
            <a:r>
              <a:rPr kumimoji="0" lang="it-IT" sz="4800" b="1" i="0" u="none" strike="noStrike" kern="1200" cap="none" spc="150" normalizeH="0" baseline="0" noProof="0" dirty="0" err="1">
                <a:ln>
                  <a:noFill/>
                </a:ln>
                <a:solidFill>
                  <a:srgbClr val="75787B"/>
                </a:solidFill>
                <a:effectLst/>
                <a:uLnTx/>
                <a:uFillTx/>
                <a:latin typeface="Arial"/>
                <a:ea typeface="Lato" panose="020F0502020204030203" pitchFamily="34" charset="0"/>
                <a:cs typeface="Arial"/>
              </a:rPr>
              <a:t>drugs</a:t>
            </a:r>
            <a:r>
              <a:rPr kumimoji="0" lang="it-IT"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rPr>
              <a:t> &amp; </a:t>
            </a:r>
            <a:r>
              <a:rPr kumimoji="0" lang="it-IT" sz="4800" b="1" i="0" u="none" strike="noStrike" kern="1200" cap="none" spc="150" normalizeH="0" baseline="0" noProof="0" dirty="0" err="1">
                <a:ln>
                  <a:noFill/>
                </a:ln>
                <a:solidFill>
                  <a:srgbClr val="75787B"/>
                </a:solidFill>
                <a:effectLst/>
                <a:uLnTx/>
                <a:uFillTx/>
                <a:latin typeface="Arial"/>
                <a:ea typeface="Lato" panose="020F0502020204030203" pitchFamily="34" charset="0"/>
                <a:cs typeface="Arial"/>
              </a:rPr>
              <a:t>ATMPs</a:t>
            </a:r>
            <a:endParaRPr kumimoji="0" lang="it-IT"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145" name="Group 8"/>
          <p:cNvGrpSpPr/>
          <p:nvPr/>
        </p:nvGrpSpPr>
        <p:grpSpPr>
          <a:xfrm>
            <a:off x="2656772" y="1287178"/>
            <a:ext cx="13327397" cy="130629"/>
            <a:chOff x="5594142" y="5684880"/>
            <a:chExt cx="13327397" cy="130629"/>
          </a:xfrm>
        </p:grpSpPr>
        <p:cxnSp>
          <p:nvCxnSpPr>
            <p:cNvPr id="146"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147"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48"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 </a:t>
              </a:r>
            </a:p>
          </p:txBody>
        </p:sp>
      </p:grpSp>
      <p:sp>
        <p:nvSpPr>
          <p:cNvPr id="28" name="CasellaDiTesto 27"/>
          <p:cNvSpPr txBox="1">
            <a:spLocks noChangeArrowheads="1"/>
          </p:cNvSpPr>
          <p:nvPr/>
        </p:nvSpPr>
        <p:spPr bwMode="auto">
          <a:xfrm>
            <a:off x="0" y="9519901"/>
            <a:ext cx="18288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‘Le imprese di biotecnologie in Italia.</a:t>
            </a:r>
            <a:r>
              <a:rPr kumimoji="0" lang="it-IT" altLang="it-IT" sz="1100" b="0" i="1" u="none" strike="noStrike" kern="1200" cap="none" spc="0" normalizeH="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altLang="it-IT" sz="1100" b="0" i="1" u="none" strike="noStrike" kern="1200" cap="none" spc="0" normalizeH="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Facts</a:t>
            </a:r>
            <a:r>
              <a:rPr lang="it-IT" altLang="it-IT" sz="1100" i="1" dirty="0">
                <a:solidFill>
                  <a:srgbClr val="75787B"/>
                </a:solidFill>
                <a:latin typeface="Arial" panose="020B0604020202020204" pitchFamily="34" charset="0"/>
                <a:ea typeface="ＭＳ Ｐゴシック" pitchFamily="127" charset="-128"/>
                <a:cs typeface="Arial" panose="020B0604020202020204" pitchFamily="34" charset="0"/>
              </a:rPr>
              <a:t> &amp; </a:t>
            </a:r>
            <a:r>
              <a:rPr lang="it-IT" altLang="it-IT" sz="1100" i="1" dirty="0" err="1">
                <a:solidFill>
                  <a:srgbClr val="75787B"/>
                </a:solidFill>
                <a:latin typeface="Arial" panose="020B0604020202020204" pitchFamily="34" charset="0"/>
                <a:ea typeface="ＭＳ Ｐゴシック" pitchFamily="127" charset="-128"/>
                <a:cs typeface="Arial" panose="020B0604020202020204" pitchFamily="34" charset="0"/>
              </a:rPr>
              <a:t>Figures</a:t>
            </a:r>
            <a:r>
              <a:rPr lang="it-IT" altLang="it-IT" sz="1100" i="1" dirty="0">
                <a:solidFill>
                  <a:srgbClr val="75787B"/>
                </a:solidFill>
                <a:latin typeface="Arial" panose="020B0604020202020204" pitchFamily="34" charset="0"/>
                <a:ea typeface="ＭＳ Ｐゴシック" pitchFamily="127" charset="-128"/>
                <a:cs typeface="Arial" panose="020B0604020202020204" pitchFamily="34" charset="0"/>
              </a:rPr>
              <a:t>’, </a:t>
            </a:r>
            <a:r>
              <a:rPr lang="it-IT" altLang="it-IT" sz="1100" i="1" dirty="0" err="1">
                <a:solidFill>
                  <a:srgbClr val="75787B"/>
                </a:solidFill>
                <a:latin typeface="Arial" panose="020B0604020202020204" pitchFamily="34" charset="0"/>
                <a:ea typeface="ＭＳ Ｐゴシック" pitchFamily="127" charset="-128"/>
                <a:cs typeface="Arial" panose="020B0604020202020204" pitchFamily="34" charset="0"/>
              </a:rPr>
              <a:t>BioInItaly</a:t>
            </a:r>
            <a:r>
              <a:rPr lang="it-IT" altLang="it-IT" sz="1100" i="1" dirty="0">
                <a:solidFill>
                  <a:srgbClr val="75787B"/>
                </a:solidFill>
                <a:latin typeface="Arial" panose="020B0604020202020204" pitchFamily="34" charset="0"/>
                <a:ea typeface="ＭＳ Ｐゴシック" pitchFamily="127" charset="-128"/>
                <a:cs typeface="Arial" panose="020B0604020202020204" pitchFamily="34" charset="0"/>
              </a:rPr>
              <a:t> Report 2020, </a:t>
            </a:r>
            <a:r>
              <a:rPr lang="it-IT" altLang="it-IT" sz="1100" i="1" dirty="0" err="1">
                <a:solidFill>
                  <a:srgbClr val="75787B"/>
                </a:solidFill>
                <a:latin typeface="Arial" panose="020B0604020202020204" pitchFamily="34" charset="0"/>
                <a:ea typeface="ＭＳ Ｐゴシック" pitchFamily="127" charset="-128"/>
                <a:cs typeface="Arial" panose="020B0604020202020204" pitchFamily="34" charset="0"/>
              </a:rPr>
              <a:t>Federchimica</a:t>
            </a:r>
            <a:r>
              <a:rPr lang="it-IT" altLang="it-IT" sz="1100" i="1" dirty="0">
                <a:solidFill>
                  <a:srgbClr val="75787B"/>
                </a:solidFill>
                <a:latin typeface="Arial" panose="020B0604020202020204" pitchFamily="34" charset="0"/>
                <a:ea typeface="ＭＳ Ｐゴシック" pitchFamily="127" charset="-128"/>
                <a:cs typeface="Arial" panose="020B0604020202020204" pitchFamily="34" charset="0"/>
              </a:rPr>
              <a:t> </a:t>
            </a:r>
            <a:r>
              <a:rPr lang="it-IT" altLang="it-IT" sz="1100" i="1" dirty="0" err="1">
                <a:solidFill>
                  <a:srgbClr val="75787B"/>
                </a:solidFill>
                <a:latin typeface="Arial" panose="020B0604020202020204" pitchFamily="34" charset="0"/>
                <a:ea typeface="ＭＳ Ｐゴシック" pitchFamily="127" charset="-128"/>
                <a:cs typeface="Arial" panose="020B0604020202020204" pitchFamily="34" charset="0"/>
              </a:rPr>
              <a:t>Assobiotec</a:t>
            </a:r>
            <a:r>
              <a:rPr lang="it-IT" altLang="it-IT" sz="1100" i="1" dirty="0">
                <a:solidFill>
                  <a:srgbClr val="75787B"/>
                </a:solidFill>
                <a:latin typeface="Arial" panose="020B0604020202020204" pitchFamily="34" charset="0"/>
                <a:ea typeface="ＭＳ Ｐゴシック" pitchFamily="127" charset="-128"/>
                <a:cs typeface="Arial" panose="020B0604020202020204" pitchFamily="34" charset="0"/>
              </a:rPr>
              <a:t>, ENEA, </a:t>
            </a:r>
            <a:r>
              <a:rPr lang="it-IT" altLang="it-IT" sz="1100" i="1" dirty="0" err="1">
                <a:solidFill>
                  <a:srgbClr val="75787B"/>
                </a:solidFill>
                <a:latin typeface="Arial" panose="020B0604020202020204" pitchFamily="34" charset="0"/>
                <a:ea typeface="ＭＳ Ｐゴシック" pitchFamily="127" charset="-128"/>
                <a:cs typeface="Arial" panose="020B0604020202020204" pitchFamily="34" charset="0"/>
              </a:rPr>
              <a:t>May</a:t>
            </a:r>
            <a:r>
              <a:rPr lang="it-IT" altLang="it-IT" sz="1100" i="1" dirty="0">
                <a:solidFill>
                  <a:srgbClr val="75787B"/>
                </a:solidFill>
                <a:latin typeface="Arial" panose="020B0604020202020204" pitchFamily="34" charset="0"/>
                <a:ea typeface="ＭＳ Ｐゴシック" pitchFamily="127" charset="-128"/>
                <a:cs typeface="Arial" panose="020B0604020202020204" pitchFamily="34" charset="0"/>
              </a:rPr>
              <a:t> 2020.</a:t>
            </a:r>
            <a:endPar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15" name="CasellaDiTesto 14"/>
          <p:cNvSpPr txBox="1"/>
          <p:nvPr/>
        </p:nvSpPr>
        <p:spPr>
          <a:xfrm>
            <a:off x="1511718" y="1598878"/>
            <a:ext cx="15434623" cy="1731386"/>
          </a:xfrm>
          <a:prstGeom prst="rect">
            <a:avLst/>
          </a:prstGeom>
          <a:noFill/>
        </p:spPr>
        <p:txBody>
          <a:bodyPr wrap="square" rtlCol="0">
            <a:noAutofit/>
          </a:bodyPr>
          <a:lstStyle/>
          <a:p>
            <a:pPr>
              <a:spcAft>
                <a:spcPts val="1000"/>
              </a:spcAft>
            </a:pPr>
            <a:r>
              <a:rPr lang="it-IT" sz="2200" dirty="0">
                <a:solidFill>
                  <a:srgbClr val="75787B"/>
                </a:solidFill>
                <a:latin typeface="Arial" panose="020B0604020202020204" pitchFamily="34" charset="0"/>
                <a:cs typeface="Arial" panose="020B0604020202020204" pitchFamily="34" charset="0"/>
                <a:sym typeface="Gill Sans" charset="0"/>
              </a:rPr>
              <a:t>The rare </a:t>
            </a:r>
            <a:r>
              <a:rPr lang="it-IT" sz="2200" dirty="0" err="1">
                <a:solidFill>
                  <a:srgbClr val="75787B"/>
                </a:solidFill>
                <a:latin typeface="Arial" panose="020B0604020202020204" pitchFamily="34" charset="0"/>
                <a:cs typeface="Arial" panose="020B0604020202020204" pitchFamily="34" charset="0"/>
                <a:sym typeface="Gill Sans" charset="0"/>
              </a:rPr>
              <a:t>disease</a:t>
            </a:r>
            <a:r>
              <a:rPr lang="it-IT" sz="2200" dirty="0">
                <a:solidFill>
                  <a:srgbClr val="75787B"/>
                </a:solidFill>
                <a:latin typeface="Arial" panose="020B0604020202020204" pitchFamily="34" charset="0"/>
                <a:cs typeface="Arial" panose="020B0604020202020204" pitchFamily="34" charset="0"/>
                <a:sym typeface="Gill Sans" charset="0"/>
              </a:rPr>
              <a:t> and Advanced Therapy </a:t>
            </a:r>
            <a:r>
              <a:rPr lang="it-IT" sz="2200" dirty="0" err="1">
                <a:solidFill>
                  <a:srgbClr val="75787B"/>
                </a:solidFill>
                <a:latin typeface="Arial" panose="020B0604020202020204" pitchFamily="34" charset="0"/>
                <a:cs typeface="Arial" panose="020B0604020202020204" pitchFamily="34" charset="0"/>
                <a:sym typeface="Gill Sans" charset="0"/>
              </a:rPr>
              <a:t>Medicinal</a:t>
            </a:r>
            <a:r>
              <a:rPr lang="it-IT" sz="2200" dirty="0">
                <a:solidFill>
                  <a:srgbClr val="75787B"/>
                </a:solidFill>
                <a:latin typeface="Arial" panose="020B0604020202020204" pitchFamily="34" charset="0"/>
                <a:cs typeface="Arial" panose="020B0604020202020204" pitchFamily="34" charset="0"/>
                <a:sym typeface="Gill Sans" charset="0"/>
              </a:rPr>
              <a:t> Products (</a:t>
            </a:r>
            <a:r>
              <a:rPr lang="it-IT" sz="2200" dirty="0" err="1">
                <a:solidFill>
                  <a:srgbClr val="75787B"/>
                </a:solidFill>
                <a:latin typeface="Arial" panose="020B0604020202020204" pitchFamily="34" charset="0"/>
                <a:cs typeface="Arial" panose="020B0604020202020204" pitchFamily="34" charset="0"/>
                <a:sym typeface="Gill Sans" charset="0"/>
              </a:rPr>
              <a:t>ATMPs</a:t>
            </a:r>
            <a:r>
              <a:rPr lang="it-IT" sz="2200" dirty="0">
                <a:solidFill>
                  <a:srgbClr val="75787B"/>
                </a:solidFill>
                <a:latin typeface="Arial" panose="020B0604020202020204" pitchFamily="34" charset="0"/>
                <a:cs typeface="Arial" panose="020B0604020202020204" pitchFamily="34" charset="0"/>
                <a:sym typeface="Gill Sans" charset="0"/>
              </a:rPr>
              <a:t>) </a:t>
            </a:r>
            <a:r>
              <a:rPr lang="it-IT" sz="2200" dirty="0" err="1">
                <a:solidFill>
                  <a:srgbClr val="75787B"/>
                </a:solidFill>
                <a:latin typeface="Arial" panose="020B0604020202020204" pitchFamily="34" charset="0"/>
                <a:cs typeface="Arial" panose="020B0604020202020204" pitchFamily="34" charset="0"/>
                <a:sym typeface="Gill Sans" charset="0"/>
              </a:rPr>
              <a:t>represent</a:t>
            </a:r>
            <a:r>
              <a:rPr lang="it-IT" sz="2200" dirty="0">
                <a:solidFill>
                  <a:srgbClr val="75787B"/>
                </a:solidFill>
                <a:latin typeface="Arial" panose="020B0604020202020204" pitchFamily="34" charset="0"/>
                <a:cs typeface="Arial" panose="020B0604020202020204" pitchFamily="34" charset="0"/>
                <a:sym typeface="Gill Sans" charset="0"/>
              </a:rPr>
              <a:t> </a:t>
            </a:r>
            <a:r>
              <a:rPr lang="it-IT" sz="2200" b="1" dirty="0" err="1">
                <a:solidFill>
                  <a:srgbClr val="002060"/>
                </a:solidFill>
                <a:latin typeface="Arial" panose="020B0604020202020204" pitchFamily="34" charset="0"/>
                <a:cs typeface="Arial" panose="020B0604020202020204" pitchFamily="34" charset="0"/>
                <a:sym typeface="Gill Sans" charset="0"/>
              </a:rPr>
              <a:t>areas</a:t>
            </a:r>
            <a:r>
              <a:rPr lang="it-IT" sz="2200" b="1" dirty="0">
                <a:solidFill>
                  <a:srgbClr val="002060"/>
                </a:solidFill>
                <a:latin typeface="Arial" panose="020B0604020202020204" pitchFamily="34" charset="0"/>
                <a:cs typeface="Arial" panose="020B0604020202020204" pitchFamily="34" charset="0"/>
                <a:sym typeface="Gill Sans" charset="0"/>
              </a:rPr>
              <a:t> of </a:t>
            </a:r>
            <a:r>
              <a:rPr lang="it-IT" sz="2200" b="1" dirty="0" err="1">
                <a:solidFill>
                  <a:srgbClr val="002060"/>
                </a:solidFill>
                <a:latin typeface="Arial" panose="020B0604020202020204" pitchFamily="34" charset="0"/>
                <a:cs typeface="Arial" panose="020B0604020202020204" pitchFamily="34" charset="0"/>
                <a:sym typeface="Gill Sans" charset="0"/>
              </a:rPr>
              <a:t>excellence</a:t>
            </a:r>
            <a:r>
              <a:rPr lang="it-IT" sz="2200" b="1" dirty="0">
                <a:solidFill>
                  <a:srgbClr val="002060"/>
                </a:solidFill>
                <a:latin typeface="Arial" panose="020B0604020202020204" pitchFamily="34" charset="0"/>
                <a:cs typeface="Arial" panose="020B0604020202020204" pitchFamily="34" charset="0"/>
                <a:sym typeface="Gill Sans" charset="0"/>
              </a:rPr>
              <a:t> of </a:t>
            </a:r>
            <a:r>
              <a:rPr lang="it-IT" sz="2200" b="1" dirty="0" err="1">
                <a:solidFill>
                  <a:srgbClr val="002060"/>
                </a:solidFill>
                <a:latin typeface="Arial" panose="020B0604020202020204" pitchFamily="34" charset="0"/>
                <a:cs typeface="Arial" panose="020B0604020202020204" pitchFamily="34" charset="0"/>
                <a:sym typeface="Gill Sans" charset="0"/>
              </a:rPr>
              <a:t>Italian</a:t>
            </a:r>
            <a:r>
              <a:rPr lang="it-IT" sz="2200" b="1" dirty="0">
                <a:solidFill>
                  <a:srgbClr val="002060"/>
                </a:solidFill>
                <a:latin typeface="Arial" panose="020B0604020202020204" pitchFamily="34" charset="0"/>
                <a:cs typeface="Arial" panose="020B0604020202020204" pitchFamily="34" charset="0"/>
                <a:sym typeface="Gill Sans" charset="0"/>
              </a:rPr>
              <a:t> </a:t>
            </a:r>
            <a:r>
              <a:rPr lang="it-IT" sz="2200" b="1" dirty="0" err="1">
                <a:solidFill>
                  <a:srgbClr val="002060"/>
                </a:solidFill>
                <a:latin typeface="Arial" panose="020B0604020202020204" pitchFamily="34" charset="0"/>
                <a:cs typeface="Arial" panose="020B0604020202020204" pitchFamily="34" charset="0"/>
                <a:sym typeface="Gill Sans" charset="0"/>
              </a:rPr>
              <a:t>research</a:t>
            </a:r>
            <a:endParaRPr lang="it-IT" sz="2200" b="1" dirty="0">
              <a:solidFill>
                <a:srgbClr val="002060"/>
              </a:solidFill>
              <a:latin typeface="Arial" panose="020B0604020202020204" pitchFamily="34" charset="0"/>
              <a:cs typeface="Arial" panose="020B0604020202020204" pitchFamily="34" charset="0"/>
              <a:sym typeface="Gill Sans" charset="0"/>
            </a:endParaRPr>
          </a:p>
          <a:p>
            <a:pPr marL="342900" indent="-342900">
              <a:spcAft>
                <a:spcPts val="1000"/>
              </a:spcAft>
              <a:buClr>
                <a:schemeClr val="accent5">
                  <a:lumMod val="50000"/>
                </a:schemeClr>
              </a:buClr>
              <a:buSzPct val="80000"/>
              <a:buFont typeface="Wingdings" panose="05000000000000000000" pitchFamily="2" charset="2"/>
              <a:buChar char="q"/>
            </a:pPr>
            <a:r>
              <a:rPr lang="it-IT" sz="2200" dirty="0" err="1">
                <a:solidFill>
                  <a:srgbClr val="75787B"/>
                </a:solidFill>
                <a:latin typeface="Arial" panose="020B0604020202020204" pitchFamily="34" charset="0"/>
                <a:cs typeface="Arial" panose="020B0604020202020204" pitchFamily="34" charset="0"/>
                <a:sym typeface="Gill Sans" charset="0"/>
              </a:rPr>
              <a:t>Italy</a:t>
            </a:r>
            <a:r>
              <a:rPr lang="it-IT" sz="2200" dirty="0">
                <a:solidFill>
                  <a:srgbClr val="75787B"/>
                </a:solidFill>
                <a:latin typeface="Arial" panose="020B0604020202020204" pitchFamily="34" charset="0"/>
                <a:cs typeface="Arial" panose="020B0604020202020204" pitchFamily="34" charset="0"/>
                <a:sym typeface="Gill Sans" charset="0"/>
              </a:rPr>
              <a:t> </a:t>
            </a:r>
            <a:r>
              <a:rPr lang="it-IT" sz="2200" dirty="0" err="1">
                <a:solidFill>
                  <a:srgbClr val="75787B"/>
                </a:solidFill>
                <a:latin typeface="Arial" panose="020B0604020202020204" pitchFamily="34" charset="0"/>
                <a:cs typeface="Arial" panose="020B0604020202020204" pitchFamily="34" charset="0"/>
                <a:sym typeface="Gill Sans" charset="0"/>
              </a:rPr>
              <a:t>ranks</a:t>
            </a:r>
            <a:r>
              <a:rPr lang="it-IT" sz="2200" dirty="0">
                <a:solidFill>
                  <a:srgbClr val="75787B"/>
                </a:solidFill>
                <a:latin typeface="Arial" panose="020B0604020202020204" pitchFamily="34" charset="0"/>
                <a:cs typeface="Arial" panose="020B0604020202020204" pitchFamily="34" charset="0"/>
                <a:sym typeface="Gill Sans" charset="0"/>
              </a:rPr>
              <a:t> </a:t>
            </a:r>
            <a:r>
              <a:rPr lang="it-IT" sz="2200" b="1" dirty="0">
                <a:solidFill>
                  <a:srgbClr val="002060"/>
                </a:solidFill>
                <a:latin typeface="Arial" panose="020B0604020202020204" pitchFamily="34" charset="0"/>
                <a:cs typeface="Arial" panose="020B0604020202020204" pitchFamily="34" charset="0"/>
                <a:sym typeface="Gill Sans" charset="0"/>
              </a:rPr>
              <a:t>1</a:t>
            </a:r>
            <a:r>
              <a:rPr lang="it-IT" sz="2200" b="1" baseline="30000" dirty="0">
                <a:solidFill>
                  <a:srgbClr val="002060"/>
                </a:solidFill>
                <a:latin typeface="Arial" panose="020B0604020202020204" pitchFamily="34" charset="0"/>
                <a:cs typeface="Arial" panose="020B0604020202020204" pitchFamily="34" charset="0"/>
                <a:sym typeface="Gill Sans" charset="0"/>
              </a:rPr>
              <a:t>st</a:t>
            </a:r>
            <a:r>
              <a:rPr lang="it-IT" sz="2200" b="1" dirty="0">
                <a:solidFill>
                  <a:srgbClr val="002060"/>
                </a:solidFill>
                <a:latin typeface="Arial" panose="020B0604020202020204" pitchFamily="34" charset="0"/>
                <a:cs typeface="Arial" panose="020B0604020202020204" pitchFamily="34" charset="0"/>
                <a:sym typeface="Gill Sans" charset="0"/>
              </a:rPr>
              <a:t> for no. of </a:t>
            </a:r>
            <a:r>
              <a:rPr lang="it-IT" sz="2200" b="1" dirty="0" err="1">
                <a:solidFill>
                  <a:srgbClr val="002060"/>
                </a:solidFill>
                <a:latin typeface="Arial" panose="020B0604020202020204" pitchFamily="34" charset="0"/>
                <a:cs typeface="Arial" panose="020B0604020202020204" pitchFamily="34" charset="0"/>
                <a:sym typeface="Gill Sans" charset="0"/>
              </a:rPr>
              <a:t>scientific</a:t>
            </a:r>
            <a:r>
              <a:rPr lang="it-IT" sz="2200" b="1" dirty="0">
                <a:solidFill>
                  <a:srgbClr val="002060"/>
                </a:solidFill>
                <a:latin typeface="Arial" panose="020B0604020202020204" pitchFamily="34" charset="0"/>
                <a:cs typeface="Arial" panose="020B0604020202020204" pitchFamily="34" charset="0"/>
                <a:sym typeface="Gill Sans" charset="0"/>
              </a:rPr>
              <a:t> </a:t>
            </a:r>
            <a:r>
              <a:rPr lang="it-IT" sz="2200" b="1" dirty="0" err="1">
                <a:solidFill>
                  <a:srgbClr val="002060"/>
                </a:solidFill>
                <a:latin typeface="Arial" panose="020B0604020202020204" pitchFamily="34" charset="0"/>
                <a:cs typeface="Arial" panose="020B0604020202020204" pitchFamily="34" charset="0"/>
                <a:sym typeface="Gill Sans" charset="0"/>
              </a:rPr>
              <a:t>publications</a:t>
            </a:r>
            <a:r>
              <a:rPr lang="it-IT" sz="2200" b="1" dirty="0">
                <a:solidFill>
                  <a:srgbClr val="002060"/>
                </a:solidFill>
                <a:latin typeface="Arial" panose="020B0604020202020204" pitchFamily="34" charset="0"/>
                <a:cs typeface="Arial" panose="020B0604020202020204" pitchFamily="34" charset="0"/>
                <a:sym typeface="Gill Sans" charset="0"/>
              </a:rPr>
              <a:t> on rare </a:t>
            </a:r>
            <a:r>
              <a:rPr lang="it-IT" sz="2200" b="1" dirty="0" err="1">
                <a:solidFill>
                  <a:srgbClr val="002060"/>
                </a:solidFill>
                <a:latin typeface="Arial" panose="020B0604020202020204" pitchFamily="34" charset="0"/>
                <a:cs typeface="Arial" panose="020B0604020202020204" pitchFamily="34" charset="0"/>
                <a:sym typeface="Gill Sans" charset="0"/>
              </a:rPr>
              <a:t>diseases</a:t>
            </a:r>
            <a:endParaRPr lang="it-IT" sz="2200" b="1" dirty="0">
              <a:solidFill>
                <a:srgbClr val="002060"/>
              </a:solidFill>
              <a:latin typeface="Arial" panose="020B0604020202020204" pitchFamily="34" charset="0"/>
              <a:cs typeface="Arial" panose="020B0604020202020204" pitchFamily="34" charset="0"/>
              <a:sym typeface="Gill Sans" charset="0"/>
            </a:endParaRPr>
          </a:p>
          <a:p>
            <a:pPr marL="342900" indent="-342900">
              <a:spcAft>
                <a:spcPts val="1000"/>
              </a:spcAft>
              <a:buClr>
                <a:schemeClr val="accent5">
                  <a:lumMod val="50000"/>
                </a:schemeClr>
              </a:buClr>
              <a:buSzPct val="80000"/>
              <a:buFont typeface="Wingdings" panose="05000000000000000000" pitchFamily="2" charset="2"/>
              <a:buChar char="q"/>
            </a:pPr>
            <a:r>
              <a:rPr lang="it-IT" sz="2200" b="1" dirty="0">
                <a:solidFill>
                  <a:srgbClr val="002060"/>
                </a:solidFill>
                <a:latin typeface="Arial" panose="020B0604020202020204" pitchFamily="34" charset="0"/>
                <a:cs typeface="Arial" panose="020B0604020202020204" pitchFamily="34" charset="0"/>
                <a:sym typeface="Gill Sans" charset="0"/>
              </a:rPr>
              <a:t>12 biotech companies </a:t>
            </a:r>
            <a:r>
              <a:rPr lang="it-IT" sz="2200" b="1" dirty="0" err="1">
                <a:solidFill>
                  <a:srgbClr val="002060"/>
                </a:solidFill>
                <a:latin typeface="Arial" panose="020B0604020202020204" pitchFamily="34" charset="0"/>
                <a:cs typeface="Arial" panose="020B0604020202020204" pitchFamily="34" charset="0"/>
                <a:sym typeface="Gill Sans" charset="0"/>
              </a:rPr>
              <a:t>have</a:t>
            </a:r>
            <a:r>
              <a:rPr lang="it-IT" sz="2200" b="1" dirty="0">
                <a:solidFill>
                  <a:srgbClr val="002060"/>
                </a:solidFill>
                <a:latin typeface="Arial" panose="020B0604020202020204" pitchFamily="34" charset="0"/>
                <a:cs typeface="Arial" panose="020B0604020202020204" pitchFamily="34" charset="0"/>
                <a:sym typeface="Gill Sans" charset="0"/>
              </a:rPr>
              <a:t> </a:t>
            </a:r>
            <a:r>
              <a:rPr lang="it-IT" sz="2200" b="1" dirty="0" err="1">
                <a:solidFill>
                  <a:srgbClr val="002060"/>
                </a:solidFill>
                <a:latin typeface="Arial" panose="020B0604020202020204" pitchFamily="34" charset="0"/>
                <a:cs typeface="Arial" panose="020B0604020202020204" pitchFamily="34" charset="0"/>
                <a:sym typeface="Gill Sans" charset="0"/>
              </a:rPr>
              <a:t>obtained</a:t>
            </a:r>
            <a:r>
              <a:rPr lang="it-IT" sz="2200" b="1" dirty="0">
                <a:solidFill>
                  <a:srgbClr val="002060"/>
                </a:solidFill>
                <a:latin typeface="Arial" panose="020B0604020202020204" pitchFamily="34" charset="0"/>
                <a:cs typeface="Arial" panose="020B0604020202020204" pitchFamily="34" charset="0"/>
                <a:sym typeface="Gill Sans" charset="0"/>
              </a:rPr>
              <a:t> </a:t>
            </a:r>
            <a:r>
              <a:rPr lang="it-IT" sz="2200" b="1" dirty="0" err="1">
                <a:solidFill>
                  <a:srgbClr val="002060"/>
                </a:solidFill>
                <a:latin typeface="Arial" panose="020B0604020202020204" pitchFamily="34" charset="0"/>
                <a:cs typeface="Arial" panose="020B0604020202020204" pitchFamily="34" charset="0"/>
                <a:sym typeface="Gill Sans" charset="0"/>
              </a:rPr>
              <a:t>at</a:t>
            </a:r>
            <a:r>
              <a:rPr lang="it-IT" sz="2200" b="1" dirty="0">
                <a:solidFill>
                  <a:srgbClr val="002060"/>
                </a:solidFill>
                <a:latin typeface="Arial" panose="020B0604020202020204" pitchFamily="34" charset="0"/>
                <a:cs typeface="Arial" panose="020B0604020202020204" pitchFamily="34" charset="0"/>
                <a:sym typeface="Gill Sans" charset="0"/>
              </a:rPr>
              <a:t> </a:t>
            </a:r>
            <a:r>
              <a:rPr lang="it-IT" sz="2200" b="1" dirty="0" err="1">
                <a:solidFill>
                  <a:srgbClr val="002060"/>
                </a:solidFill>
                <a:latin typeface="Arial" panose="020B0604020202020204" pitchFamily="34" charset="0"/>
                <a:cs typeface="Arial" panose="020B0604020202020204" pitchFamily="34" charset="0"/>
                <a:sym typeface="Gill Sans" charset="0"/>
              </a:rPr>
              <a:t>least</a:t>
            </a:r>
            <a:r>
              <a:rPr lang="it-IT" sz="2200" b="1" dirty="0">
                <a:solidFill>
                  <a:srgbClr val="002060"/>
                </a:solidFill>
                <a:latin typeface="Arial" panose="020B0604020202020204" pitchFamily="34" charset="0"/>
                <a:cs typeface="Arial" panose="020B0604020202020204" pitchFamily="34" charset="0"/>
                <a:sym typeface="Gill Sans" charset="0"/>
              </a:rPr>
              <a:t> 1 </a:t>
            </a:r>
            <a:r>
              <a:rPr lang="it-IT" sz="2200" b="1" dirty="0" err="1">
                <a:solidFill>
                  <a:srgbClr val="002060"/>
                </a:solidFill>
                <a:latin typeface="Arial" panose="020B0604020202020204" pitchFamily="34" charset="0"/>
                <a:cs typeface="Arial" panose="020B0604020202020204" pitchFamily="34" charset="0"/>
                <a:sym typeface="Gill Sans" charset="0"/>
              </a:rPr>
              <a:t>orphan</a:t>
            </a:r>
            <a:r>
              <a:rPr lang="it-IT" sz="2200" b="1" dirty="0">
                <a:solidFill>
                  <a:srgbClr val="002060"/>
                </a:solidFill>
                <a:latin typeface="Arial" panose="020B0604020202020204" pitchFamily="34" charset="0"/>
                <a:cs typeface="Arial" panose="020B0604020202020204" pitchFamily="34" charset="0"/>
                <a:sym typeface="Gill Sans" charset="0"/>
              </a:rPr>
              <a:t> </a:t>
            </a:r>
            <a:r>
              <a:rPr lang="it-IT" sz="2200" b="1" dirty="0" err="1">
                <a:solidFill>
                  <a:srgbClr val="002060"/>
                </a:solidFill>
                <a:latin typeface="Arial" panose="020B0604020202020204" pitchFamily="34" charset="0"/>
                <a:cs typeface="Arial" panose="020B0604020202020204" pitchFamily="34" charset="0"/>
                <a:sym typeface="Gill Sans" charset="0"/>
              </a:rPr>
              <a:t>drug</a:t>
            </a:r>
            <a:r>
              <a:rPr lang="it-IT" sz="2200" b="1" dirty="0">
                <a:solidFill>
                  <a:srgbClr val="002060"/>
                </a:solidFill>
                <a:latin typeface="Arial" panose="020B0604020202020204" pitchFamily="34" charset="0"/>
                <a:cs typeface="Arial" panose="020B0604020202020204" pitchFamily="34" charset="0"/>
                <a:sym typeface="Gill Sans" charset="0"/>
              </a:rPr>
              <a:t> </a:t>
            </a:r>
            <a:r>
              <a:rPr lang="it-IT" sz="2200" b="1" dirty="0" err="1">
                <a:solidFill>
                  <a:srgbClr val="002060"/>
                </a:solidFill>
                <a:latin typeface="Arial" panose="020B0604020202020204" pitchFamily="34" charset="0"/>
                <a:cs typeface="Arial" panose="020B0604020202020204" pitchFamily="34" charset="0"/>
                <a:sym typeface="Gill Sans" charset="0"/>
              </a:rPr>
              <a:t>designation</a:t>
            </a:r>
            <a:r>
              <a:rPr lang="it-IT" sz="2200" b="1" dirty="0">
                <a:solidFill>
                  <a:srgbClr val="002060"/>
                </a:solidFill>
                <a:latin typeface="Arial" panose="020B0604020202020204" pitchFamily="34" charset="0"/>
                <a:cs typeface="Arial" panose="020B0604020202020204" pitchFamily="34" charset="0"/>
                <a:sym typeface="Gill Sans" charset="0"/>
              </a:rPr>
              <a:t> </a:t>
            </a:r>
            <a:r>
              <a:rPr lang="it-IT" sz="2200" dirty="0" err="1">
                <a:solidFill>
                  <a:srgbClr val="75787B"/>
                </a:solidFill>
                <a:latin typeface="Arial" panose="020B0604020202020204" pitchFamily="34" charset="0"/>
                <a:cs typeface="Arial" panose="020B0604020202020204" pitchFamily="34" charset="0"/>
                <a:sym typeface="Gill Sans" charset="0"/>
              </a:rPr>
              <a:t>while</a:t>
            </a:r>
            <a:r>
              <a:rPr lang="it-IT" sz="2200" dirty="0">
                <a:solidFill>
                  <a:srgbClr val="002060"/>
                </a:solidFill>
                <a:latin typeface="Arial" panose="020B0604020202020204" pitchFamily="34" charset="0"/>
                <a:cs typeface="Arial" panose="020B0604020202020204" pitchFamily="34" charset="0"/>
                <a:sym typeface="Gill Sans" charset="0"/>
              </a:rPr>
              <a:t> </a:t>
            </a:r>
            <a:r>
              <a:rPr lang="it-IT" sz="2200" b="1" dirty="0">
                <a:solidFill>
                  <a:srgbClr val="002060"/>
                </a:solidFill>
                <a:latin typeface="Arial" panose="020B0604020202020204" pitchFamily="34" charset="0"/>
                <a:cs typeface="Arial" panose="020B0604020202020204" pitchFamily="34" charset="0"/>
                <a:sym typeface="Gill Sans" charset="0"/>
              </a:rPr>
              <a:t>4 products </a:t>
            </a:r>
            <a:r>
              <a:rPr lang="it-IT" sz="2200" b="1" dirty="0" err="1">
                <a:solidFill>
                  <a:srgbClr val="002060"/>
                </a:solidFill>
                <a:latin typeface="Arial" panose="020B0604020202020204" pitchFamily="34" charset="0"/>
                <a:cs typeface="Arial" panose="020B0604020202020204" pitchFamily="34" charset="0"/>
                <a:sym typeface="Gill Sans" charset="0"/>
              </a:rPr>
              <a:t>received</a:t>
            </a:r>
            <a:r>
              <a:rPr lang="it-IT" sz="2200" b="1" dirty="0">
                <a:solidFill>
                  <a:srgbClr val="002060"/>
                </a:solidFill>
                <a:latin typeface="Arial" panose="020B0604020202020204" pitchFamily="34" charset="0"/>
                <a:cs typeface="Arial" panose="020B0604020202020204" pitchFamily="34" charset="0"/>
                <a:sym typeface="Gill Sans" charset="0"/>
              </a:rPr>
              <a:t> the double </a:t>
            </a:r>
            <a:r>
              <a:rPr lang="it-IT" sz="2200" b="1" dirty="0" err="1">
                <a:solidFill>
                  <a:srgbClr val="002060"/>
                </a:solidFill>
                <a:latin typeface="Arial" panose="020B0604020202020204" pitchFamily="34" charset="0"/>
                <a:cs typeface="Arial" panose="020B0604020202020204" pitchFamily="34" charset="0"/>
                <a:sym typeface="Gill Sans" charset="0"/>
              </a:rPr>
              <a:t>designation</a:t>
            </a:r>
            <a:r>
              <a:rPr lang="it-IT" sz="2200" b="1" dirty="0">
                <a:solidFill>
                  <a:srgbClr val="75787B"/>
                </a:solidFill>
                <a:latin typeface="Arial" panose="020B0604020202020204" pitchFamily="34" charset="0"/>
                <a:cs typeface="Arial" panose="020B0604020202020204" pitchFamily="34" charset="0"/>
                <a:sym typeface="Gill Sans" charset="0"/>
              </a:rPr>
              <a:t> </a:t>
            </a:r>
            <a:r>
              <a:rPr lang="it-IT" sz="2200" dirty="0">
                <a:solidFill>
                  <a:srgbClr val="75787B"/>
                </a:solidFill>
                <a:latin typeface="Arial" panose="020B0604020202020204" pitchFamily="34" charset="0"/>
                <a:cs typeface="Arial" panose="020B0604020202020204" pitchFamily="34" charset="0"/>
                <a:sym typeface="Gill Sans" charset="0"/>
              </a:rPr>
              <a:t>by </a:t>
            </a:r>
            <a:r>
              <a:rPr lang="it-IT" sz="2200" dirty="0" err="1">
                <a:solidFill>
                  <a:srgbClr val="75787B"/>
                </a:solidFill>
                <a:latin typeface="Arial" panose="020B0604020202020204" pitchFamily="34" charset="0"/>
                <a:cs typeface="Arial" panose="020B0604020202020204" pitchFamily="34" charset="0"/>
                <a:sym typeface="Gill Sans" charset="0"/>
              </a:rPr>
              <a:t>both</a:t>
            </a:r>
            <a:r>
              <a:rPr lang="it-IT" sz="2200" dirty="0">
                <a:solidFill>
                  <a:srgbClr val="75787B"/>
                </a:solidFill>
                <a:latin typeface="Arial" panose="020B0604020202020204" pitchFamily="34" charset="0"/>
                <a:cs typeface="Arial" panose="020B0604020202020204" pitchFamily="34" charset="0"/>
                <a:sym typeface="Gill Sans" charset="0"/>
              </a:rPr>
              <a:t> the </a:t>
            </a:r>
            <a:r>
              <a:rPr lang="it-IT" sz="2200" dirty="0" err="1">
                <a:solidFill>
                  <a:srgbClr val="75787B"/>
                </a:solidFill>
                <a:latin typeface="Arial" panose="020B0604020202020204" pitchFamily="34" charset="0"/>
                <a:cs typeface="Arial" panose="020B0604020202020204" pitchFamily="34" charset="0"/>
                <a:sym typeface="Gill Sans" charset="0"/>
              </a:rPr>
              <a:t>European</a:t>
            </a:r>
            <a:r>
              <a:rPr lang="it-IT" sz="2200" dirty="0">
                <a:solidFill>
                  <a:srgbClr val="75787B"/>
                </a:solidFill>
                <a:latin typeface="Arial" panose="020B0604020202020204" pitchFamily="34" charset="0"/>
                <a:cs typeface="Arial" panose="020B0604020202020204" pitchFamily="34" charset="0"/>
                <a:sym typeface="Gill Sans" charset="0"/>
              </a:rPr>
              <a:t> </a:t>
            </a:r>
            <a:r>
              <a:rPr lang="it-IT" sz="2200" dirty="0" err="1">
                <a:solidFill>
                  <a:srgbClr val="75787B"/>
                </a:solidFill>
                <a:latin typeface="Arial" panose="020B0604020202020204" pitchFamily="34" charset="0"/>
                <a:cs typeface="Arial" panose="020B0604020202020204" pitchFamily="34" charset="0"/>
                <a:sym typeface="Gill Sans" charset="0"/>
              </a:rPr>
              <a:t>Medicines</a:t>
            </a:r>
            <a:r>
              <a:rPr lang="it-IT" sz="2200" dirty="0">
                <a:solidFill>
                  <a:srgbClr val="75787B"/>
                </a:solidFill>
                <a:latin typeface="Arial" panose="020B0604020202020204" pitchFamily="34" charset="0"/>
                <a:cs typeface="Arial" panose="020B0604020202020204" pitchFamily="34" charset="0"/>
                <a:sym typeface="Gill Sans" charset="0"/>
              </a:rPr>
              <a:t> Agency (EMA) and the US Food and </a:t>
            </a:r>
            <a:r>
              <a:rPr lang="it-IT" sz="2200" dirty="0" err="1">
                <a:solidFill>
                  <a:srgbClr val="75787B"/>
                </a:solidFill>
                <a:latin typeface="Arial" panose="020B0604020202020204" pitchFamily="34" charset="0"/>
                <a:cs typeface="Arial" panose="020B0604020202020204" pitchFamily="34" charset="0"/>
                <a:sym typeface="Gill Sans" charset="0"/>
              </a:rPr>
              <a:t>Drug</a:t>
            </a:r>
            <a:r>
              <a:rPr lang="it-IT" sz="2200" dirty="0">
                <a:solidFill>
                  <a:srgbClr val="75787B"/>
                </a:solidFill>
                <a:latin typeface="Arial" panose="020B0604020202020204" pitchFamily="34" charset="0"/>
                <a:cs typeface="Arial" panose="020B0604020202020204" pitchFamily="34" charset="0"/>
                <a:sym typeface="Gill Sans" charset="0"/>
              </a:rPr>
              <a:t> Administration (FDA)</a:t>
            </a:r>
          </a:p>
        </p:txBody>
      </p:sp>
      <p:sp>
        <p:nvSpPr>
          <p:cNvPr id="22" name="Triangolo isoscele 21"/>
          <p:cNvSpPr/>
          <p:nvPr/>
        </p:nvSpPr>
        <p:spPr>
          <a:xfrm rot="5400000">
            <a:off x="3155111" y="5341783"/>
            <a:ext cx="540323" cy="525083"/>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Triangolo isoscele 24"/>
          <p:cNvSpPr/>
          <p:nvPr/>
        </p:nvSpPr>
        <p:spPr>
          <a:xfrm rot="5400000">
            <a:off x="3143250" y="7867980"/>
            <a:ext cx="540323" cy="525083"/>
          </a:xfrm>
          <a:prstGeom prst="triangle">
            <a:avLst/>
          </a:prstGeom>
          <a:solidFill>
            <a:srgbClr val="0E6C45"/>
          </a:solidFill>
          <a:ln>
            <a:solidFill>
              <a:srgbClr val="007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7D57"/>
              </a:solidFill>
            </a:endParaRPr>
          </a:p>
        </p:txBody>
      </p:sp>
      <p:sp>
        <p:nvSpPr>
          <p:cNvPr id="30" name="Triangolo isoscele 29"/>
          <p:cNvSpPr/>
          <p:nvPr/>
        </p:nvSpPr>
        <p:spPr>
          <a:xfrm rot="5400000">
            <a:off x="3155110" y="7021730"/>
            <a:ext cx="540323" cy="525083"/>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Triangolo isoscele 32"/>
          <p:cNvSpPr/>
          <p:nvPr/>
        </p:nvSpPr>
        <p:spPr>
          <a:xfrm rot="5400000">
            <a:off x="3155111" y="6189576"/>
            <a:ext cx="540323" cy="525083"/>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p:cNvSpPr txBox="1"/>
          <p:nvPr/>
        </p:nvSpPr>
        <p:spPr>
          <a:xfrm>
            <a:off x="3690483" y="4105305"/>
            <a:ext cx="1720180" cy="701040"/>
          </a:xfrm>
          <a:prstGeom prst="rect">
            <a:avLst/>
          </a:prstGeom>
          <a:noFill/>
          <a:ln>
            <a:solidFill>
              <a:schemeClr val="accent5">
                <a:lumMod val="50000"/>
              </a:schemeClr>
            </a:solidFill>
          </a:ln>
        </p:spPr>
        <p:txBody>
          <a:bodyPr wrap="square" rtlCol="0" anchor="ctr">
            <a:noAutofit/>
          </a:bodyPr>
          <a:lstStyle/>
          <a:p>
            <a:pPr algn="ctr"/>
            <a:r>
              <a:rPr lang="it-IT" sz="1800" b="1" dirty="0">
                <a:solidFill>
                  <a:schemeClr val="accent5">
                    <a:lumMod val="50000"/>
                  </a:schemeClr>
                </a:solidFill>
                <a:latin typeface="Arial" panose="020B0604020202020204" pitchFamily="34" charset="0"/>
                <a:cs typeface="Arial" panose="020B0604020202020204" pitchFamily="34" charset="0"/>
              </a:rPr>
              <a:t>NO. OF PROJECTS</a:t>
            </a:r>
          </a:p>
        </p:txBody>
      </p:sp>
      <p:sp>
        <p:nvSpPr>
          <p:cNvPr id="21" name="Ovale 20"/>
          <p:cNvSpPr/>
          <p:nvPr/>
        </p:nvSpPr>
        <p:spPr>
          <a:xfrm>
            <a:off x="4140067" y="5223929"/>
            <a:ext cx="823649" cy="7721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800" b="1" dirty="0">
                <a:solidFill>
                  <a:schemeClr val="bg1"/>
                </a:solidFill>
                <a:latin typeface="Arial" panose="020B0604020202020204" pitchFamily="34" charset="0"/>
                <a:cs typeface="Arial" panose="020B0604020202020204" pitchFamily="34" charset="0"/>
              </a:rPr>
              <a:t>8</a:t>
            </a:r>
          </a:p>
        </p:txBody>
      </p:sp>
      <p:sp>
        <p:nvSpPr>
          <p:cNvPr id="24" name="Ovale 23"/>
          <p:cNvSpPr/>
          <p:nvPr/>
        </p:nvSpPr>
        <p:spPr>
          <a:xfrm>
            <a:off x="4138848" y="7744453"/>
            <a:ext cx="823649" cy="772138"/>
          </a:xfrm>
          <a:prstGeom prst="ellipse">
            <a:avLst/>
          </a:prstGeom>
          <a:solidFill>
            <a:schemeClr val="bg1"/>
          </a:solidFill>
          <a:ln w="19050">
            <a:solidFill>
              <a:srgbClr val="007D5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000" b="1" dirty="0">
                <a:solidFill>
                  <a:srgbClr val="007D57"/>
                </a:solidFill>
                <a:latin typeface="Arial" panose="020B0604020202020204" pitchFamily="34" charset="0"/>
                <a:cs typeface="Arial" panose="020B0604020202020204" pitchFamily="34" charset="0"/>
              </a:rPr>
              <a:t>14</a:t>
            </a:r>
          </a:p>
        </p:txBody>
      </p:sp>
      <p:sp>
        <p:nvSpPr>
          <p:cNvPr id="29" name="Ovale 28"/>
          <p:cNvSpPr/>
          <p:nvPr/>
        </p:nvSpPr>
        <p:spPr>
          <a:xfrm>
            <a:off x="4140065" y="6904220"/>
            <a:ext cx="823649" cy="77213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800" b="1" dirty="0">
                <a:solidFill>
                  <a:schemeClr val="bg1"/>
                </a:solidFill>
                <a:latin typeface="Arial" panose="020B0604020202020204" pitchFamily="34" charset="0"/>
                <a:cs typeface="Arial" panose="020B0604020202020204" pitchFamily="34" charset="0"/>
              </a:rPr>
              <a:t>4</a:t>
            </a:r>
          </a:p>
        </p:txBody>
      </p:sp>
      <p:sp>
        <p:nvSpPr>
          <p:cNvPr id="32" name="Ovale 31"/>
          <p:cNvSpPr/>
          <p:nvPr/>
        </p:nvSpPr>
        <p:spPr>
          <a:xfrm>
            <a:off x="4140066" y="6066049"/>
            <a:ext cx="823649" cy="7721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800" b="1" dirty="0">
                <a:solidFill>
                  <a:schemeClr val="bg1"/>
                </a:solidFill>
                <a:latin typeface="Arial" panose="020B0604020202020204" pitchFamily="34" charset="0"/>
                <a:cs typeface="Arial" panose="020B0604020202020204" pitchFamily="34" charset="0"/>
              </a:rPr>
              <a:t>2</a:t>
            </a:r>
          </a:p>
        </p:txBody>
      </p:sp>
      <p:sp>
        <p:nvSpPr>
          <p:cNvPr id="34" name="Triangolo isoscele 33"/>
          <p:cNvSpPr/>
          <p:nvPr/>
        </p:nvSpPr>
        <p:spPr>
          <a:xfrm rot="10800000">
            <a:off x="4266349" y="4866194"/>
            <a:ext cx="568449" cy="301906"/>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p:cNvSpPr txBox="1"/>
          <p:nvPr/>
        </p:nvSpPr>
        <p:spPr>
          <a:xfrm>
            <a:off x="818425" y="5331906"/>
            <a:ext cx="1826006" cy="525600"/>
          </a:xfrm>
          <a:prstGeom prst="rect">
            <a:avLst/>
          </a:prstGeom>
          <a:noFill/>
          <a:ln>
            <a:solidFill>
              <a:schemeClr val="accent5">
                <a:lumMod val="50000"/>
              </a:schemeClr>
            </a:solidFill>
          </a:ln>
        </p:spPr>
        <p:txBody>
          <a:bodyPr wrap="square" rtlCol="0" anchor="ctr">
            <a:noAutofit/>
          </a:bodyPr>
          <a:lstStyle/>
          <a:p>
            <a:pPr algn="ctr"/>
            <a:r>
              <a:rPr lang="it-IT" sz="1800" b="1" dirty="0">
                <a:solidFill>
                  <a:schemeClr val="accent5">
                    <a:lumMod val="50000"/>
                  </a:schemeClr>
                </a:solidFill>
                <a:latin typeface="Arial" panose="020B0604020202020204" pitchFamily="34" charset="0"/>
                <a:cs typeface="Arial" panose="020B0604020202020204" pitchFamily="34" charset="0"/>
              </a:rPr>
              <a:t>EMA</a:t>
            </a:r>
          </a:p>
        </p:txBody>
      </p:sp>
      <p:sp>
        <p:nvSpPr>
          <p:cNvPr id="23" name="CasellaDiTesto 22"/>
          <p:cNvSpPr txBox="1"/>
          <p:nvPr/>
        </p:nvSpPr>
        <p:spPr>
          <a:xfrm>
            <a:off x="819329" y="7874498"/>
            <a:ext cx="1825200" cy="525600"/>
          </a:xfrm>
          <a:prstGeom prst="rect">
            <a:avLst/>
          </a:prstGeom>
          <a:solidFill>
            <a:schemeClr val="bg1"/>
          </a:solidFill>
          <a:ln w="19050">
            <a:solidFill>
              <a:srgbClr val="007D57"/>
            </a:solidFill>
          </a:ln>
        </p:spPr>
        <p:txBody>
          <a:bodyPr wrap="square" rtlCol="0" anchor="ctr">
            <a:noAutofit/>
          </a:bodyPr>
          <a:lstStyle/>
          <a:p>
            <a:pPr algn="ctr"/>
            <a:r>
              <a:rPr lang="it-IT" sz="2000" b="1" dirty="0">
                <a:solidFill>
                  <a:srgbClr val="007D57"/>
                </a:solidFill>
                <a:latin typeface="Arial" panose="020B0604020202020204" pitchFamily="34" charset="0"/>
                <a:cs typeface="Arial" panose="020B0604020202020204" pitchFamily="34" charset="0"/>
              </a:rPr>
              <a:t>TOTAL</a:t>
            </a:r>
          </a:p>
        </p:txBody>
      </p:sp>
      <p:sp>
        <p:nvSpPr>
          <p:cNvPr id="26" name="CasellaDiTesto 25"/>
          <p:cNvSpPr txBox="1"/>
          <p:nvPr/>
        </p:nvSpPr>
        <p:spPr>
          <a:xfrm>
            <a:off x="818425" y="7012562"/>
            <a:ext cx="1826006" cy="525600"/>
          </a:xfrm>
          <a:prstGeom prst="rect">
            <a:avLst/>
          </a:prstGeom>
          <a:noFill/>
          <a:ln>
            <a:solidFill>
              <a:schemeClr val="accent5">
                <a:lumMod val="50000"/>
              </a:schemeClr>
            </a:solidFill>
          </a:ln>
        </p:spPr>
        <p:txBody>
          <a:bodyPr wrap="square" rtlCol="0" anchor="ctr">
            <a:noAutofit/>
          </a:bodyPr>
          <a:lstStyle/>
          <a:p>
            <a:pPr algn="ctr"/>
            <a:r>
              <a:rPr lang="it-IT" sz="1800" b="1" dirty="0">
                <a:solidFill>
                  <a:schemeClr val="accent5">
                    <a:lumMod val="50000"/>
                  </a:schemeClr>
                </a:solidFill>
                <a:latin typeface="Arial" panose="020B0604020202020204" pitchFamily="34" charset="0"/>
                <a:cs typeface="Arial" panose="020B0604020202020204" pitchFamily="34" charset="0"/>
              </a:rPr>
              <a:t>EMA + FDA</a:t>
            </a:r>
          </a:p>
        </p:txBody>
      </p:sp>
      <p:sp>
        <p:nvSpPr>
          <p:cNvPr id="31" name="CasellaDiTesto 30"/>
          <p:cNvSpPr txBox="1"/>
          <p:nvPr/>
        </p:nvSpPr>
        <p:spPr>
          <a:xfrm>
            <a:off x="807198" y="6187314"/>
            <a:ext cx="1826006" cy="525600"/>
          </a:xfrm>
          <a:prstGeom prst="rect">
            <a:avLst/>
          </a:prstGeom>
          <a:noFill/>
          <a:ln>
            <a:solidFill>
              <a:schemeClr val="accent5">
                <a:lumMod val="50000"/>
              </a:schemeClr>
            </a:solidFill>
          </a:ln>
        </p:spPr>
        <p:txBody>
          <a:bodyPr wrap="square" rtlCol="0" anchor="ctr">
            <a:noAutofit/>
          </a:bodyPr>
          <a:lstStyle/>
          <a:p>
            <a:pPr algn="ctr"/>
            <a:r>
              <a:rPr lang="it-IT" sz="1800" b="1" dirty="0">
                <a:solidFill>
                  <a:schemeClr val="accent5">
                    <a:lumMod val="50000"/>
                  </a:schemeClr>
                </a:solidFill>
                <a:latin typeface="Arial" panose="020B0604020202020204" pitchFamily="34" charset="0"/>
                <a:cs typeface="Arial" panose="020B0604020202020204" pitchFamily="34" charset="0"/>
              </a:rPr>
              <a:t>FDA</a:t>
            </a:r>
          </a:p>
        </p:txBody>
      </p:sp>
      <p:sp>
        <p:nvSpPr>
          <p:cNvPr id="35" name="CasellaDiTesto 34"/>
          <p:cNvSpPr txBox="1"/>
          <p:nvPr/>
        </p:nvSpPr>
        <p:spPr>
          <a:xfrm>
            <a:off x="771852" y="4105305"/>
            <a:ext cx="1919150" cy="701040"/>
          </a:xfrm>
          <a:prstGeom prst="rect">
            <a:avLst/>
          </a:prstGeom>
          <a:noFill/>
          <a:ln>
            <a:solidFill>
              <a:schemeClr val="accent5">
                <a:lumMod val="50000"/>
              </a:schemeClr>
            </a:solidFill>
          </a:ln>
        </p:spPr>
        <p:txBody>
          <a:bodyPr wrap="square" rtlCol="0" anchor="ctr">
            <a:noAutofit/>
          </a:bodyPr>
          <a:lstStyle/>
          <a:p>
            <a:pPr algn="ctr"/>
            <a:r>
              <a:rPr lang="it-IT" sz="1800" b="1" dirty="0">
                <a:solidFill>
                  <a:schemeClr val="accent5">
                    <a:lumMod val="50000"/>
                  </a:schemeClr>
                </a:solidFill>
                <a:latin typeface="Arial" panose="020B0604020202020204" pitchFamily="34" charset="0"/>
                <a:cs typeface="Arial" panose="020B0604020202020204" pitchFamily="34" charset="0"/>
              </a:rPr>
              <a:t>ORPHAN DRUG DESIGNATION</a:t>
            </a:r>
          </a:p>
        </p:txBody>
      </p:sp>
      <p:sp>
        <p:nvSpPr>
          <p:cNvPr id="36" name="Triangolo isoscele 35"/>
          <p:cNvSpPr/>
          <p:nvPr/>
        </p:nvSpPr>
        <p:spPr>
          <a:xfrm rot="10800000">
            <a:off x="1447203" y="4866195"/>
            <a:ext cx="568449" cy="301906"/>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p:cNvSpPr txBox="1"/>
          <p:nvPr/>
        </p:nvSpPr>
        <p:spPr>
          <a:xfrm>
            <a:off x="9162459" y="3618409"/>
            <a:ext cx="1977302" cy="701040"/>
          </a:xfrm>
          <a:prstGeom prst="rect">
            <a:avLst/>
          </a:prstGeom>
          <a:noFill/>
          <a:ln>
            <a:solidFill>
              <a:schemeClr val="accent5">
                <a:lumMod val="50000"/>
              </a:schemeClr>
            </a:solidFill>
          </a:ln>
        </p:spPr>
        <p:txBody>
          <a:bodyPr wrap="square" rtlCol="0" anchor="ctr">
            <a:noAutofit/>
          </a:bodyPr>
          <a:lstStyle/>
          <a:p>
            <a:pPr algn="ctr"/>
            <a:r>
              <a:rPr lang="it-IT" sz="1800" b="1" dirty="0">
                <a:solidFill>
                  <a:schemeClr val="accent5">
                    <a:lumMod val="50000"/>
                  </a:schemeClr>
                </a:solidFill>
                <a:latin typeface="Arial" panose="020B0604020202020204" pitchFamily="34" charset="0"/>
                <a:cs typeface="Arial" panose="020B0604020202020204" pitchFamily="34" charset="0"/>
              </a:rPr>
              <a:t>CELL </a:t>
            </a:r>
          </a:p>
          <a:p>
            <a:pPr algn="ctr"/>
            <a:r>
              <a:rPr lang="it-IT" sz="1800" b="1" dirty="0">
                <a:solidFill>
                  <a:schemeClr val="accent5">
                    <a:lumMod val="50000"/>
                  </a:schemeClr>
                </a:solidFill>
                <a:latin typeface="Arial" panose="020B0604020202020204" pitchFamily="34" charset="0"/>
                <a:cs typeface="Arial" panose="020B0604020202020204" pitchFamily="34" charset="0"/>
              </a:rPr>
              <a:t>THERAPY</a:t>
            </a:r>
          </a:p>
        </p:txBody>
      </p:sp>
      <p:sp>
        <p:nvSpPr>
          <p:cNvPr id="39" name="CasellaDiTesto 38"/>
          <p:cNvSpPr txBox="1"/>
          <p:nvPr/>
        </p:nvSpPr>
        <p:spPr>
          <a:xfrm>
            <a:off x="7043802" y="4845010"/>
            <a:ext cx="1826006" cy="525600"/>
          </a:xfrm>
          <a:prstGeom prst="rect">
            <a:avLst/>
          </a:prstGeom>
          <a:noFill/>
          <a:ln>
            <a:solidFill>
              <a:schemeClr val="accent5">
                <a:lumMod val="50000"/>
              </a:schemeClr>
            </a:solidFill>
          </a:ln>
        </p:spPr>
        <p:txBody>
          <a:bodyPr wrap="square" rtlCol="0" anchor="ctr">
            <a:noAutofit/>
          </a:bodyPr>
          <a:lstStyle/>
          <a:p>
            <a:pPr algn="ctr"/>
            <a:r>
              <a:rPr lang="it-IT" sz="1800" b="1" dirty="0">
                <a:solidFill>
                  <a:schemeClr val="accent5">
                    <a:lumMod val="50000"/>
                  </a:schemeClr>
                </a:solidFill>
                <a:latin typeface="Arial" panose="020B0604020202020204" pitchFamily="34" charset="0"/>
                <a:cs typeface="Arial" panose="020B0604020202020204" pitchFamily="34" charset="0"/>
              </a:rPr>
              <a:t>DISCOVERY</a:t>
            </a:r>
          </a:p>
        </p:txBody>
      </p:sp>
      <p:sp>
        <p:nvSpPr>
          <p:cNvPr id="40" name="Ovale 39"/>
          <p:cNvSpPr/>
          <p:nvPr/>
        </p:nvSpPr>
        <p:spPr>
          <a:xfrm>
            <a:off x="9740604" y="4737033"/>
            <a:ext cx="823649" cy="77213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800" b="1" dirty="0">
                <a:solidFill>
                  <a:schemeClr val="bg1"/>
                </a:solidFill>
                <a:latin typeface="Arial" panose="020B0604020202020204" pitchFamily="34" charset="0"/>
                <a:cs typeface="Arial" panose="020B0604020202020204" pitchFamily="34" charset="0"/>
              </a:rPr>
              <a:t>3</a:t>
            </a:r>
          </a:p>
        </p:txBody>
      </p:sp>
      <p:sp>
        <p:nvSpPr>
          <p:cNvPr id="41" name="Triangolo isoscele 40"/>
          <p:cNvSpPr/>
          <p:nvPr/>
        </p:nvSpPr>
        <p:spPr>
          <a:xfrm rot="5400000">
            <a:off x="8862822" y="4854887"/>
            <a:ext cx="540323" cy="525083"/>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CasellaDiTesto 41"/>
          <p:cNvSpPr txBox="1"/>
          <p:nvPr/>
        </p:nvSpPr>
        <p:spPr>
          <a:xfrm>
            <a:off x="7044608" y="8227660"/>
            <a:ext cx="1825200" cy="525600"/>
          </a:xfrm>
          <a:prstGeom prst="rect">
            <a:avLst/>
          </a:prstGeom>
          <a:solidFill>
            <a:schemeClr val="bg1"/>
          </a:solidFill>
          <a:ln w="19050">
            <a:solidFill>
              <a:srgbClr val="007D57"/>
            </a:solidFill>
          </a:ln>
        </p:spPr>
        <p:txBody>
          <a:bodyPr wrap="square" rtlCol="0" anchor="ctr">
            <a:noAutofit/>
          </a:bodyPr>
          <a:lstStyle/>
          <a:p>
            <a:pPr algn="ctr"/>
            <a:r>
              <a:rPr lang="it-IT" sz="2000" b="1" dirty="0">
                <a:solidFill>
                  <a:srgbClr val="007D57"/>
                </a:solidFill>
                <a:latin typeface="Arial" panose="020B0604020202020204" pitchFamily="34" charset="0"/>
                <a:cs typeface="Arial" panose="020B0604020202020204" pitchFamily="34" charset="0"/>
              </a:rPr>
              <a:t>TOTAL</a:t>
            </a:r>
          </a:p>
        </p:txBody>
      </p:sp>
      <p:sp>
        <p:nvSpPr>
          <p:cNvPr id="43" name="Ovale 42"/>
          <p:cNvSpPr/>
          <p:nvPr/>
        </p:nvSpPr>
        <p:spPr>
          <a:xfrm>
            <a:off x="9739287" y="8097615"/>
            <a:ext cx="823649" cy="772138"/>
          </a:xfrm>
          <a:prstGeom prst="ellipse">
            <a:avLst/>
          </a:prstGeom>
          <a:solidFill>
            <a:schemeClr val="bg1"/>
          </a:solidFill>
          <a:ln w="19050">
            <a:solidFill>
              <a:srgbClr val="007D5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000" b="1" dirty="0">
                <a:solidFill>
                  <a:srgbClr val="007D57"/>
                </a:solidFill>
                <a:latin typeface="Arial" panose="020B0604020202020204" pitchFamily="34" charset="0"/>
                <a:cs typeface="Arial" panose="020B0604020202020204" pitchFamily="34" charset="0"/>
              </a:rPr>
              <a:t>13</a:t>
            </a:r>
          </a:p>
        </p:txBody>
      </p:sp>
      <p:sp>
        <p:nvSpPr>
          <p:cNvPr id="44" name="Triangolo isoscele 43"/>
          <p:cNvSpPr/>
          <p:nvPr/>
        </p:nvSpPr>
        <p:spPr>
          <a:xfrm rot="5400000">
            <a:off x="8850863" y="8221142"/>
            <a:ext cx="540323" cy="525083"/>
          </a:xfrm>
          <a:prstGeom prst="triangle">
            <a:avLst/>
          </a:prstGeom>
          <a:solidFill>
            <a:srgbClr val="0E6C45"/>
          </a:solidFill>
          <a:ln>
            <a:solidFill>
              <a:srgbClr val="007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7D57"/>
              </a:solidFill>
            </a:endParaRPr>
          </a:p>
        </p:txBody>
      </p:sp>
      <p:sp>
        <p:nvSpPr>
          <p:cNvPr id="45" name="CasellaDiTesto 44"/>
          <p:cNvSpPr txBox="1"/>
          <p:nvPr/>
        </p:nvSpPr>
        <p:spPr>
          <a:xfrm>
            <a:off x="7043802" y="7368568"/>
            <a:ext cx="1826006" cy="525600"/>
          </a:xfrm>
          <a:prstGeom prst="rect">
            <a:avLst/>
          </a:prstGeom>
          <a:noFill/>
          <a:ln>
            <a:solidFill>
              <a:schemeClr val="accent5">
                <a:lumMod val="50000"/>
              </a:schemeClr>
            </a:solidFill>
          </a:ln>
        </p:spPr>
        <p:txBody>
          <a:bodyPr wrap="square" rtlCol="0" anchor="ctr">
            <a:noAutofit/>
          </a:bodyPr>
          <a:lstStyle/>
          <a:p>
            <a:pPr algn="ctr"/>
            <a:r>
              <a:rPr lang="it-IT" sz="1800" b="1" dirty="0">
                <a:solidFill>
                  <a:schemeClr val="accent5">
                    <a:lumMod val="50000"/>
                  </a:schemeClr>
                </a:solidFill>
                <a:latin typeface="Arial" panose="020B0604020202020204" pitchFamily="34" charset="0"/>
                <a:cs typeface="Arial" panose="020B0604020202020204" pitchFamily="34" charset="0"/>
              </a:rPr>
              <a:t>PHASE II</a:t>
            </a:r>
          </a:p>
        </p:txBody>
      </p:sp>
      <p:sp>
        <p:nvSpPr>
          <p:cNvPr id="46" name="Ovale 45"/>
          <p:cNvSpPr/>
          <p:nvPr/>
        </p:nvSpPr>
        <p:spPr>
          <a:xfrm>
            <a:off x="9739287" y="7259444"/>
            <a:ext cx="823649" cy="7721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800" b="1" dirty="0">
                <a:solidFill>
                  <a:schemeClr val="bg1"/>
                </a:solidFill>
                <a:latin typeface="Arial" panose="020B0604020202020204" pitchFamily="34" charset="0"/>
                <a:cs typeface="Arial" panose="020B0604020202020204" pitchFamily="34" charset="0"/>
              </a:rPr>
              <a:t>4</a:t>
            </a:r>
          </a:p>
        </p:txBody>
      </p:sp>
      <p:sp>
        <p:nvSpPr>
          <p:cNvPr id="47" name="Triangolo isoscele 46"/>
          <p:cNvSpPr/>
          <p:nvPr/>
        </p:nvSpPr>
        <p:spPr>
          <a:xfrm rot="5400000">
            <a:off x="8862821" y="7382971"/>
            <a:ext cx="540323" cy="525083"/>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CasellaDiTesto 47"/>
          <p:cNvSpPr txBox="1"/>
          <p:nvPr/>
        </p:nvSpPr>
        <p:spPr>
          <a:xfrm>
            <a:off x="7043802" y="6525666"/>
            <a:ext cx="1826006" cy="525600"/>
          </a:xfrm>
          <a:prstGeom prst="rect">
            <a:avLst/>
          </a:prstGeom>
          <a:noFill/>
          <a:ln>
            <a:solidFill>
              <a:schemeClr val="accent5">
                <a:lumMod val="50000"/>
              </a:schemeClr>
            </a:solidFill>
          </a:ln>
        </p:spPr>
        <p:txBody>
          <a:bodyPr wrap="square" rtlCol="0" anchor="ctr">
            <a:noAutofit/>
          </a:bodyPr>
          <a:lstStyle/>
          <a:p>
            <a:pPr algn="ctr"/>
            <a:r>
              <a:rPr lang="it-IT" sz="1800" b="1" dirty="0">
                <a:solidFill>
                  <a:schemeClr val="accent5">
                    <a:lumMod val="50000"/>
                  </a:schemeClr>
                </a:solidFill>
                <a:latin typeface="Arial" panose="020B0604020202020204" pitchFamily="34" charset="0"/>
                <a:cs typeface="Arial" panose="020B0604020202020204" pitchFamily="34" charset="0"/>
              </a:rPr>
              <a:t>PHASE I</a:t>
            </a:r>
          </a:p>
        </p:txBody>
      </p:sp>
      <p:sp>
        <p:nvSpPr>
          <p:cNvPr id="49" name="Ovale 48"/>
          <p:cNvSpPr/>
          <p:nvPr/>
        </p:nvSpPr>
        <p:spPr>
          <a:xfrm>
            <a:off x="9740602" y="6417324"/>
            <a:ext cx="823649" cy="7721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800" b="1" dirty="0">
                <a:solidFill>
                  <a:schemeClr val="bg1"/>
                </a:solidFill>
                <a:latin typeface="Arial" panose="020B0604020202020204" pitchFamily="34" charset="0"/>
                <a:cs typeface="Arial" panose="020B0604020202020204" pitchFamily="34" charset="0"/>
              </a:rPr>
              <a:t>0</a:t>
            </a:r>
          </a:p>
        </p:txBody>
      </p:sp>
      <p:sp>
        <p:nvSpPr>
          <p:cNvPr id="50" name="Triangolo isoscele 49"/>
          <p:cNvSpPr/>
          <p:nvPr/>
        </p:nvSpPr>
        <p:spPr>
          <a:xfrm rot="5400000">
            <a:off x="8862821" y="6534834"/>
            <a:ext cx="540323" cy="525083"/>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asellaDiTesto 50"/>
          <p:cNvSpPr txBox="1"/>
          <p:nvPr/>
        </p:nvSpPr>
        <p:spPr>
          <a:xfrm>
            <a:off x="7032575" y="5700418"/>
            <a:ext cx="1826006" cy="525600"/>
          </a:xfrm>
          <a:prstGeom prst="rect">
            <a:avLst/>
          </a:prstGeom>
          <a:noFill/>
          <a:ln>
            <a:solidFill>
              <a:schemeClr val="accent5">
                <a:lumMod val="50000"/>
              </a:schemeClr>
            </a:solidFill>
          </a:ln>
        </p:spPr>
        <p:txBody>
          <a:bodyPr wrap="square" rtlCol="0" anchor="ctr">
            <a:noAutofit/>
          </a:bodyPr>
          <a:lstStyle/>
          <a:p>
            <a:pPr algn="ctr"/>
            <a:r>
              <a:rPr lang="it-IT" sz="1800" b="1" dirty="0">
                <a:solidFill>
                  <a:schemeClr val="accent5">
                    <a:lumMod val="50000"/>
                  </a:schemeClr>
                </a:solidFill>
                <a:latin typeface="Arial" panose="020B0604020202020204" pitchFamily="34" charset="0"/>
                <a:cs typeface="Arial" panose="020B0604020202020204" pitchFamily="34" charset="0"/>
              </a:rPr>
              <a:t>PRECLINICAL</a:t>
            </a:r>
          </a:p>
        </p:txBody>
      </p:sp>
      <p:sp>
        <p:nvSpPr>
          <p:cNvPr id="52" name="Ovale 51"/>
          <p:cNvSpPr/>
          <p:nvPr/>
        </p:nvSpPr>
        <p:spPr>
          <a:xfrm>
            <a:off x="9740603" y="5579153"/>
            <a:ext cx="823649" cy="772138"/>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800" b="1" dirty="0">
                <a:solidFill>
                  <a:schemeClr val="bg1"/>
                </a:solidFill>
                <a:latin typeface="Arial" panose="020B0604020202020204" pitchFamily="34" charset="0"/>
                <a:cs typeface="Arial" panose="020B0604020202020204" pitchFamily="34" charset="0"/>
              </a:rPr>
              <a:t>6</a:t>
            </a:r>
          </a:p>
        </p:txBody>
      </p:sp>
      <p:sp>
        <p:nvSpPr>
          <p:cNvPr id="53" name="Triangolo isoscele 52"/>
          <p:cNvSpPr/>
          <p:nvPr/>
        </p:nvSpPr>
        <p:spPr>
          <a:xfrm rot="5400000">
            <a:off x="8862822" y="5702680"/>
            <a:ext cx="540323" cy="525083"/>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Triangolo isoscele 53"/>
          <p:cNvSpPr/>
          <p:nvPr/>
        </p:nvSpPr>
        <p:spPr>
          <a:xfrm rot="10800000">
            <a:off x="9866886" y="4379298"/>
            <a:ext cx="568449" cy="301906"/>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5" name="Immagine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81070" y="3601265"/>
            <a:ext cx="728820" cy="728820"/>
          </a:xfrm>
          <a:prstGeom prst="rect">
            <a:avLst/>
          </a:prstGeom>
        </p:spPr>
      </p:pic>
      <p:sp>
        <p:nvSpPr>
          <p:cNvPr id="56" name="CasellaDiTesto 55"/>
          <p:cNvSpPr txBox="1"/>
          <p:nvPr/>
        </p:nvSpPr>
        <p:spPr>
          <a:xfrm>
            <a:off x="11443275" y="3612403"/>
            <a:ext cx="1977302" cy="701040"/>
          </a:xfrm>
          <a:prstGeom prst="rect">
            <a:avLst/>
          </a:prstGeom>
          <a:noFill/>
          <a:ln>
            <a:solidFill>
              <a:schemeClr val="accent5">
                <a:lumMod val="50000"/>
              </a:schemeClr>
            </a:solidFill>
          </a:ln>
        </p:spPr>
        <p:txBody>
          <a:bodyPr wrap="square" rtlCol="0" anchor="ctr">
            <a:noAutofit/>
          </a:bodyPr>
          <a:lstStyle/>
          <a:p>
            <a:pPr algn="ctr"/>
            <a:r>
              <a:rPr lang="it-IT" sz="1800" b="1" dirty="0">
                <a:solidFill>
                  <a:schemeClr val="accent5">
                    <a:lumMod val="50000"/>
                  </a:schemeClr>
                </a:solidFill>
                <a:latin typeface="Arial" panose="020B0604020202020204" pitchFamily="34" charset="0"/>
                <a:cs typeface="Arial" panose="020B0604020202020204" pitchFamily="34" charset="0"/>
              </a:rPr>
              <a:t>GENE THERAPY</a:t>
            </a:r>
          </a:p>
        </p:txBody>
      </p:sp>
      <p:sp>
        <p:nvSpPr>
          <p:cNvPr id="57" name="Ovale 56"/>
          <p:cNvSpPr/>
          <p:nvPr/>
        </p:nvSpPr>
        <p:spPr>
          <a:xfrm>
            <a:off x="12021420" y="4731027"/>
            <a:ext cx="823649" cy="77213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800" b="1" dirty="0">
                <a:solidFill>
                  <a:schemeClr val="bg1"/>
                </a:solidFill>
                <a:latin typeface="Arial" panose="020B0604020202020204" pitchFamily="34" charset="0"/>
                <a:cs typeface="Arial" panose="020B0604020202020204" pitchFamily="34" charset="0"/>
              </a:rPr>
              <a:t>5</a:t>
            </a:r>
          </a:p>
        </p:txBody>
      </p:sp>
      <p:sp>
        <p:nvSpPr>
          <p:cNvPr id="58" name="Ovale 57"/>
          <p:cNvSpPr/>
          <p:nvPr/>
        </p:nvSpPr>
        <p:spPr>
          <a:xfrm>
            <a:off x="12020103" y="8091609"/>
            <a:ext cx="823649" cy="772138"/>
          </a:xfrm>
          <a:prstGeom prst="ellipse">
            <a:avLst/>
          </a:prstGeom>
          <a:solidFill>
            <a:schemeClr val="bg1"/>
          </a:solidFill>
          <a:ln w="19050">
            <a:solidFill>
              <a:srgbClr val="007D5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000" b="1" dirty="0">
                <a:solidFill>
                  <a:srgbClr val="007D57"/>
                </a:solidFill>
                <a:latin typeface="Arial" panose="020B0604020202020204" pitchFamily="34" charset="0"/>
                <a:cs typeface="Arial" panose="020B0604020202020204" pitchFamily="34" charset="0"/>
              </a:rPr>
              <a:t>20</a:t>
            </a:r>
          </a:p>
        </p:txBody>
      </p:sp>
      <p:sp>
        <p:nvSpPr>
          <p:cNvPr id="59" name="Ovale 58"/>
          <p:cNvSpPr/>
          <p:nvPr/>
        </p:nvSpPr>
        <p:spPr>
          <a:xfrm>
            <a:off x="12020103" y="7253438"/>
            <a:ext cx="823649" cy="7721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800" b="1" dirty="0">
                <a:solidFill>
                  <a:schemeClr val="bg1"/>
                </a:solidFill>
                <a:latin typeface="Arial" panose="020B0604020202020204" pitchFamily="34" charset="0"/>
                <a:cs typeface="Arial" panose="020B0604020202020204" pitchFamily="34" charset="0"/>
              </a:rPr>
              <a:t>1</a:t>
            </a:r>
          </a:p>
        </p:txBody>
      </p:sp>
      <p:sp>
        <p:nvSpPr>
          <p:cNvPr id="60" name="Ovale 59"/>
          <p:cNvSpPr/>
          <p:nvPr/>
        </p:nvSpPr>
        <p:spPr>
          <a:xfrm>
            <a:off x="12021418" y="6411318"/>
            <a:ext cx="823649" cy="7721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800" b="1" dirty="0">
                <a:solidFill>
                  <a:schemeClr val="bg1"/>
                </a:solidFill>
                <a:latin typeface="Arial" panose="020B0604020202020204" pitchFamily="34" charset="0"/>
                <a:cs typeface="Arial" panose="020B0604020202020204" pitchFamily="34" charset="0"/>
              </a:rPr>
              <a:t>5</a:t>
            </a:r>
          </a:p>
        </p:txBody>
      </p:sp>
      <p:sp>
        <p:nvSpPr>
          <p:cNvPr id="61" name="Ovale 60"/>
          <p:cNvSpPr/>
          <p:nvPr/>
        </p:nvSpPr>
        <p:spPr>
          <a:xfrm>
            <a:off x="12021419" y="5573147"/>
            <a:ext cx="823649" cy="772138"/>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800" b="1" dirty="0">
                <a:solidFill>
                  <a:schemeClr val="bg1"/>
                </a:solidFill>
                <a:latin typeface="Arial" panose="020B0604020202020204" pitchFamily="34" charset="0"/>
                <a:cs typeface="Arial" panose="020B0604020202020204" pitchFamily="34" charset="0"/>
              </a:rPr>
              <a:t>9</a:t>
            </a:r>
          </a:p>
        </p:txBody>
      </p:sp>
      <p:sp>
        <p:nvSpPr>
          <p:cNvPr id="62" name="Triangolo isoscele 61"/>
          <p:cNvSpPr/>
          <p:nvPr/>
        </p:nvSpPr>
        <p:spPr>
          <a:xfrm rot="10800000">
            <a:off x="12147702" y="4373292"/>
            <a:ext cx="568449" cy="301906"/>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CasellaDiTesto 62"/>
          <p:cNvSpPr txBox="1"/>
          <p:nvPr/>
        </p:nvSpPr>
        <p:spPr>
          <a:xfrm>
            <a:off x="13718444" y="3612403"/>
            <a:ext cx="1977302" cy="701040"/>
          </a:xfrm>
          <a:prstGeom prst="rect">
            <a:avLst/>
          </a:prstGeom>
          <a:noFill/>
          <a:ln>
            <a:solidFill>
              <a:schemeClr val="accent5">
                <a:lumMod val="50000"/>
              </a:schemeClr>
            </a:solidFill>
          </a:ln>
        </p:spPr>
        <p:txBody>
          <a:bodyPr wrap="square" rtlCol="0" anchor="ctr">
            <a:noAutofit/>
          </a:bodyPr>
          <a:lstStyle/>
          <a:p>
            <a:pPr algn="ctr"/>
            <a:r>
              <a:rPr lang="it-IT" sz="1800" b="1" dirty="0">
                <a:solidFill>
                  <a:schemeClr val="accent5">
                    <a:lumMod val="50000"/>
                  </a:schemeClr>
                </a:solidFill>
                <a:latin typeface="Arial" panose="020B0604020202020204" pitchFamily="34" charset="0"/>
                <a:cs typeface="Arial" panose="020B0604020202020204" pitchFamily="34" charset="0"/>
              </a:rPr>
              <a:t>REGENERATIVE THERAPY</a:t>
            </a:r>
          </a:p>
        </p:txBody>
      </p:sp>
      <p:sp>
        <p:nvSpPr>
          <p:cNvPr id="64" name="Ovale 63"/>
          <p:cNvSpPr/>
          <p:nvPr/>
        </p:nvSpPr>
        <p:spPr>
          <a:xfrm>
            <a:off x="14296589" y="4731027"/>
            <a:ext cx="823649" cy="77213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800" b="1" dirty="0">
                <a:solidFill>
                  <a:schemeClr val="bg1"/>
                </a:solidFill>
                <a:latin typeface="Arial" panose="020B0604020202020204" pitchFamily="34" charset="0"/>
                <a:cs typeface="Arial" panose="020B0604020202020204" pitchFamily="34" charset="0"/>
              </a:rPr>
              <a:t>0</a:t>
            </a:r>
          </a:p>
        </p:txBody>
      </p:sp>
      <p:sp>
        <p:nvSpPr>
          <p:cNvPr id="65" name="Ovale 64"/>
          <p:cNvSpPr/>
          <p:nvPr/>
        </p:nvSpPr>
        <p:spPr>
          <a:xfrm>
            <a:off x="14295272" y="8091609"/>
            <a:ext cx="823649" cy="772138"/>
          </a:xfrm>
          <a:prstGeom prst="ellipse">
            <a:avLst/>
          </a:prstGeom>
          <a:solidFill>
            <a:schemeClr val="bg1"/>
          </a:solidFill>
          <a:ln w="19050">
            <a:solidFill>
              <a:srgbClr val="007D5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000" b="1" dirty="0">
                <a:solidFill>
                  <a:srgbClr val="007D57"/>
                </a:solidFill>
                <a:latin typeface="Arial" panose="020B0604020202020204" pitchFamily="34" charset="0"/>
                <a:cs typeface="Arial" panose="020B0604020202020204" pitchFamily="34" charset="0"/>
              </a:rPr>
              <a:t>12</a:t>
            </a:r>
          </a:p>
        </p:txBody>
      </p:sp>
      <p:sp>
        <p:nvSpPr>
          <p:cNvPr id="66" name="Ovale 65"/>
          <p:cNvSpPr/>
          <p:nvPr/>
        </p:nvSpPr>
        <p:spPr>
          <a:xfrm>
            <a:off x="14295272" y="7253438"/>
            <a:ext cx="823649" cy="7721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800" b="1" dirty="0">
                <a:solidFill>
                  <a:schemeClr val="bg1"/>
                </a:solidFill>
                <a:latin typeface="Arial" panose="020B0604020202020204" pitchFamily="34" charset="0"/>
                <a:cs typeface="Arial" panose="020B0604020202020204" pitchFamily="34" charset="0"/>
              </a:rPr>
              <a:t>0</a:t>
            </a:r>
          </a:p>
        </p:txBody>
      </p:sp>
      <p:sp>
        <p:nvSpPr>
          <p:cNvPr id="67" name="Ovale 66"/>
          <p:cNvSpPr/>
          <p:nvPr/>
        </p:nvSpPr>
        <p:spPr>
          <a:xfrm>
            <a:off x="14296587" y="6411318"/>
            <a:ext cx="823649" cy="7721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800" b="1" dirty="0">
                <a:solidFill>
                  <a:schemeClr val="bg1"/>
                </a:solidFill>
                <a:latin typeface="Arial" panose="020B0604020202020204" pitchFamily="34" charset="0"/>
                <a:cs typeface="Arial" panose="020B0604020202020204" pitchFamily="34" charset="0"/>
              </a:rPr>
              <a:t>0</a:t>
            </a:r>
          </a:p>
        </p:txBody>
      </p:sp>
      <p:sp>
        <p:nvSpPr>
          <p:cNvPr id="68" name="Ovale 67"/>
          <p:cNvSpPr/>
          <p:nvPr/>
        </p:nvSpPr>
        <p:spPr>
          <a:xfrm>
            <a:off x="14296588" y="5573147"/>
            <a:ext cx="823649" cy="772138"/>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800" b="1" dirty="0">
                <a:solidFill>
                  <a:schemeClr val="bg1"/>
                </a:solidFill>
                <a:latin typeface="Arial" panose="020B0604020202020204" pitchFamily="34" charset="0"/>
                <a:cs typeface="Arial" panose="020B0604020202020204" pitchFamily="34" charset="0"/>
              </a:rPr>
              <a:t>12</a:t>
            </a:r>
          </a:p>
        </p:txBody>
      </p:sp>
      <p:sp>
        <p:nvSpPr>
          <p:cNvPr id="69" name="Triangolo isoscele 68"/>
          <p:cNvSpPr/>
          <p:nvPr/>
        </p:nvSpPr>
        <p:spPr>
          <a:xfrm rot="10800000">
            <a:off x="14422871" y="4373292"/>
            <a:ext cx="568449" cy="301906"/>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CasellaDiTesto 69"/>
          <p:cNvSpPr txBox="1"/>
          <p:nvPr/>
        </p:nvSpPr>
        <p:spPr>
          <a:xfrm>
            <a:off x="15971808" y="3612403"/>
            <a:ext cx="1526572" cy="701040"/>
          </a:xfrm>
          <a:prstGeom prst="rect">
            <a:avLst/>
          </a:prstGeom>
          <a:solidFill>
            <a:schemeClr val="bg1"/>
          </a:solidFill>
          <a:ln w="19050">
            <a:solidFill>
              <a:srgbClr val="007D57"/>
            </a:solidFill>
          </a:ln>
        </p:spPr>
        <p:txBody>
          <a:bodyPr wrap="square" rtlCol="0" anchor="ctr">
            <a:noAutofit/>
          </a:bodyPr>
          <a:lstStyle>
            <a:defPPr>
              <a:defRPr lang="ru-RU"/>
            </a:defPPr>
            <a:lvl1pPr algn="ctr">
              <a:defRPr sz="2000" b="1">
                <a:solidFill>
                  <a:srgbClr val="00B050"/>
                </a:solidFill>
                <a:latin typeface="Arial" panose="020B0604020202020204" pitchFamily="34" charset="0"/>
                <a:cs typeface="Arial" panose="020B0604020202020204" pitchFamily="34" charset="0"/>
              </a:defRPr>
            </a:lvl1pPr>
          </a:lstStyle>
          <a:p>
            <a:r>
              <a:rPr lang="it-IT" dirty="0">
                <a:solidFill>
                  <a:srgbClr val="007D57"/>
                </a:solidFill>
              </a:rPr>
              <a:t>TOTAL</a:t>
            </a:r>
          </a:p>
        </p:txBody>
      </p:sp>
      <p:sp>
        <p:nvSpPr>
          <p:cNvPr id="71" name="Ovale 70"/>
          <p:cNvSpPr/>
          <p:nvPr/>
        </p:nvSpPr>
        <p:spPr>
          <a:xfrm>
            <a:off x="16324588" y="4731027"/>
            <a:ext cx="823649" cy="772138"/>
          </a:xfrm>
          <a:prstGeom prst="ellipse">
            <a:avLst/>
          </a:prstGeom>
          <a:solidFill>
            <a:schemeClr val="bg1"/>
          </a:solidFill>
          <a:ln w="19050">
            <a:solidFill>
              <a:srgbClr val="007D5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000" b="1" dirty="0">
                <a:solidFill>
                  <a:srgbClr val="007D57"/>
                </a:solidFill>
                <a:latin typeface="Arial" panose="020B0604020202020204" pitchFamily="34" charset="0"/>
                <a:cs typeface="Arial" panose="020B0604020202020204" pitchFamily="34" charset="0"/>
              </a:rPr>
              <a:t>8</a:t>
            </a:r>
          </a:p>
        </p:txBody>
      </p:sp>
      <p:sp>
        <p:nvSpPr>
          <p:cNvPr id="72" name="Ovale 71"/>
          <p:cNvSpPr/>
          <p:nvPr/>
        </p:nvSpPr>
        <p:spPr>
          <a:xfrm>
            <a:off x="16323271" y="8091609"/>
            <a:ext cx="823649" cy="772138"/>
          </a:xfrm>
          <a:prstGeom prst="ellipse">
            <a:avLst/>
          </a:prstGeom>
          <a:solidFill>
            <a:schemeClr val="bg1"/>
          </a:solidFill>
          <a:ln w="19050">
            <a:solidFill>
              <a:srgbClr val="007D5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000" b="1" dirty="0">
                <a:solidFill>
                  <a:srgbClr val="007D57"/>
                </a:solidFill>
                <a:latin typeface="Arial" panose="020B0604020202020204" pitchFamily="34" charset="0"/>
                <a:cs typeface="Arial" panose="020B0604020202020204" pitchFamily="34" charset="0"/>
              </a:rPr>
              <a:t>45</a:t>
            </a:r>
          </a:p>
        </p:txBody>
      </p:sp>
      <p:sp>
        <p:nvSpPr>
          <p:cNvPr id="73" name="Ovale 72"/>
          <p:cNvSpPr/>
          <p:nvPr/>
        </p:nvSpPr>
        <p:spPr>
          <a:xfrm>
            <a:off x="16323271" y="7253438"/>
            <a:ext cx="823649" cy="772138"/>
          </a:xfrm>
          <a:prstGeom prst="ellipse">
            <a:avLst/>
          </a:prstGeom>
          <a:solidFill>
            <a:schemeClr val="bg1"/>
          </a:solidFill>
          <a:ln w="19050">
            <a:solidFill>
              <a:srgbClr val="007D5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000" b="1" dirty="0">
                <a:solidFill>
                  <a:srgbClr val="007D57"/>
                </a:solidFill>
                <a:latin typeface="Arial" panose="020B0604020202020204" pitchFamily="34" charset="0"/>
                <a:cs typeface="Arial" panose="020B0604020202020204" pitchFamily="34" charset="0"/>
              </a:rPr>
              <a:t>5</a:t>
            </a:r>
          </a:p>
        </p:txBody>
      </p:sp>
      <p:sp>
        <p:nvSpPr>
          <p:cNvPr id="74" name="Ovale 73"/>
          <p:cNvSpPr/>
          <p:nvPr/>
        </p:nvSpPr>
        <p:spPr>
          <a:xfrm>
            <a:off x="16324586" y="6411318"/>
            <a:ext cx="823649" cy="772138"/>
          </a:xfrm>
          <a:prstGeom prst="ellipse">
            <a:avLst/>
          </a:prstGeom>
          <a:solidFill>
            <a:schemeClr val="bg1"/>
          </a:solidFill>
          <a:ln w="19050">
            <a:solidFill>
              <a:srgbClr val="007D5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000" b="1" dirty="0">
                <a:solidFill>
                  <a:srgbClr val="007D57"/>
                </a:solidFill>
                <a:latin typeface="Arial" panose="020B0604020202020204" pitchFamily="34" charset="0"/>
                <a:cs typeface="Arial" panose="020B0604020202020204" pitchFamily="34" charset="0"/>
              </a:rPr>
              <a:t>5</a:t>
            </a:r>
          </a:p>
        </p:txBody>
      </p:sp>
      <p:sp>
        <p:nvSpPr>
          <p:cNvPr id="75" name="Ovale 74"/>
          <p:cNvSpPr/>
          <p:nvPr/>
        </p:nvSpPr>
        <p:spPr>
          <a:xfrm>
            <a:off x="16324587" y="5573147"/>
            <a:ext cx="823649" cy="772138"/>
          </a:xfrm>
          <a:prstGeom prst="ellipse">
            <a:avLst/>
          </a:prstGeom>
          <a:solidFill>
            <a:schemeClr val="bg1"/>
          </a:solidFill>
          <a:ln w="19050">
            <a:solidFill>
              <a:srgbClr val="007D5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000" b="1" dirty="0">
                <a:solidFill>
                  <a:srgbClr val="007D57"/>
                </a:solidFill>
                <a:latin typeface="Arial" panose="020B0604020202020204" pitchFamily="34" charset="0"/>
                <a:cs typeface="Arial" panose="020B0604020202020204" pitchFamily="34" charset="0"/>
              </a:rPr>
              <a:t>27</a:t>
            </a:r>
          </a:p>
        </p:txBody>
      </p:sp>
      <p:sp>
        <p:nvSpPr>
          <p:cNvPr id="76" name="Triangolo isoscele 75"/>
          <p:cNvSpPr/>
          <p:nvPr/>
        </p:nvSpPr>
        <p:spPr>
          <a:xfrm rot="10800000">
            <a:off x="16450870" y="4373292"/>
            <a:ext cx="568449" cy="301906"/>
          </a:xfrm>
          <a:prstGeom prst="triangle">
            <a:avLst/>
          </a:prstGeom>
          <a:solidFill>
            <a:srgbClr val="0E6C45"/>
          </a:solidFill>
          <a:ln>
            <a:solidFill>
              <a:srgbClr val="007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7D57"/>
              </a:solidFill>
            </a:endParaRPr>
          </a:p>
        </p:txBody>
      </p:sp>
      <p:cxnSp>
        <p:nvCxnSpPr>
          <p:cNvPr id="77" name="Connettore diritto 76"/>
          <p:cNvCxnSpPr/>
          <p:nvPr/>
        </p:nvCxnSpPr>
        <p:spPr>
          <a:xfrm>
            <a:off x="9865610" y="5535571"/>
            <a:ext cx="7158920" cy="0"/>
          </a:xfrm>
          <a:prstGeom prst="line">
            <a:avLst/>
          </a:prstGeom>
          <a:ln w="222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Connettore diritto 77"/>
          <p:cNvCxnSpPr/>
          <p:nvPr/>
        </p:nvCxnSpPr>
        <p:spPr>
          <a:xfrm>
            <a:off x="9865610" y="8072203"/>
            <a:ext cx="7158920" cy="0"/>
          </a:xfrm>
          <a:prstGeom prst="line">
            <a:avLst/>
          </a:prstGeom>
          <a:ln w="222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Connettore diritto 78"/>
          <p:cNvCxnSpPr/>
          <p:nvPr/>
        </p:nvCxnSpPr>
        <p:spPr>
          <a:xfrm>
            <a:off x="9865610" y="6391379"/>
            <a:ext cx="7158920" cy="0"/>
          </a:xfrm>
          <a:prstGeom prst="line">
            <a:avLst/>
          </a:prstGeom>
          <a:ln w="222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Connettore diritto 79"/>
          <p:cNvCxnSpPr/>
          <p:nvPr/>
        </p:nvCxnSpPr>
        <p:spPr>
          <a:xfrm>
            <a:off x="9865610" y="7216114"/>
            <a:ext cx="7158920" cy="0"/>
          </a:xfrm>
          <a:prstGeom prst="line">
            <a:avLst/>
          </a:prstGeom>
          <a:ln w="222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Connettore diritto 80"/>
          <p:cNvCxnSpPr/>
          <p:nvPr/>
        </p:nvCxnSpPr>
        <p:spPr>
          <a:xfrm>
            <a:off x="15855035" y="5196095"/>
            <a:ext cx="0" cy="3226657"/>
          </a:xfrm>
          <a:prstGeom prst="line">
            <a:avLst/>
          </a:prstGeom>
          <a:ln w="222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5" name="Connettore diritto 84"/>
          <p:cNvCxnSpPr/>
          <p:nvPr/>
        </p:nvCxnSpPr>
        <p:spPr>
          <a:xfrm>
            <a:off x="13574477" y="5196095"/>
            <a:ext cx="0" cy="3226657"/>
          </a:xfrm>
          <a:prstGeom prst="line">
            <a:avLst/>
          </a:prstGeom>
          <a:ln w="222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6" name="Connettore diritto 85"/>
          <p:cNvCxnSpPr/>
          <p:nvPr/>
        </p:nvCxnSpPr>
        <p:spPr>
          <a:xfrm>
            <a:off x="11272149" y="5196095"/>
            <a:ext cx="0" cy="3226657"/>
          </a:xfrm>
          <a:prstGeom prst="line">
            <a:avLst/>
          </a:prstGeom>
          <a:ln w="222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950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26</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3" name="Gruppo 2"/>
          <p:cNvGrpSpPr/>
          <p:nvPr/>
        </p:nvGrpSpPr>
        <p:grpSpPr>
          <a:xfrm>
            <a:off x="-137160" y="-137160"/>
            <a:ext cx="3670523" cy="1086702"/>
            <a:chOff x="0" y="0"/>
            <a:chExt cx="3670523" cy="1086702"/>
          </a:xfrm>
        </p:grpSpPr>
        <p:pic>
          <p:nvPicPr>
            <p:cNvPr id="140" name="Immagine 1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141" name="Picture 11"/>
            <p:cNvPicPr>
              <a:picLocks noChangeAspect="1"/>
            </p:cNvPicPr>
            <p:nvPr/>
          </p:nvPicPr>
          <p:blipFill>
            <a:blip r:embed="rId4"/>
            <a:stretch>
              <a:fillRect/>
            </a:stretch>
          </p:blipFill>
          <p:spPr>
            <a:xfrm>
              <a:off x="1674274" y="312912"/>
              <a:ext cx="882598" cy="441771"/>
            </a:xfrm>
            <a:prstGeom prst="rect">
              <a:avLst/>
            </a:prstGeom>
          </p:spPr>
        </p:pic>
        <p:pic>
          <p:nvPicPr>
            <p:cNvPr id="142" name="Immagine 1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143" name="Connettore diritto 142"/>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45" name="Group 8"/>
          <p:cNvGrpSpPr/>
          <p:nvPr/>
        </p:nvGrpSpPr>
        <p:grpSpPr>
          <a:xfrm>
            <a:off x="2656772" y="1287178"/>
            <a:ext cx="13327397" cy="130629"/>
            <a:chOff x="5594142" y="5684880"/>
            <a:chExt cx="13327397" cy="130629"/>
          </a:xfrm>
        </p:grpSpPr>
        <p:cxnSp>
          <p:nvCxnSpPr>
            <p:cNvPr id="146"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147"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48"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 </a:t>
              </a:r>
            </a:p>
          </p:txBody>
        </p:sp>
      </p:grpSp>
      <p:sp>
        <p:nvSpPr>
          <p:cNvPr id="28" name="CasellaDiTesto 27"/>
          <p:cNvSpPr txBox="1">
            <a:spLocks noChangeArrowheads="1"/>
          </p:cNvSpPr>
          <p:nvPr/>
        </p:nvSpPr>
        <p:spPr bwMode="auto">
          <a:xfrm>
            <a:off x="0" y="9519901"/>
            <a:ext cx="18288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lvl="0" algn="ctr" fontAlgn="base">
              <a:spcBef>
                <a:spcPct val="0"/>
              </a:spcBef>
              <a:spcAft>
                <a:spcPct val="0"/>
              </a:spcAft>
              <a:defRPr/>
            </a:pPr>
            <a:r>
              <a:rPr lang="it-IT" altLang="it-IT" sz="1100" i="1" dirty="0">
                <a:solidFill>
                  <a:srgbClr val="75787B"/>
                </a:solidFill>
                <a:latin typeface="Arial" panose="020B0604020202020204" pitchFamily="34" charset="0"/>
                <a:ea typeface="ＭＳ Ｐゴシック" pitchFamily="127" charset="-128"/>
                <a:cs typeface="Arial" panose="020B0604020202020204" pitchFamily="34" charset="0"/>
              </a:rPr>
              <a:t>Source: «La Sperimentazione Clinica dei Medicinali in Italia - 18° Rapporto Nazionale, Anno 2019», AIFA</a:t>
            </a:r>
            <a:endPar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24"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dirty="0" err="1">
                <a:ln>
                  <a:noFill/>
                </a:ln>
                <a:solidFill>
                  <a:srgbClr val="75787B"/>
                </a:solidFill>
                <a:effectLst/>
                <a:uLnTx/>
                <a:uFillTx/>
                <a:latin typeface="Arial"/>
                <a:ea typeface="Lato" panose="020F0502020204030203" pitchFamily="34" charset="0"/>
                <a:cs typeface="Arial"/>
              </a:rPr>
              <a:t>Clinical</a:t>
            </a:r>
            <a:r>
              <a:rPr kumimoji="0" lang="it-IT"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rPr>
              <a:t> Trials</a:t>
            </a:r>
          </a:p>
        </p:txBody>
      </p:sp>
      <p:sp>
        <p:nvSpPr>
          <p:cNvPr id="17" name="CasellaDiTesto 4"/>
          <p:cNvSpPr txBox="1"/>
          <p:nvPr/>
        </p:nvSpPr>
        <p:spPr>
          <a:xfrm>
            <a:off x="1526406" y="1890992"/>
            <a:ext cx="13276272" cy="430887"/>
          </a:xfrm>
          <a:prstGeom prst="rect">
            <a:avLst/>
          </a:prstGeom>
          <a:noFill/>
        </p:spPr>
        <p:txBody>
          <a:bodyPr wrap="square" rtlCol="0">
            <a:spAutoFit/>
          </a:bodyPr>
          <a:lstStyle>
            <a:defPPr>
              <a:defRPr lang="it-IT"/>
            </a:defPPr>
            <a:lvl1pPr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1pPr>
            <a:lvl2pPr marL="457173"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2pPr>
            <a:lvl3pPr marL="914347"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3pPr>
            <a:lvl4pPr marL="1371520"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4pPr>
            <a:lvl5pPr marL="1828694"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5pPr>
            <a:lvl6pPr marL="2285866"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6pPr>
            <a:lvl7pPr marL="2743041"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7pPr>
            <a:lvl8pPr marL="3200214"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8pPr>
            <a:lvl9pPr marL="3657388"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9pPr>
          </a:lstStyle>
          <a:p>
            <a:pPr lvl="0">
              <a:spcAft>
                <a:spcPts val="0"/>
              </a:spcAft>
              <a:buClr>
                <a:srgbClr val="75787B"/>
              </a:buClr>
              <a:defRPr/>
            </a:pPr>
            <a:r>
              <a:rPr lang="en-GB" sz="2200" b="1" dirty="0">
                <a:solidFill>
                  <a:srgbClr val="002060"/>
                </a:solidFill>
                <a:latin typeface="Arial" panose="020B0604020202020204" pitchFamily="34" charset="0"/>
                <a:cs typeface="Arial" panose="020B0604020202020204" pitchFamily="34" charset="0"/>
              </a:rPr>
              <a:t>2014-2018 Clinical Trials (CT) per year: EU – Italy comparison</a:t>
            </a:r>
            <a:endParaRPr lang="en-GB" sz="2400" i="1" dirty="0">
              <a:solidFill>
                <a:srgbClr val="002060"/>
              </a:solidFill>
              <a:latin typeface="Arial" panose="020B0604020202020204" pitchFamily="34" charset="0"/>
              <a:cs typeface="Arial" panose="020B0604020202020204" pitchFamily="34" charset="0"/>
            </a:endParaRPr>
          </a:p>
        </p:txBody>
      </p:sp>
      <p:graphicFrame>
        <p:nvGraphicFramePr>
          <p:cNvPr id="4" name="Tabella 3"/>
          <p:cNvGraphicFramePr>
            <a:graphicFrameLocks noGrp="1"/>
          </p:cNvGraphicFramePr>
          <p:nvPr>
            <p:extLst>
              <p:ext uri="{D42A27DB-BD31-4B8C-83A1-F6EECF244321}">
                <p14:modId xmlns:p14="http://schemas.microsoft.com/office/powerpoint/2010/main" val="1284116870"/>
              </p:ext>
            </p:extLst>
          </p:nvPr>
        </p:nvGraphicFramePr>
        <p:xfrm>
          <a:off x="1526406" y="2905312"/>
          <a:ext cx="10800000" cy="4697280"/>
        </p:xfrm>
        <a:graphic>
          <a:graphicData uri="http://schemas.openxmlformats.org/drawingml/2006/table">
            <a:tbl>
              <a:tblPr firstRow="1" bandRow="1">
                <a:tableStyleId>{6E25E649-3F16-4E02-A733-19D2CDBF48F0}</a:tableStyleId>
              </a:tblPr>
              <a:tblGrid>
                <a:gridCol w="1800000">
                  <a:extLst>
                    <a:ext uri="{9D8B030D-6E8A-4147-A177-3AD203B41FA5}">
                      <a16:colId xmlns:a16="http://schemas.microsoft.com/office/drawing/2014/main" val="2902552057"/>
                    </a:ext>
                  </a:extLst>
                </a:gridCol>
                <a:gridCol w="1800000">
                  <a:extLst>
                    <a:ext uri="{9D8B030D-6E8A-4147-A177-3AD203B41FA5}">
                      <a16:colId xmlns:a16="http://schemas.microsoft.com/office/drawing/2014/main" val="840470153"/>
                    </a:ext>
                  </a:extLst>
                </a:gridCol>
                <a:gridCol w="1800000">
                  <a:extLst>
                    <a:ext uri="{9D8B030D-6E8A-4147-A177-3AD203B41FA5}">
                      <a16:colId xmlns:a16="http://schemas.microsoft.com/office/drawing/2014/main" val="653030080"/>
                    </a:ext>
                  </a:extLst>
                </a:gridCol>
                <a:gridCol w="1800000">
                  <a:extLst>
                    <a:ext uri="{9D8B030D-6E8A-4147-A177-3AD203B41FA5}">
                      <a16:colId xmlns:a16="http://schemas.microsoft.com/office/drawing/2014/main" val="869220160"/>
                    </a:ext>
                  </a:extLst>
                </a:gridCol>
                <a:gridCol w="1800000">
                  <a:extLst>
                    <a:ext uri="{9D8B030D-6E8A-4147-A177-3AD203B41FA5}">
                      <a16:colId xmlns:a16="http://schemas.microsoft.com/office/drawing/2014/main" val="1199894351"/>
                    </a:ext>
                  </a:extLst>
                </a:gridCol>
                <a:gridCol w="1800000">
                  <a:extLst>
                    <a:ext uri="{9D8B030D-6E8A-4147-A177-3AD203B41FA5}">
                      <a16:colId xmlns:a16="http://schemas.microsoft.com/office/drawing/2014/main" val="1253208098"/>
                    </a:ext>
                  </a:extLst>
                </a:gridCol>
              </a:tblGrid>
              <a:tr h="370840">
                <a:tc>
                  <a:txBody>
                    <a:bodyPr/>
                    <a:lstStyle/>
                    <a:p>
                      <a:pPr algn="ctr"/>
                      <a:r>
                        <a:rPr lang="it-IT" sz="2200" dirty="0" err="1">
                          <a:latin typeface="Arial" panose="020B0604020202020204" pitchFamily="34" charset="0"/>
                          <a:cs typeface="Arial" panose="020B0604020202020204" pitchFamily="34" charset="0"/>
                        </a:rPr>
                        <a:t>Year</a:t>
                      </a:r>
                      <a:endParaRPr lang="it-IT" sz="2200" b="1"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it-IT" sz="2200" dirty="0">
                          <a:latin typeface="Arial" panose="020B0604020202020204" pitchFamily="34" charset="0"/>
                          <a:cs typeface="Arial" panose="020B0604020202020204" pitchFamily="34" charset="0"/>
                        </a:rPr>
                        <a:t>CT in</a:t>
                      </a:r>
                      <a:r>
                        <a:rPr lang="it-IT" sz="2200" baseline="0" dirty="0">
                          <a:latin typeface="Arial" panose="020B0604020202020204" pitchFamily="34" charset="0"/>
                          <a:cs typeface="Arial" panose="020B0604020202020204" pitchFamily="34" charset="0"/>
                        </a:rPr>
                        <a:t> the EU*</a:t>
                      </a:r>
                      <a:endParaRPr lang="it-IT" sz="2200" b="1"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it-IT" sz="2200" dirty="0">
                          <a:latin typeface="Arial" panose="020B0604020202020204" pitchFamily="34" charset="0"/>
                          <a:cs typeface="Arial" panose="020B0604020202020204" pitchFamily="34" charset="0"/>
                        </a:rPr>
                        <a:t>CT </a:t>
                      </a:r>
                      <a:r>
                        <a:rPr lang="it-IT" sz="2200" dirty="0" err="1">
                          <a:latin typeface="Arial" panose="020B0604020202020204" pitchFamily="34" charset="0"/>
                          <a:cs typeface="Arial" panose="020B0604020202020204" pitchFamily="34" charset="0"/>
                        </a:rPr>
                        <a:t>presented</a:t>
                      </a:r>
                      <a:r>
                        <a:rPr lang="it-IT" sz="2200" dirty="0">
                          <a:latin typeface="Arial" panose="020B0604020202020204" pitchFamily="34" charset="0"/>
                          <a:cs typeface="Arial" panose="020B0604020202020204" pitchFamily="34" charset="0"/>
                        </a:rPr>
                        <a:t> in </a:t>
                      </a:r>
                      <a:r>
                        <a:rPr lang="it-IT" sz="2200" dirty="0" err="1">
                          <a:latin typeface="Arial" panose="020B0604020202020204" pitchFamily="34" charset="0"/>
                          <a:cs typeface="Arial" panose="020B0604020202020204" pitchFamily="34" charset="0"/>
                        </a:rPr>
                        <a:t>Italy</a:t>
                      </a:r>
                      <a:endParaRPr lang="it-IT" sz="2200" b="1"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it-IT" sz="2200" dirty="0">
                          <a:latin typeface="Arial" panose="020B0604020202020204" pitchFamily="34" charset="0"/>
                          <a:cs typeface="Arial" panose="020B0604020202020204" pitchFamily="34" charset="0"/>
                        </a:rPr>
                        <a:t>% </a:t>
                      </a:r>
                      <a:br>
                        <a:rPr lang="it-IT" sz="2200" dirty="0">
                          <a:latin typeface="Arial" panose="020B0604020202020204" pitchFamily="34" charset="0"/>
                          <a:cs typeface="Arial" panose="020B0604020202020204" pitchFamily="34" charset="0"/>
                        </a:rPr>
                      </a:br>
                      <a:r>
                        <a:rPr lang="it-IT" sz="2200" dirty="0" err="1">
                          <a:latin typeface="Arial" panose="020B0604020202020204" pitchFamily="34" charset="0"/>
                          <a:cs typeface="Arial" panose="020B0604020202020204" pitchFamily="34" charset="0"/>
                        </a:rPr>
                        <a:t>Italy</a:t>
                      </a:r>
                      <a:r>
                        <a:rPr lang="it-IT" sz="2200" dirty="0">
                          <a:latin typeface="Arial" panose="020B0604020202020204" pitchFamily="34" charset="0"/>
                          <a:cs typeface="Arial" panose="020B0604020202020204" pitchFamily="34" charset="0"/>
                        </a:rPr>
                        <a:t> / EU</a:t>
                      </a:r>
                      <a:endParaRPr lang="it-IT" sz="2200" b="1"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it-IT" sz="2200" dirty="0">
                          <a:latin typeface="Arial" panose="020B0604020202020204" pitchFamily="34" charset="0"/>
                          <a:cs typeface="Arial" panose="020B0604020202020204" pitchFamily="34" charset="0"/>
                        </a:rPr>
                        <a:t>CT</a:t>
                      </a:r>
                      <a:r>
                        <a:rPr lang="it-IT" sz="2200" baseline="0" dirty="0">
                          <a:latin typeface="Arial" panose="020B0604020202020204" pitchFamily="34" charset="0"/>
                          <a:cs typeface="Arial" panose="020B0604020202020204" pitchFamily="34" charset="0"/>
                        </a:rPr>
                        <a:t> </a:t>
                      </a:r>
                      <a:r>
                        <a:rPr lang="it-IT" sz="2200" baseline="0" dirty="0" err="1">
                          <a:latin typeface="Arial" panose="020B0604020202020204" pitchFamily="34" charset="0"/>
                          <a:cs typeface="Arial" panose="020B0604020202020204" pitchFamily="34" charset="0"/>
                        </a:rPr>
                        <a:t>authorized</a:t>
                      </a:r>
                      <a:r>
                        <a:rPr lang="it-IT" sz="2200" baseline="0" dirty="0">
                          <a:latin typeface="Arial" panose="020B0604020202020204" pitchFamily="34" charset="0"/>
                          <a:cs typeface="Arial" panose="020B0604020202020204" pitchFamily="34" charset="0"/>
                        </a:rPr>
                        <a:t> in </a:t>
                      </a:r>
                      <a:r>
                        <a:rPr lang="it-IT" sz="2200" baseline="0" dirty="0" err="1">
                          <a:latin typeface="Arial" panose="020B0604020202020204" pitchFamily="34" charset="0"/>
                          <a:cs typeface="Arial" panose="020B0604020202020204" pitchFamily="34" charset="0"/>
                        </a:rPr>
                        <a:t>Italy</a:t>
                      </a:r>
                      <a:endParaRPr lang="it-IT" sz="2200" b="1"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it-IT" sz="2200" dirty="0">
                          <a:latin typeface="Arial" panose="020B0604020202020204" pitchFamily="34" charset="0"/>
                          <a:cs typeface="Arial" panose="020B0604020202020204" pitchFamily="34" charset="0"/>
                        </a:rPr>
                        <a:t>%</a:t>
                      </a:r>
                    </a:p>
                    <a:p>
                      <a:pPr algn="ctr"/>
                      <a:r>
                        <a:rPr lang="it-IT" sz="2200" dirty="0" err="1">
                          <a:latin typeface="Arial" panose="020B0604020202020204" pitchFamily="34" charset="0"/>
                          <a:cs typeface="Arial" panose="020B0604020202020204" pitchFamily="34" charset="0"/>
                        </a:rPr>
                        <a:t>Italy</a:t>
                      </a:r>
                      <a:r>
                        <a:rPr lang="it-IT" sz="2200" baseline="0" dirty="0">
                          <a:latin typeface="Arial" panose="020B0604020202020204" pitchFamily="34" charset="0"/>
                          <a:cs typeface="Arial" panose="020B0604020202020204" pitchFamily="34" charset="0"/>
                        </a:rPr>
                        <a:t> / EU</a:t>
                      </a:r>
                      <a:endParaRPr lang="it-IT" sz="2200" b="1" dirty="0">
                        <a:solidFill>
                          <a:schemeClr val="bg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47492982"/>
                  </a:ext>
                </a:extLst>
              </a:tr>
              <a:tr h="720000">
                <a:tc>
                  <a:txBody>
                    <a:bodyPr/>
                    <a:lstStyle/>
                    <a:p>
                      <a:pPr algn="ctr"/>
                      <a:r>
                        <a:rPr lang="it-IT" sz="2200" dirty="0">
                          <a:latin typeface="Arial" panose="020B0604020202020204" pitchFamily="34" charset="0"/>
                          <a:cs typeface="Arial" panose="020B0604020202020204" pitchFamily="34" charset="0"/>
                        </a:rPr>
                        <a:t>2014</a:t>
                      </a:r>
                      <a:endParaRPr lang="it-IT" sz="2200" b="1"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it-IT" sz="2200" dirty="0">
                          <a:latin typeface="Arial" panose="020B0604020202020204" pitchFamily="34" charset="0"/>
                          <a:cs typeface="Arial" panose="020B0604020202020204" pitchFamily="34" charset="0"/>
                        </a:rPr>
                        <a:t>3.249</a:t>
                      </a:r>
                      <a:endParaRPr lang="it-IT" sz="2200" b="1"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it-IT" sz="2200" dirty="0">
                          <a:latin typeface="Arial" panose="020B0604020202020204" pitchFamily="34" charset="0"/>
                          <a:cs typeface="Arial" panose="020B0604020202020204" pitchFamily="34" charset="0"/>
                        </a:rPr>
                        <a:t>723</a:t>
                      </a:r>
                      <a:endParaRPr lang="it-IT" sz="2200" b="1"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it-IT" sz="2200" dirty="0">
                          <a:latin typeface="Arial" panose="020B0604020202020204" pitchFamily="34" charset="0"/>
                          <a:cs typeface="Arial" panose="020B0604020202020204" pitchFamily="34" charset="0"/>
                        </a:rPr>
                        <a:t>22,3</a:t>
                      </a:r>
                      <a:endParaRPr lang="it-IT" sz="2200" b="1"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it-IT" sz="2200" dirty="0">
                          <a:latin typeface="Arial" panose="020B0604020202020204" pitchFamily="34" charset="0"/>
                          <a:cs typeface="Arial" panose="020B0604020202020204" pitchFamily="34" charset="0"/>
                        </a:rPr>
                        <a:t>592</a:t>
                      </a:r>
                      <a:endParaRPr lang="it-IT" sz="2200" b="1"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it-IT" sz="2200" dirty="0">
                          <a:latin typeface="Arial" panose="020B0604020202020204" pitchFamily="34" charset="0"/>
                          <a:cs typeface="Arial" panose="020B0604020202020204" pitchFamily="34" charset="0"/>
                        </a:rPr>
                        <a:t>18,2</a:t>
                      </a:r>
                      <a:endParaRPr lang="it-IT" sz="2200" b="1" dirty="0">
                        <a:solidFill>
                          <a:schemeClr val="bg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99255945"/>
                  </a:ext>
                </a:extLst>
              </a:tr>
              <a:tr h="720000">
                <a:tc>
                  <a:txBody>
                    <a:bodyPr/>
                    <a:lstStyle/>
                    <a:p>
                      <a:pPr algn="ctr"/>
                      <a:r>
                        <a:rPr lang="it-IT" sz="2200" dirty="0">
                          <a:latin typeface="Arial" panose="020B0604020202020204" pitchFamily="34" charset="0"/>
                          <a:cs typeface="Arial" panose="020B0604020202020204" pitchFamily="34" charset="0"/>
                        </a:rPr>
                        <a:t>2015</a:t>
                      </a:r>
                      <a:endParaRPr lang="it-IT" sz="2200" b="1"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it-IT" sz="2200" dirty="0">
                          <a:latin typeface="Arial" panose="020B0604020202020204" pitchFamily="34" charset="0"/>
                          <a:cs typeface="Arial" panose="020B0604020202020204" pitchFamily="34" charset="0"/>
                        </a:rPr>
                        <a:t>3.918</a:t>
                      </a:r>
                      <a:endParaRPr lang="it-IT" sz="2200" b="1"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it-IT" sz="2200" dirty="0">
                          <a:latin typeface="Arial" panose="020B0604020202020204" pitchFamily="34" charset="0"/>
                          <a:cs typeface="Arial" panose="020B0604020202020204" pitchFamily="34" charset="0"/>
                        </a:rPr>
                        <a:t>744</a:t>
                      </a:r>
                      <a:endParaRPr lang="it-IT" sz="2200" b="1"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it-IT" sz="2200" dirty="0">
                          <a:latin typeface="Arial" panose="020B0604020202020204" pitchFamily="34" charset="0"/>
                          <a:cs typeface="Arial" panose="020B0604020202020204" pitchFamily="34" charset="0"/>
                        </a:rPr>
                        <a:t>19,0</a:t>
                      </a:r>
                      <a:endParaRPr lang="it-IT" sz="2200" b="1"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it-IT" sz="2200" dirty="0">
                          <a:latin typeface="Arial" panose="020B0604020202020204" pitchFamily="34" charset="0"/>
                          <a:cs typeface="Arial" panose="020B0604020202020204" pitchFamily="34" charset="0"/>
                        </a:rPr>
                        <a:t>672</a:t>
                      </a:r>
                      <a:endParaRPr lang="it-IT" sz="2200" b="1"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it-IT" sz="2200" dirty="0">
                          <a:latin typeface="Arial" panose="020B0604020202020204" pitchFamily="34" charset="0"/>
                          <a:cs typeface="Arial" panose="020B0604020202020204" pitchFamily="34" charset="0"/>
                        </a:rPr>
                        <a:t>17,2</a:t>
                      </a:r>
                      <a:endParaRPr lang="it-IT" sz="2200" b="1" dirty="0">
                        <a:solidFill>
                          <a:schemeClr val="bg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30056302"/>
                  </a:ext>
                </a:extLst>
              </a:tr>
              <a:tr h="720000">
                <a:tc>
                  <a:txBody>
                    <a:bodyPr/>
                    <a:lstStyle/>
                    <a:p>
                      <a:pPr algn="ctr"/>
                      <a:r>
                        <a:rPr lang="it-IT" sz="2200" dirty="0">
                          <a:latin typeface="Arial" panose="020B0604020202020204" pitchFamily="34" charset="0"/>
                          <a:cs typeface="Arial" panose="020B0604020202020204" pitchFamily="34" charset="0"/>
                        </a:rPr>
                        <a:t>2016</a:t>
                      </a:r>
                      <a:endParaRPr lang="it-IT" sz="2200" b="1"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it-IT" sz="2200" dirty="0">
                          <a:latin typeface="Arial" panose="020B0604020202020204" pitchFamily="34" charset="0"/>
                          <a:cs typeface="Arial" panose="020B0604020202020204" pitchFamily="34" charset="0"/>
                        </a:rPr>
                        <a:t>3.255</a:t>
                      </a:r>
                      <a:endParaRPr lang="it-IT" sz="2200" b="1"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it-IT" sz="2200" dirty="0">
                          <a:latin typeface="Arial" panose="020B0604020202020204" pitchFamily="34" charset="0"/>
                          <a:cs typeface="Arial" panose="020B0604020202020204" pitchFamily="34" charset="0"/>
                        </a:rPr>
                        <a:t>767</a:t>
                      </a:r>
                      <a:endParaRPr lang="it-IT" sz="2200" b="1"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it-IT" sz="2200" dirty="0">
                          <a:latin typeface="Arial" panose="020B0604020202020204" pitchFamily="34" charset="0"/>
                          <a:cs typeface="Arial" panose="020B0604020202020204" pitchFamily="34" charset="0"/>
                        </a:rPr>
                        <a:t>23,6</a:t>
                      </a:r>
                      <a:endParaRPr lang="it-IT" sz="2200" b="1"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it-IT" sz="2200" dirty="0">
                          <a:latin typeface="Arial" panose="020B0604020202020204" pitchFamily="34" charset="0"/>
                          <a:cs typeface="Arial" panose="020B0604020202020204" pitchFamily="34" charset="0"/>
                        </a:rPr>
                        <a:t>660</a:t>
                      </a:r>
                      <a:endParaRPr lang="it-IT" sz="2200" b="1"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it-IT" sz="2200" dirty="0">
                          <a:latin typeface="Arial" panose="020B0604020202020204" pitchFamily="34" charset="0"/>
                          <a:cs typeface="Arial" panose="020B0604020202020204" pitchFamily="34" charset="0"/>
                        </a:rPr>
                        <a:t>20,3</a:t>
                      </a:r>
                      <a:endParaRPr lang="it-IT" sz="2200" b="1" dirty="0">
                        <a:solidFill>
                          <a:schemeClr val="bg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81070420"/>
                  </a:ext>
                </a:extLst>
              </a:tr>
              <a:tr h="720000">
                <a:tc>
                  <a:txBody>
                    <a:bodyPr/>
                    <a:lstStyle/>
                    <a:p>
                      <a:pPr algn="ctr"/>
                      <a:r>
                        <a:rPr lang="it-IT" sz="2200" dirty="0">
                          <a:latin typeface="Arial" panose="020B0604020202020204" pitchFamily="34" charset="0"/>
                          <a:cs typeface="Arial" panose="020B0604020202020204" pitchFamily="34" charset="0"/>
                        </a:rPr>
                        <a:t>2017</a:t>
                      </a:r>
                      <a:endParaRPr lang="it-IT" sz="2200" b="1"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it-IT" sz="2200" dirty="0">
                          <a:latin typeface="Arial" panose="020B0604020202020204" pitchFamily="34" charset="0"/>
                          <a:cs typeface="Arial" panose="020B0604020202020204" pitchFamily="34" charset="0"/>
                        </a:rPr>
                        <a:t>3.125</a:t>
                      </a:r>
                      <a:endParaRPr lang="it-IT" sz="2200" b="1"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it-IT" sz="2200" dirty="0">
                          <a:latin typeface="Arial" panose="020B0604020202020204" pitchFamily="34" charset="0"/>
                          <a:cs typeface="Arial" panose="020B0604020202020204" pitchFamily="34" charset="0"/>
                        </a:rPr>
                        <a:t>669</a:t>
                      </a:r>
                      <a:endParaRPr lang="it-IT" sz="2200" b="1"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it-IT" sz="2200" dirty="0">
                          <a:latin typeface="Arial" panose="020B0604020202020204" pitchFamily="34" charset="0"/>
                          <a:cs typeface="Arial" panose="020B0604020202020204" pitchFamily="34" charset="0"/>
                        </a:rPr>
                        <a:t>21,4</a:t>
                      </a:r>
                      <a:endParaRPr lang="it-IT" sz="2200" b="1"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it-IT" sz="2200" dirty="0">
                          <a:latin typeface="Arial" panose="020B0604020202020204" pitchFamily="34" charset="0"/>
                          <a:cs typeface="Arial" panose="020B0604020202020204" pitchFamily="34" charset="0"/>
                        </a:rPr>
                        <a:t>564</a:t>
                      </a:r>
                      <a:endParaRPr lang="it-IT" sz="2200" b="1"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it-IT" sz="2200" dirty="0">
                          <a:latin typeface="Arial" panose="020B0604020202020204" pitchFamily="34" charset="0"/>
                          <a:cs typeface="Arial" panose="020B0604020202020204" pitchFamily="34" charset="0"/>
                        </a:rPr>
                        <a:t>18,0</a:t>
                      </a:r>
                      <a:endParaRPr lang="it-IT" sz="2200" b="1" dirty="0">
                        <a:solidFill>
                          <a:schemeClr val="bg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72453383"/>
                  </a:ext>
                </a:extLst>
              </a:tr>
              <a:tr h="720000">
                <a:tc>
                  <a:txBody>
                    <a:bodyPr/>
                    <a:lstStyle/>
                    <a:p>
                      <a:pPr algn="ctr"/>
                      <a:r>
                        <a:rPr lang="it-IT" sz="2200" dirty="0">
                          <a:latin typeface="Arial" panose="020B0604020202020204" pitchFamily="34" charset="0"/>
                          <a:cs typeface="Arial" panose="020B0604020202020204" pitchFamily="34" charset="0"/>
                        </a:rPr>
                        <a:t>2018</a:t>
                      </a:r>
                      <a:endParaRPr lang="it-IT" sz="2200" b="1"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it-IT" sz="2200" dirty="0">
                          <a:latin typeface="Arial" panose="020B0604020202020204" pitchFamily="34" charset="0"/>
                          <a:cs typeface="Arial" panose="020B0604020202020204" pitchFamily="34" charset="0"/>
                        </a:rPr>
                        <a:t>3.256</a:t>
                      </a:r>
                      <a:endParaRPr lang="it-IT" sz="2200" b="1"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it-IT" sz="2200" dirty="0">
                          <a:latin typeface="Arial" panose="020B0604020202020204" pitchFamily="34" charset="0"/>
                          <a:cs typeface="Arial" panose="020B0604020202020204" pitchFamily="34" charset="0"/>
                        </a:rPr>
                        <a:t>716</a:t>
                      </a:r>
                      <a:endParaRPr lang="it-IT" sz="2200" b="1"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it-IT" sz="2200" dirty="0">
                          <a:latin typeface="Arial" panose="020B0604020202020204" pitchFamily="34" charset="0"/>
                          <a:cs typeface="Arial" panose="020B0604020202020204" pitchFamily="34" charset="0"/>
                        </a:rPr>
                        <a:t>22,0</a:t>
                      </a:r>
                      <a:endParaRPr lang="it-IT" sz="2200" b="1"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it-IT" sz="2200" dirty="0">
                          <a:latin typeface="Arial" panose="020B0604020202020204" pitchFamily="34" charset="0"/>
                          <a:cs typeface="Arial" panose="020B0604020202020204" pitchFamily="34" charset="0"/>
                        </a:rPr>
                        <a:t>666</a:t>
                      </a:r>
                      <a:endParaRPr lang="it-IT" sz="2200" b="1"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it-IT" sz="2200" dirty="0">
                          <a:latin typeface="Arial" panose="020B0604020202020204" pitchFamily="34" charset="0"/>
                          <a:cs typeface="Arial" panose="020B0604020202020204" pitchFamily="34" charset="0"/>
                        </a:rPr>
                        <a:t>20,5</a:t>
                      </a:r>
                      <a:endParaRPr lang="it-IT" sz="2200" b="1" dirty="0">
                        <a:solidFill>
                          <a:schemeClr val="bg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19795956"/>
                  </a:ext>
                </a:extLst>
              </a:tr>
            </a:tbl>
          </a:graphicData>
        </a:graphic>
      </p:graphicFrame>
      <p:sp>
        <p:nvSpPr>
          <p:cNvPr id="19" name="CasellaDiTesto 4"/>
          <p:cNvSpPr txBox="1"/>
          <p:nvPr/>
        </p:nvSpPr>
        <p:spPr>
          <a:xfrm>
            <a:off x="1526406" y="7620439"/>
            <a:ext cx="5393773" cy="370288"/>
          </a:xfrm>
          <a:prstGeom prst="rect">
            <a:avLst/>
          </a:prstGeom>
          <a:noFill/>
        </p:spPr>
        <p:txBody>
          <a:bodyPr wrap="square" rtlCol="0">
            <a:spAutoFit/>
          </a:bodyPr>
          <a:lstStyle>
            <a:defPPr>
              <a:defRPr lang="it-IT"/>
            </a:defPPr>
            <a:lvl1pPr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1pPr>
            <a:lvl2pPr marL="457173"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2pPr>
            <a:lvl3pPr marL="914347"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3pPr>
            <a:lvl4pPr marL="1371520"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4pPr>
            <a:lvl5pPr marL="1828694"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5pPr>
            <a:lvl6pPr marL="2285866"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6pPr>
            <a:lvl7pPr marL="2743041"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7pPr>
            <a:lvl8pPr marL="3200214"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8pPr>
            <a:lvl9pPr marL="3657388"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9pPr>
          </a:lstStyle>
          <a:p>
            <a:pPr lvl="0">
              <a:spcAft>
                <a:spcPts val="0"/>
              </a:spcAft>
              <a:buClr>
                <a:srgbClr val="75787B"/>
              </a:buClr>
              <a:defRPr/>
            </a:pPr>
            <a:r>
              <a:rPr lang="en-GB" sz="1800" i="1" dirty="0">
                <a:solidFill>
                  <a:srgbClr val="002060"/>
                </a:solidFill>
                <a:latin typeface="Arial" panose="020B0604020202020204" pitchFamily="34" charset="0"/>
                <a:cs typeface="Arial" panose="020B0604020202020204" pitchFamily="34" charset="0"/>
              </a:rPr>
              <a:t>* no. of studies uploaded in the European system</a:t>
            </a:r>
          </a:p>
        </p:txBody>
      </p:sp>
      <p:sp>
        <p:nvSpPr>
          <p:cNvPr id="20" name="Rettangolo 19"/>
          <p:cNvSpPr/>
          <p:nvPr/>
        </p:nvSpPr>
        <p:spPr>
          <a:xfrm>
            <a:off x="13449300" y="2998108"/>
            <a:ext cx="4315450" cy="5383891"/>
          </a:xfrm>
          <a:prstGeom prst="rect">
            <a:avLst/>
          </a:prstGeom>
        </p:spPr>
        <p:txBody>
          <a:bodyPr wrap="square">
            <a:noAutofit/>
          </a:bodyPr>
          <a:lstStyle/>
          <a:p>
            <a:pPr marL="342900" indent="-342900">
              <a:lnSpc>
                <a:spcPct val="120000"/>
              </a:lnSpc>
              <a:buClr>
                <a:schemeClr val="accent5">
                  <a:lumMod val="50000"/>
                </a:schemeClr>
              </a:buClr>
              <a:buSzPct val="80000"/>
              <a:buFont typeface="Wingdings" panose="05000000000000000000" pitchFamily="2" charset="2"/>
              <a:buChar char="q"/>
            </a:pPr>
            <a:r>
              <a:rPr lang="en-US" sz="2400" b="1" dirty="0">
                <a:solidFill>
                  <a:schemeClr val="accent5">
                    <a:lumMod val="50000"/>
                  </a:schemeClr>
                </a:solidFill>
                <a:latin typeface="Arial" panose="020B0604020202020204" pitchFamily="34" charset="0"/>
                <a:cs typeface="Arial" panose="020B0604020202020204" pitchFamily="34" charset="0"/>
              </a:rPr>
              <a:t>In 2018, the tot no. of presented and authorized Clinical Trials in Italy increased </a:t>
            </a:r>
            <a:r>
              <a:rPr lang="en-US" sz="2400" dirty="0">
                <a:solidFill>
                  <a:srgbClr val="70706F"/>
                </a:solidFill>
                <a:latin typeface="Arial" panose="020B0604020202020204" pitchFamily="34" charset="0"/>
                <a:cs typeface="Arial" panose="020B0604020202020204" pitchFamily="34" charset="0"/>
              </a:rPr>
              <a:t>– vs the consistent European CT</a:t>
            </a:r>
          </a:p>
          <a:p>
            <a:pPr marL="342900" indent="-342900">
              <a:lnSpc>
                <a:spcPct val="120000"/>
              </a:lnSpc>
              <a:buClr>
                <a:schemeClr val="accent5">
                  <a:lumMod val="50000"/>
                </a:schemeClr>
              </a:buClr>
              <a:buSzPct val="80000"/>
              <a:buFont typeface="Wingdings" panose="05000000000000000000" pitchFamily="2" charset="2"/>
              <a:buChar char="q"/>
            </a:pPr>
            <a:r>
              <a:rPr lang="en-US" sz="2400" dirty="0">
                <a:solidFill>
                  <a:srgbClr val="70706F"/>
                </a:solidFill>
                <a:latin typeface="Arial" panose="020B0604020202020204" pitchFamily="34" charset="0"/>
                <a:cs typeface="Arial" panose="020B0604020202020204" pitchFamily="34" charset="0"/>
              </a:rPr>
              <a:t>About half of CTs are in the fields of </a:t>
            </a:r>
            <a:r>
              <a:rPr lang="en-US" sz="2400" b="1" dirty="0">
                <a:solidFill>
                  <a:schemeClr val="accent5">
                    <a:lumMod val="50000"/>
                  </a:schemeClr>
                </a:solidFill>
                <a:latin typeface="Arial" panose="020B0604020202020204" pitchFamily="34" charset="0"/>
                <a:cs typeface="Arial" panose="020B0604020202020204" pitchFamily="34" charset="0"/>
              </a:rPr>
              <a:t>oncology</a:t>
            </a:r>
            <a:r>
              <a:rPr lang="en-US" sz="2400" dirty="0">
                <a:solidFill>
                  <a:srgbClr val="70706F"/>
                </a:solidFill>
                <a:latin typeface="Arial" panose="020B0604020202020204" pitchFamily="34" charset="0"/>
                <a:cs typeface="Arial" panose="020B0604020202020204" pitchFamily="34" charset="0"/>
              </a:rPr>
              <a:t> and </a:t>
            </a:r>
            <a:r>
              <a:rPr lang="en-US" sz="2400" b="1" dirty="0" err="1">
                <a:solidFill>
                  <a:schemeClr val="accent5">
                    <a:lumMod val="50000"/>
                  </a:schemeClr>
                </a:solidFill>
                <a:latin typeface="Arial" panose="020B0604020202020204" pitchFamily="34" charset="0"/>
                <a:cs typeface="Arial" panose="020B0604020202020204" pitchFamily="34" charset="0"/>
              </a:rPr>
              <a:t>emato</a:t>
            </a:r>
            <a:r>
              <a:rPr lang="en-US" sz="2400" b="1" dirty="0">
                <a:solidFill>
                  <a:schemeClr val="accent5">
                    <a:lumMod val="50000"/>
                  </a:schemeClr>
                </a:solidFill>
                <a:latin typeface="Arial" panose="020B0604020202020204" pitchFamily="34" charset="0"/>
                <a:cs typeface="Arial" panose="020B0604020202020204" pitchFamily="34" charset="0"/>
              </a:rPr>
              <a:t>-oncology</a:t>
            </a:r>
          </a:p>
          <a:p>
            <a:pPr marL="342900" indent="-342900">
              <a:lnSpc>
                <a:spcPct val="120000"/>
              </a:lnSpc>
              <a:buClr>
                <a:schemeClr val="accent5">
                  <a:lumMod val="50000"/>
                </a:schemeClr>
              </a:buClr>
              <a:buSzPct val="80000"/>
              <a:buFont typeface="Wingdings" panose="05000000000000000000" pitchFamily="2" charset="2"/>
              <a:buChar char="q"/>
            </a:pPr>
            <a:r>
              <a:rPr lang="en-US" sz="2400" dirty="0">
                <a:solidFill>
                  <a:srgbClr val="70706F"/>
                </a:solidFill>
                <a:latin typeface="Arial" panose="020B0604020202020204" pitchFamily="34" charset="0"/>
                <a:cs typeface="Arial" panose="020B0604020202020204" pitchFamily="34" charset="0"/>
              </a:rPr>
              <a:t>Most growing CTs’ fields are: </a:t>
            </a:r>
            <a:r>
              <a:rPr lang="en-US" sz="2400" b="1" dirty="0">
                <a:solidFill>
                  <a:schemeClr val="accent5">
                    <a:lumMod val="50000"/>
                  </a:schemeClr>
                </a:solidFill>
                <a:latin typeface="Arial" panose="020B0604020202020204" pitchFamily="34" charset="0"/>
                <a:cs typeface="Arial" panose="020B0604020202020204" pitchFamily="34" charset="0"/>
              </a:rPr>
              <a:t>rare diseases </a:t>
            </a:r>
            <a:r>
              <a:rPr lang="en-US" sz="2400" dirty="0">
                <a:solidFill>
                  <a:srgbClr val="70706F"/>
                </a:solidFill>
                <a:latin typeface="Arial" panose="020B0604020202020204" pitchFamily="34" charset="0"/>
                <a:cs typeface="Arial" panose="020B0604020202020204" pitchFamily="34" charset="0"/>
              </a:rPr>
              <a:t>(31,5% of total) and </a:t>
            </a:r>
            <a:r>
              <a:rPr lang="en-US" sz="2400" b="1" dirty="0">
                <a:solidFill>
                  <a:schemeClr val="accent5">
                    <a:lumMod val="50000"/>
                  </a:schemeClr>
                </a:solidFill>
                <a:latin typeface="Arial" panose="020B0604020202020204" pitchFamily="34" charset="0"/>
                <a:cs typeface="Arial" panose="020B0604020202020204" pitchFamily="34" charset="0"/>
              </a:rPr>
              <a:t>pediatric</a:t>
            </a:r>
            <a:r>
              <a:rPr lang="en-US" sz="2400" dirty="0">
                <a:solidFill>
                  <a:srgbClr val="70706F"/>
                </a:solidFill>
                <a:latin typeface="Arial" panose="020B0604020202020204" pitchFamily="34" charset="0"/>
                <a:cs typeface="Arial" panose="020B0604020202020204" pitchFamily="34" charset="0"/>
              </a:rPr>
              <a:t> (11,4% of total)</a:t>
            </a:r>
          </a:p>
          <a:p>
            <a:pPr marL="342900" indent="-342900">
              <a:lnSpc>
                <a:spcPct val="120000"/>
              </a:lnSpc>
              <a:buClr>
                <a:schemeClr val="accent5">
                  <a:lumMod val="50000"/>
                </a:schemeClr>
              </a:buClr>
              <a:buSzPct val="80000"/>
              <a:buFont typeface="Wingdings" panose="05000000000000000000" pitchFamily="2" charset="2"/>
              <a:buChar char="q"/>
            </a:pPr>
            <a:endParaRPr lang="en-US" sz="2400" dirty="0">
              <a:solidFill>
                <a:srgbClr val="70706F"/>
              </a:solidFill>
              <a:latin typeface="Arial" panose="020B0604020202020204" pitchFamily="34" charset="0"/>
              <a:cs typeface="Arial" panose="020B0604020202020204" pitchFamily="34" charset="0"/>
            </a:endParaRPr>
          </a:p>
        </p:txBody>
      </p:sp>
      <p:sp>
        <p:nvSpPr>
          <p:cNvPr id="2" name="Ovale 1">
            <a:extLst>
              <a:ext uri="{FF2B5EF4-FFF2-40B4-BE49-F238E27FC236}">
                <a16:creationId xmlns:a16="http://schemas.microsoft.com/office/drawing/2014/main" id="{7083416F-E79B-4337-A349-249EF2357B41}"/>
              </a:ext>
            </a:extLst>
          </p:cNvPr>
          <p:cNvSpPr/>
          <p:nvPr/>
        </p:nvSpPr>
        <p:spPr>
          <a:xfrm>
            <a:off x="10986653" y="6926323"/>
            <a:ext cx="900546" cy="57928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a:extLst>
              <a:ext uri="{FF2B5EF4-FFF2-40B4-BE49-F238E27FC236}">
                <a16:creationId xmlns:a16="http://schemas.microsoft.com/office/drawing/2014/main" id="{AE9FA2F0-18D1-4E83-B95D-14206CFBCC55}"/>
              </a:ext>
            </a:extLst>
          </p:cNvPr>
          <p:cNvSpPr/>
          <p:nvPr/>
        </p:nvSpPr>
        <p:spPr>
          <a:xfrm>
            <a:off x="5597234" y="6939350"/>
            <a:ext cx="900546" cy="57928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13183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rotWithShape="1">
          <a:blip r:embed="rId3">
            <a:extLst>
              <a:ext uri="{28A0092B-C50C-407E-A947-70E740481C1C}">
                <a14:useLocalDpi xmlns:a14="http://schemas.microsoft.com/office/drawing/2010/main" val="0"/>
              </a:ext>
            </a:extLst>
          </a:blip>
          <a:srcRect t="9822" b="9634"/>
          <a:stretch/>
        </p:blipFill>
        <p:spPr>
          <a:xfrm>
            <a:off x="0" y="0"/>
            <a:ext cx="18288000" cy="10310985"/>
          </a:xfrm>
          <a:prstGeom prst="rect">
            <a:avLst/>
          </a:prstGeom>
        </p:spPr>
      </p:pic>
      <p:sp>
        <p:nvSpPr>
          <p:cNvPr id="17" name="Прямоугольник 29"/>
          <p:cNvSpPr/>
          <p:nvPr/>
        </p:nvSpPr>
        <p:spPr>
          <a:xfrm>
            <a:off x="0" y="1"/>
            <a:ext cx="18288000" cy="10310984"/>
          </a:xfrm>
          <a:prstGeom prst="rect">
            <a:avLst/>
          </a:prstGeom>
          <a:solidFill>
            <a:schemeClr val="bg2">
              <a:lumMod val="1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ru-RU" sz="27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Заголовок 1"/>
          <p:cNvSpPr txBox="1">
            <a:spLocks/>
          </p:cNvSpPr>
          <p:nvPr/>
        </p:nvSpPr>
        <p:spPr>
          <a:xfrm>
            <a:off x="3301469" y="4554805"/>
            <a:ext cx="11685063" cy="1177394"/>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800" b="1" i="0" u="none" strike="noStrike" kern="1200" cap="none" spc="150" normalizeH="0" baseline="0" noProof="0" dirty="0">
                <a:ln>
                  <a:noFill/>
                </a:ln>
                <a:solidFill>
                  <a:srgbClr val="FFFFFF"/>
                </a:solidFill>
                <a:effectLst/>
                <a:uLnTx/>
                <a:uFillTx/>
                <a:latin typeface="Arial"/>
                <a:ea typeface="Lato" panose="020F0502020204030203" pitchFamily="34" charset="0"/>
                <a:cs typeface="Arial"/>
              </a:rPr>
              <a:t>Innovation Ecosystem</a:t>
            </a:r>
          </a:p>
        </p:txBody>
      </p:sp>
      <p:grpSp>
        <p:nvGrpSpPr>
          <p:cNvPr id="15" name="Gruppo 14"/>
          <p:cNvGrpSpPr/>
          <p:nvPr/>
        </p:nvGrpSpPr>
        <p:grpSpPr>
          <a:xfrm>
            <a:off x="-139483" y="-138872"/>
            <a:ext cx="3537281" cy="1087200"/>
            <a:chOff x="-139483" y="-138872"/>
            <a:chExt cx="3537281" cy="1087200"/>
          </a:xfrm>
        </p:grpSpPr>
        <p:pic>
          <p:nvPicPr>
            <p:cNvPr id="16" name="Immagine 15"/>
            <p:cNvPicPr>
              <a:picLocks/>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39483" y="-138872"/>
              <a:ext cx="1580400" cy="1087200"/>
            </a:xfrm>
            <a:prstGeom prst="rect">
              <a:avLst/>
            </a:prstGeom>
          </p:spPr>
        </p:pic>
        <p:pic>
          <p:nvPicPr>
            <p:cNvPr id="18" name="Picture 6"/>
            <p:cNvPicPr>
              <a:picLocks/>
            </p:cNvPicPr>
            <p:nvPr/>
          </p:nvPicPr>
          <p:blipFill>
            <a:blip r:embed="rId5"/>
            <a:stretch>
              <a:fillRect/>
            </a:stretch>
          </p:blipFill>
          <p:spPr>
            <a:xfrm>
              <a:off x="1537003" y="173087"/>
              <a:ext cx="882000" cy="442800"/>
            </a:xfrm>
            <a:prstGeom prst="rect">
              <a:avLst/>
            </a:prstGeom>
          </p:spPr>
        </p:pic>
        <p:pic>
          <p:nvPicPr>
            <p:cNvPr id="19" name="Immagine 18"/>
            <p:cNvPicPr>
              <a:picLocks/>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2568879" y="148895"/>
              <a:ext cx="828919" cy="490156"/>
            </a:xfrm>
            <a:prstGeom prst="rect">
              <a:avLst/>
            </a:prstGeom>
          </p:spPr>
        </p:pic>
        <p:cxnSp>
          <p:nvCxnSpPr>
            <p:cNvPr id="20" name="Connettore diritto 19"/>
            <p:cNvCxnSpPr/>
            <p:nvPr/>
          </p:nvCxnSpPr>
          <p:spPr>
            <a:xfrm>
              <a:off x="1328609" y="12218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53327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32437" y="1067911"/>
            <a:ext cx="6591391" cy="6591391"/>
          </a:xfrm>
          <a:prstGeom prst="rect">
            <a:avLst/>
          </a:prstGeom>
        </p:spPr>
      </p:pic>
      <p:sp>
        <p:nvSpPr>
          <p:cNvPr id="26" name="Прямоугольник 2"/>
          <p:cNvSpPr/>
          <p:nvPr/>
        </p:nvSpPr>
        <p:spPr>
          <a:xfrm>
            <a:off x="17337977" y="9419873"/>
            <a:ext cx="426773"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28</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sp>
        <p:nvSpPr>
          <p:cNvPr id="29" name="CasellaDiTesto 28"/>
          <p:cNvSpPr txBox="1"/>
          <p:nvPr/>
        </p:nvSpPr>
        <p:spPr>
          <a:xfrm>
            <a:off x="13906300" y="2462810"/>
            <a:ext cx="3169430" cy="1160263"/>
          </a:xfrm>
          <a:prstGeom prst="rect">
            <a:avLst/>
          </a:prstGeom>
          <a:noFill/>
        </p:spPr>
        <p:txBody>
          <a:bodyPr wrap="square" rtlCol="0" anchor="t">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RESEARCH &amp; DEVELOPMENT INSTITUTES</a:t>
            </a:r>
          </a:p>
        </p:txBody>
      </p:sp>
      <p:sp>
        <p:nvSpPr>
          <p:cNvPr id="30" name="Triangolo isoscele 29"/>
          <p:cNvSpPr/>
          <p:nvPr/>
        </p:nvSpPr>
        <p:spPr>
          <a:xfrm rot="5400000">
            <a:off x="13113560" y="2790941"/>
            <a:ext cx="648000" cy="504000"/>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Calibri"/>
              <a:ea typeface="+mn-ea"/>
              <a:cs typeface="+mn-cs"/>
            </a:endParaRPr>
          </a:p>
        </p:txBody>
      </p:sp>
      <p:sp>
        <p:nvSpPr>
          <p:cNvPr id="35" name="CasellaDiTesto 34"/>
          <p:cNvSpPr txBox="1"/>
          <p:nvPr/>
        </p:nvSpPr>
        <p:spPr>
          <a:xfrm>
            <a:off x="1572686" y="2710877"/>
            <a:ext cx="3069152" cy="481249"/>
          </a:xfrm>
          <a:prstGeom prst="rect">
            <a:avLst/>
          </a:prstGeom>
          <a:noFill/>
        </p:spPr>
        <p:txBody>
          <a:bodyPr wrap="square" rtlCol="0" anchor="t">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UNIVERSITY ECOSYSTEM</a:t>
            </a:r>
          </a:p>
        </p:txBody>
      </p:sp>
      <p:sp>
        <p:nvSpPr>
          <p:cNvPr id="36" name="Triangolo isoscele 35"/>
          <p:cNvSpPr/>
          <p:nvPr/>
        </p:nvSpPr>
        <p:spPr>
          <a:xfrm rot="5400000">
            <a:off x="996686" y="2790941"/>
            <a:ext cx="648000" cy="504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Calibri"/>
              <a:ea typeface="+mn-ea"/>
              <a:cs typeface="+mn-cs"/>
            </a:endParaRPr>
          </a:p>
        </p:txBody>
      </p:sp>
      <p:pic>
        <p:nvPicPr>
          <p:cNvPr id="44" name="Immagin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014" y="4564669"/>
            <a:ext cx="2274366" cy="1511985"/>
          </a:xfrm>
          <a:prstGeom prst="rect">
            <a:avLst/>
          </a:prstGeom>
        </p:spPr>
      </p:pic>
      <p:pic>
        <p:nvPicPr>
          <p:cNvPr id="45" name="Immagine 44"/>
          <p:cNvPicPr>
            <a:picLocks noChangeAspect="1"/>
          </p:cNvPicPr>
          <p:nvPr/>
        </p:nvPicPr>
        <p:blipFill>
          <a:blip r:embed="rId4"/>
          <a:stretch>
            <a:fillRect/>
          </a:stretch>
        </p:blipFill>
        <p:spPr>
          <a:xfrm>
            <a:off x="13689558" y="4724090"/>
            <a:ext cx="2528781" cy="1690932"/>
          </a:xfrm>
          <a:prstGeom prst="rect">
            <a:avLst/>
          </a:prstGeom>
        </p:spPr>
      </p:pic>
      <p:pic>
        <p:nvPicPr>
          <p:cNvPr id="46" name="Immagine 45"/>
          <p:cNvPicPr>
            <a:picLocks noChangeAspect="1"/>
          </p:cNvPicPr>
          <p:nvPr/>
        </p:nvPicPr>
        <p:blipFill rotWithShape="1">
          <a:blip r:embed="rId5" cstate="print">
            <a:extLst>
              <a:ext uri="{28A0092B-C50C-407E-A947-70E740481C1C}">
                <a14:useLocalDpi xmlns:a14="http://schemas.microsoft.com/office/drawing/2010/main" val="0"/>
              </a:ext>
            </a:extLst>
          </a:blip>
          <a:srcRect l="23691" r="11895"/>
          <a:stretch/>
        </p:blipFill>
        <p:spPr>
          <a:xfrm>
            <a:off x="2786613" y="5155517"/>
            <a:ext cx="2308079" cy="1532682"/>
          </a:xfrm>
          <a:prstGeom prst="rect">
            <a:avLst/>
          </a:prstGeom>
        </p:spPr>
      </p:pic>
      <p:grpSp>
        <p:nvGrpSpPr>
          <p:cNvPr id="31" name="Group 8"/>
          <p:cNvGrpSpPr/>
          <p:nvPr/>
        </p:nvGrpSpPr>
        <p:grpSpPr>
          <a:xfrm>
            <a:off x="2656772" y="1287178"/>
            <a:ext cx="13327397" cy="130629"/>
            <a:chOff x="5594142" y="5684880"/>
            <a:chExt cx="13327397" cy="130629"/>
          </a:xfrm>
        </p:grpSpPr>
        <p:cxnSp>
          <p:nvCxnSpPr>
            <p:cNvPr id="32"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34"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43"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 </a:t>
              </a:r>
            </a:p>
          </p:txBody>
        </p:sp>
      </p:grpSp>
      <p:grpSp>
        <p:nvGrpSpPr>
          <p:cNvPr id="49" name="Gruppo 48"/>
          <p:cNvGrpSpPr/>
          <p:nvPr/>
        </p:nvGrpSpPr>
        <p:grpSpPr>
          <a:xfrm>
            <a:off x="-137160" y="-137160"/>
            <a:ext cx="3670523" cy="1086702"/>
            <a:chOff x="0" y="0"/>
            <a:chExt cx="3670523" cy="1086702"/>
          </a:xfrm>
        </p:grpSpPr>
        <p:pic>
          <p:nvPicPr>
            <p:cNvPr id="50" name="Immagin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51" name="Picture 11"/>
            <p:cNvPicPr>
              <a:picLocks noChangeAspect="1"/>
            </p:cNvPicPr>
            <p:nvPr/>
          </p:nvPicPr>
          <p:blipFill>
            <a:blip r:embed="rId7"/>
            <a:stretch>
              <a:fillRect/>
            </a:stretch>
          </p:blipFill>
          <p:spPr>
            <a:xfrm>
              <a:off x="1674274" y="312912"/>
              <a:ext cx="882598" cy="441771"/>
            </a:xfrm>
            <a:prstGeom prst="rect">
              <a:avLst/>
            </a:prstGeom>
          </p:spPr>
        </p:pic>
        <p:pic>
          <p:nvPicPr>
            <p:cNvPr id="52" name="Immagine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53" name="Connettore diritto 52"/>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4"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dirty="0" err="1">
                <a:ln>
                  <a:noFill/>
                </a:ln>
                <a:solidFill>
                  <a:srgbClr val="75787B"/>
                </a:solidFill>
                <a:effectLst/>
                <a:uLnTx/>
                <a:uFillTx/>
                <a:latin typeface="Arial"/>
                <a:ea typeface="Lato" panose="020F0502020204030203" pitchFamily="34" charset="0"/>
                <a:cs typeface="Arial"/>
              </a:rPr>
              <a:t>Key</a:t>
            </a:r>
            <a:r>
              <a:rPr kumimoji="0" lang="it-IT"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rPr>
              <a:t> </a:t>
            </a:r>
            <a:r>
              <a:rPr kumimoji="0" lang="it-IT" sz="4800" b="1" i="0" u="none" strike="noStrike" kern="1200" cap="none" spc="150" normalizeH="0" baseline="0" noProof="0" dirty="0" err="1">
                <a:ln>
                  <a:noFill/>
                </a:ln>
                <a:solidFill>
                  <a:srgbClr val="75787B"/>
                </a:solidFill>
                <a:effectLst/>
                <a:uLnTx/>
                <a:uFillTx/>
                <a:latin typeface="Arial"/>
                <a:ea typeface="Lato" panose="020F0502020204030203" pitchFamily="34" charset="0"/>
                <a:cs typeface="Arial"/>
              </a:rPr>
              <a:t>players</a:t>
            </a:r>
            <a:endParaRPr kumimoji="0" lang="it-IT"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endParaRPr>
          </a:p>
        </p:txBody>
      </p:sp>
      <p:sp>
        <p:nvSpPr>
          <p:cNvPr id="41" name="Rettangolo 40"/>
          <p:cNvSpPr/>
          <p:nvPr/>
        </p:nvSpPr>
        <p:spPr>
          <a:xfrm>
            <a:off x="1068685" y="3660541"/>
            <a:ext cx="4895314" cy="830997"/>
          </a:xfrm>
          <a:prstGeom prst="rect">
            <a:avLst/>
          </a:prstGeom>
        </p:spPr>
        <p:txBody>
          <a:bodyPr wrap="square">
            <a:spAutoFit/>
          </a:bodyPr>
          <a:lstStyle/>
          <a:p>
            <a:pPr marL="342900" marR="0" lvl="0" indent="-342900" algn="ctr" defTabSz="914400" rtl="0" eaLnBrk="1" fontAlgn="base" latinLnBrk="0" hangingPunct="1">
              <a:lnSpc>
                <a:spcPct val="120000"/>
              </a:lnSpc>
              <a:spcBef>
                <a:spcPct val="0"/>
              </a:spcBef>
              <a:spcAft>
                <a:spcPts val="600"/>
              </a:spcAft>
              <a:buClr>
                <a:srgbClr val="4472C4">
                  <a:lumMod val="50000"/>
                </a:srgbClr>
              </a:buClr>
              <a:buSzPct val="80000"/>
              <a:buFont typeface="Wingdings" panose="05000000000000000000" pitchFamily="2" charset="2"/>
              <a:buChar char="ü"/>
              <a:tabLst/>
              <a:defRPr/>
            </a:pPr>
            <a:r>
              <a:rPr kumimoji="0" lang="it-IT" sz="20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mn-cs"/>
              </a:rPr>
              <a:t>Over 50 </a:t>
            </a:r>
            <a:r>
              <a:rPr kumimoji="0" lang="it-IT" sz="2000" b="0" i="0" u="none" strike="noStrike" kern="1200" cap="none" spc="0" normalizeH="0" baseline="0" noProof="0" dirty="0" err="1">
                <a:ln>
                  <a:noFill/>
                </a:ln>
                <a:solidFill>
                  <a:srgbClr val="75787B"/>
                </a:solidFill>
                <a:effectLst/>
                <a:uLnTx/>
                <a:uFillTx/>
                <a:latin typeface="Arial" pitchFamily="127" charset="0"/>
                <a:ea typeface="ＭＳ Ｐゴシック" pitchFamily="127" charset="-128"/>
                <a:cs typeface="+mn-cs"/>
              </a:rPr>
              <a:t>universities</a:t>
            </a:r>
            <a:r>
              <a:rPr kumimoji="0" lang="it-IT" sz="2000" b="0" i="0" u="none" strike="noStrike" kern="1200" cap="none" spc="0" normalizeH="0" noProof="0" dirty="0">
                <a:ln>
                  <a:noFill/>
                </a:ln>
                <a:solidFill>
                  <a:srgbClr val="75787B"/>
                </a:solidFill>
                <a:effectLst/>
                <a:uLnTx/>
                <a:uFillTx/>
                <a:latin typeface="Arial" pitchFamily="127" charset="0"/>
                <a:ea typeface="ＭＳ Ｐゴシック" pitchFamily="127" charset="-128"/>
                <a:cs typeface="+mn-cs"/>
              </a:rPr>
              <a:t> with life </a:t>
            </a:r>
            <a:r>
              <a:rPr kumimoji="0" lang="it-IT" sz="2000" b="0" i="0" u="none" strike="noStrike" kern="1200" cap="none" spc="0" normalizeH="0" noProof="0" dirty="0" err="1">
                <a:ln>
                  <a:noFill/>
                </a:ln>
                <a:solidFill>
                  <a:srgbClr val="75787B"/>
                </a:solidFill>
                <a:effectLst/>
                <a:uLnTx/>
                <a:uFillTx/>
                <a:latin typeface="Arial" pitchFamily="127" charset="0"/>
                <a:ea typeface="ＭＳ Ｐゴシック" pitchFamily="127" charset="-128"/>
                <a:cs typeface="+mn-cs"/>
              </a:rPr>
              <a:t>sciences</a:t>
            </a:r>
            <a:r>
              <a:rPr kumimoji="0" lang="it-IT" sz="2000" b="0" i="0" u="none" strike="noStrike" kern="1200" cap="none" spc="0" normalizeH="0" noProof="0" dirty="0">
                <a:ln>
                  <a:noFill/>
                </a:ln>
                <a:solidFill>
                  <a:srgbClr val="75787B"/>
                </a:solidFill>
                <a:effectLst/>
                <a:uLnTx/>
                <a:uFillTx/>
                <a:latin typeface="Arial" pitchFamily="127" charset="0"/>
                <a:ea typeface="ＭＳ Ｐゴシック" pitchFamily="127" charset="-128"/>
                <a:cs typeface="+mn-cs"/>
              </a:rPr>
              <a:t>- </a:t>
            </a:r>
            <a:r>
              <a:rPr kumimoji="0" lang="it-IT" sz="2000" b="0" i="0" u="none" strike="noStrike" kern="1200" cap="none" spc="0" normalizeH="0" noProof="0" dirty="0" err="1">
                <a:ln>
                  <a:noFill/>
                </a:ln>
                <a:solidFill>
                  <a:srgbClr val="75787B"/>
                </a:solidFill>
                <a:effectLst/>
                <a:uLnTx/>
                <a:uFillTx/>
                <a:latin typeface="Arial" pitchFamily="127" charset="0"/>
                <a:ea typeface="ＭＳ Ｐゴシック" pitchFamily="127" charset="-128"/>
                <a:cs typeface="+mn-cs"/>
              </a:rPr>
              <a:t>related</a:t>
            </a:r>
            <a:r>
              <a:rPr kumimoji="0" lang="it-IT" sz="2000" b="0" i="0" u="none" strike="noStrike" kern="1200" cap="none" spc="0" normalizeH="0" noProof="0" dirty="0">
                <a:ln>
                  <a:noFill/>
                </a:ln>
                <a:solidFill>
                  <a:srgbClr val="75787B"/>
                </a:solidFill>
                <a:effectLst/>
                <a:uLnTx/>
                <a:uFillTx/>
                <a:latin typeface="Arial" pitchFamily="127" charset="0"/>
                <a:ea typeface="ＭＳ Ｐゴシック" pitchFamily="127" charset="-128"/>
                <a:cs typeface="+mn-cs"/>
              </a:rPr>
              <a:t> </a:t>
            </a:r>
            <a:r>
              <a:rPr kumimoji="0" lang="it-IT" sz="2000" b="0" i="0" u="none" strike="noStrike" kern="1200" cap="none" spc="0" normalizeH="0" noProof="0" dirty="0" err="1">
                <a:ln>
                  <a:noFill/>
                </a:ln>
                <a:solidFill>
                  <a:srgbClr val="75787B"/>
                </a:solidFill>
                <a:effectLst/>
                <a:uLnTx/>
                <a:uFillTx/>
                <a:latin typeface="Arial" pitchFamily="127" charset="0"/>
                <a:ea typeface="ＭＳ Ｐゴシック" pitchFamily="127" charset="-128"/>
                <a:cs typeface="+mn-cs"/>
              </a:rPr>
              <a:t>programs</a:t>
            </a:r>
            <a:endParaRPr kumimoji="0" lang="it-IT" sz="2000" b="1"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mn-cs"/>
            </a:endParaRPr>
          </a:p>
        </p:txBody>
      </p:sp>
      <p:sp>
        <p:nvSpPr>
          <p:cNvPr id="56" name="Rettangolo 55"/>
          <p:cNvSpPr/>
          <p:nvPr/>
        </p:nvSpPr>
        <p:spPr>
          <a:xfrm>
            <a:off x="12670094" y="3660541"/>
            <a:ext cx="4895314" cy="830997"/>
          </a:xfrm>
          <a:prstGeom prst="rect">
            <a:avLst/>
          </a:prstGeom>
        </p:spPr>
        <p:txBody>
          <a:bodyPr wrap="square">
            <a:spAutoFit/>
          </a:bodyPr>
          <a:lstStyle/>
          <a:p>
            <a:pPr marL="342900" marR="0" lvl="0" indent="-342900" algn="ctr" defTabSz="914400" rtl="0" eaLnBrk="1" fontAlgn="base" latinLnBrk="0" hangingPunct="1">
              <a:lnSpc>
                <a:spcPct val="120000"/>
              </a:lnSpc>
              <a:spcBef>
                <a:spcPct val="0"/>
              </a:spcBef>
              <a:spcAft>
                <a:spcPts val="600"/>
              </a:spcAft>
              <a:buClr>
                <a:srgbClr val="4472C4">
                  <a:lumMod val="50000"/>
                </a:srgbClr>
              </a:buClr>
              <a:buSzPct val="80000"/>
              <a:buFont typeface="Wingdings" panose="05000000000000000000" pitchFamily="2" charset="2"/>
              <a:buChar char="ü"/>
              <a:tabLst/>
              <a:defRPr/>
            </a:pPr>
            <a:r>
              <a:rPr kumimoji="0" lang="it-IT" sz="20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mn-cs"/>
              </a:rPr>
              <a:t>16 CNR Centers </a:t>
            </a:r>
            <a:r>
              <a:rPr kumimoji="0" lang="it-IT" sz="2000" b="0" i="0" u="none" strike="noStrike" kern="1200" cap="none" spc="0" normalizeH="0" baseline="0" noProof="0" dirty="0" err="1">
                <a:ln>
                  <a:noFill/>
                </a:ln>
                <a:solidFill>
                  <a:srgbClr val="75787B"/>
                </a:solidFill>
                <a:effectLst/>
                <a:uLnTx/>
                <a:uFillTx/>
                <a:latin typeface="Arial" pitchFamily="127" charset="0"/>
                <a:ea typeface="ＭＳ Ｐゴシック" pitchFamily="127" charset="-128"/>
                <a:cs typeface="+mn-cs"/>
              </a:rPr>
              <a:t>dedicated</a:t>
            </a:r>
            <a:r>
              <a:rPr kumimoji="0" lang="it-IT" sz="20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mn-cs"/>
              </a:rPr>
              <a:t> to life</a:t>
            </a:r>
            <a:r>
              <a:rPr kumimoji="0" lang="it-IT" sz="2000" b="0" i="0" u="none" strike="noStrike" kern="1200" cap="none" spc="0" normalizeH="0" noProof="0" dirty="0">
                <a:ln>
                  <a:noFill/>
                </a:ln>
                <a:solidFill>
                  <a:srgbClr val="75787B"/>
                </a:solidFill>
                <a:effectLst/>
                <a:uLnTx/>
                <a:uFillTx/>
                <a:latin typeface="Arial" pitchFamily="127" charset="0"/>
                <a:ea typeface="ＭＳ Ｐゴシック" pitchFamily="127" charset="-128"/>
                <a:cs typeface="+mn-cs"/>
              </a:rPr>
              <a:t> </a:t>
            </a:r>
            <a:r>
              <a:rPr kumimoji="0" lang="it-IT" sz="2000" b="0" i="0" u="none" strike="noStrike" kern="1200" cap="none" spc="0" normalizeH="0" noProof="0" dirty="0" err="1">
                <a:ln>
                  <a:noFill/>
                </a:ln>
                <a:solidFill>
                  <a:srgbClr val="75787B"/>
                </a:solidFill>
                <a:effectLst/>
                <a:uLnTx/>
                <a:uFillTx/>
                <a:latin typeface="Arial" pitchFamily="127" charset="0"/>
                <a:ea typeface="ＭＳ Ｐゴシック" pitchFamily="127" charset="-128"/>
                <a:cs typeface="+mn-cs"/>
              </a:rPr>
              <a:t>sciences</a:t>
            </a:r>
            <a:r>
              <a:rPr kumimoji="0" lang="it-IT" sz="2000" b="0" i="0" u="none" strike="noStrike" kern="1200" cap="none" spc="0" normalizeH="0" noProof="0" dirty="0">
                <a:ln>
                  <a:noFill/>
                </a:ln>
                <a:solidFill>
                  <a:srgbClr val="75787B"/>
                </a:solidFill>
                <a:effectLst/>
                <a:uLnTx/>
                <a:uFillTx/>
                <a:latin typeface="Arial" pitchFamily="127" charset="0"/>
                <a:ea typeface="ＭＳ Ｐゴシック" pitchFamily="127" charset="-128"/>
                <a:cs typeface="+mn-cs"/>
              </a:rPr>
              <a:t> </a:t>
            </a:r>
            <a:r>
              <a:rPr kumimoji="0" lang="it-IT" sz="2000" b="0" i="0" u="none" strike="noStrike" kern="1200" cap="none" spc="0" normalizeH="0" noProof="0" dirty="0" err="1">
                <a:ln>
                  <a:noFill/>
                </a:ln>
                <a:solidFill>
                  <a:srgbClr val="75787B"/>
                </a:solidFill>
                <a:effectLst/>
                <a:uLnTx/>
                <a:uFillTx/>
                <a:latin typeface="Arial" pitchFamily="127" charset="0"/>
                <a:ea typeface="ＭＳ Ｐゴシック" pitchFamily="127" charset="-128"/>
                <a:cs typeface="+mn-cs"/>
              </a:rPr>
              <a:t>segments</a:t>
            </a:r>
            <a:endParaRPr kumimoji="0" lang="it-IT" sz="2000" b="1"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mn-cs"/>
            </a:endParaRPr>
          </a:p>
        </p:txBody>
      </p:sp>
      <p:sp>
        <p:nvSpPr>
          <p:cNvPr id="38" name="CasellaDiTesto 37"/>
          <p:cNvSpPr txBox="1"/>
          <p:nvPr/>
        </p:nvSpPr>
        <p:spPr>
          <a:xfrm>
            <a:off x="8109528" y="6518363"/>
            <a:ext cx="3069152" cy="529111"/>
          </a:xfrm>
          <a:prstGeom prst="rect">
            <a:avLst/>
          </a:prstGeom>
          <a:noFill/>
        </p:spPr>
        <p:txBody>
          <a:bodyPr wrap="square" rtlCol="0" anchor="t">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SCIENCE PARKS &amp; INNOVATION HUBS</a:t>
            </a:r>
          </a:p>
        </p:txBody>
      </p:sp>
      <p:sp>
        <p:nvSpPr>
          <p:cNvPr id="40" name="Triangolo isoscele 39"/>
          <p:cNvSpPr/>
          <p:nvPr/>
        </p:nvSpPr>
        <p:spPr>
          <a:xfrm rot="5400000">
            <a:off x="7276216" y="6530919"/>
            <a:ext cx="648000" cy="504000"/>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Calibri"/>
              <a:ea typeface="+mn-ea"/>
              <a:cs typeface="+mn-cs"/>
            </a:endParaRPr>
          </a:p>
        </p:txBody>
      </p:sp>
      <p:sp>
        <p:nvSpPr>
          <p:cNvPr id="58" name="Rettangolo 57"/>
          <p:cNvSpPr/>
          <p:nvPr/>
        </p:nvSpPr>
        <p:spPr>
          <a:xfrm>
            <a:off x="6832751" y="7163152"/>
            <a:ext cx="4895314" cy="907941"/>
          </a:xfrm>
          <a:prstGeom prst="rect">
            <a:avLst/>
          </a:prstGeom>
        </p:spPr>
        <p:txBody>
          <a:bodyPr wrap="square">
            <a:spAutoFit/>
          </a:bodyPr>
          <a:lstStyle/>
          <a:p>
            <a:pPr marL="342900" marR="0" lvl="0" indent="-342900" algn="ctr" defTabSz="914400" rtl="0" eaLnBrk="1" fontAlgn="base" latinLnBrk="0" hangingPunct="1">
              <a:lnSpc>
                <a:spcPct val="120000"/>
              </a:lnSpc>
              <a:spcBef>
                <a:spcPct val="0"/>
              </a:spcBef>
              <a:spcAft>
                <a:spcPts val="600"/>
              </a:spcAft>
              <a:buClr>
                <a:srgbClr val="4472C4">
                  <a:lumMod val="50000"/>
                </a:srgbClr>
              </a:buClr>
              <a:buSzPct val="80000"/>
              <a:buFont typeface="Wingdings" panose="05000000000000000000" pitchFamily="2" charset="2"/>
              <a:buChar char="ü"/>
              <a:tabLst/>
              <a:defRPr/>
            </a:pPr>
            <a:r>
              <a:rPr kumimoji="0" lang="it-IT" sz="20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mn-cs"/>
              </a:rPr>
              <a:t>6 science </a:t>
            </a:r>
            <a:r>
              <a:rPr kumimoji="0" lang="it-IT" sz="2000" b="0" i="0" u="none" strike="noStrike" kern="1200" cap="none" spc="0" normalizeH="0" baseline="0" noProof="0" dirty="0" err="1">
                <a:ln>
                  <a:noFill/>
                </a:ln>
                <a:solidFill>
                  <a:srgbClr val="75787B"/>
                </a:solidFill>
                <a:effectLst/>
                <a:uLnTx/>
                <a:uFillTx/>
                <a:latin typeface="Arial" pitchFamily="127" charset="0"/>
                <a:ea typeface="ＭＳ Ｐゴシック" pitchFamily="127" charset="-128"/>
                <a:cs typeface="+mn-cs"/>
              </a:rPr>
              <a:t>parks</a:t>
            </a:r>
            <a:endParaRPr kumimoji="0" lang="it-IT" sz="20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mn-cs"/>
            </a:endParaRPr>
          </a:p>
          <a:p>
            <a:pPr marL="342900" marR="0" lvl="0" indent="-342900" algn="ctr" defTabSz="914400" rtl="0" eaLnBrk="1" fontAlgn="base" latinLnBrk="0" hangingPunct="1">
              <a:lnSpc>
                <a:spcPct val="120000"/>
              </a:lnSpc>
              <a:spcBef>
                <a:spcPct val="0"/>
              </a:spcBef>
              <a:spcAft>
                <a:spcPts val="600"/>
              </a:spcAft>
              <a:buClr>
                <a:srgbClr val="4472C4">
                  <a:lumMod val="50000"/>
                </a:srgbClr>
              </a:buClr>
              <a:buSzPct val="80000"/>
              <a:buFont typeface="Wingdings" panose="05000000000000000000" pitchFamily="2" charset="2"/>
              <a:buChar char="ü"/>
              <a:tabLst/>
              <a:defRPr/>
            </a:pPr>
            <a:r>
              <a:rPr lang="it-IT" sz="2000" noProof="0" dirty="0">
                <a:solidFill>
                  <a:srgbClr val="75787B"/>
                </a:solidFill>
                <a:latin typeface="Arial" pitchFamily="127" charset="0"/>
                <a:ea typeface="ＭＳ Ｐゴシック" pitchFamily="127" charset="-128"/>
              </a:rPr>
              <a:t>12 Life </a:t>
            </a:r>
            <a:r>
              <a:rPr lang="it-IT" sz="2000" noProof="0" dirty="0" err="1">
                <a:solidFill>
                  <a:srgbClr val="75787B"/>
                </a:solidFill>
                <a:latin typeface="Arial" pitchFamily="127" charset="0"/>
                <a:ea typeface="ＭＳ Ｐゴシック" pitchFamily="127" charset="-128"/>
              </a:rPr>
              <a:t>sciences</a:t>
            </a:r>
            <a:r>
              <a:rPr lang="it-IT" sz="2000" noProof="0" dirty="0">
                <a:solidFill>
                  <a:srgbClr val="75787B"/>
                </a:solidFill>
                <a:latin typeface="Arial" pitchFamily="127" charset="0"/>
                <a:ea typeface="ＭＳ Ｐゴシック" pitchFamily="127" charset="-128"/>
              </a:rPr>
              <a:t> centers of </a:t>
            </a:r>
            <a:r>
              <a:rPr lang="it-IT" sz="2000" noProof="0" dirty="0" err="1">
                <a:solidFill>
                  <a:srgbClr val="75787B"/>
                </a:solidFill>
                <a:latin typeface="Arial" pitchFamily="127" charset="0"/>
                <a:ea typeface="ＭＳ Ｐゴシック" pitchFamily="127" charset="-128"/>
              </a:rPr>
              <a:t>excellence</a:t>
            </a:r>
            <a:r>
              <a:rPr lang="it-IT" sz="2000" noProof="0" dirty="0">
                <a:solidFill>
                  <a:srgbClr val="75787B"/>
                </a:solidFill>
                <a:latin typeface="Arial" pitchFamily="127" charset="0"/>
                <a:ea typeface="ＭＳ Ｐゴシック" pitchFamily="127" charset="-128"/>
              </a:rPr>
              <a:t> </a:t>
            </a:r>
            <a:endParaRPr kumimoji="0" lang="it-IT" sz="20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mn-cs"/>
            </a:endParaRPr>
          </a:p>
        </p:txBody>
      </p:sp>
      <p:pic>
        <p:nvPicPr>
          <p:cNvPr id="59" name="Immagine 58"/>
          <p:cNvPicPr>
            <a:picLocks noChangeAspect="1"/>
          </p:cNvPicPr>
          <p:nvPr/>
        </p:nvPicPr>
        <p:blipFill rotWithShape="1">
          <a:blip r:embed="rId9" cstate="print">
            <a:extLst>
              <a:ext uri="{28A0092B-C50C-407E-A947-70E740481C1C}">
                <a14:useLocalDpi xmlns:a14="http://schemas.microsoft.com/office/drawing/2010/main" val="0"/>
              </a:ext>
            </a:extLst>
          </a:blip>
          <a:srcRect l="16511" t="1595" r="17717" b="22005"/>
          <a:stretch/>
        </p:blipFill>
        <p:spPr>
          <a:xfrm>
            <a:off x="7071290" y="8098835"/>
            <a:ext cx="2308079" cy="1539286"/>
          </a:xfrm>
          <a:prstGeom prst="rect">
            <a:avLst/>
          </a:prstGeom>
        </p:spPr>
      </p:pic>
      <p:pic>
        <p:nvPicPr>
          <p:cNvPr id="60" name="Immagine 59"/>
          <p:cNvPicPr>
            <a:picLocks noChangeAspect="1"/>
          </p:cNvPicPr>
          <p:nvPr/>
        </p:nvPicPr>
        <p:blipFill rotWithShape="1">
          <a:blip r:embed="rId10">
            <a:extLst>
              <a:ext uri="{28A0092B-C50C-407E-A947-70E740481C1C}">
                <a14:useLocalDpi xmlns:a14="http://schemas.microsoft.com/office/drawing/2010/main" val="0"/>
              </a:ext>
            </a:extLst>
          </a:blip>
          <a:srcRect r="26909"/>
          <a:stretch/>
        </p:blipFill>
        <p:spPr>
          <a:xfrm>
            <a:off x="9109140" y="8441927"/>
            <a:ext cx="2308079" cy="1558586"/>
          </a:xfrm>
          <a:prstGeom prst="rect">
            <a:avLst/>
          </a:prstGeom>
        </p:spPr>
      </p:pic>
      <p:sp>
        <p:nvSpPr>
          <p:cNvPr id="33" name="Triangolo isoscele 32"/>
          <p:cNvSpPr/>
          <p:nvPr/>
        </p:nvSpPr>
        <p:spPr>
          <a:xfrm rot="5400000">
            <a:off x="6747290" y="6529313"/>
            <a:ext cx="648000" cy="504000"/>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13093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Прямоугольник 2"/>
          <p:cNvSpPr/>
          <p:nvPr/>
        </p:nvSpPr>
        <p:spPr>
          <a:xfrm>
            <a:off x="17337977" y="9419873"/>
            <a:ext cx="426773"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29</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sp>
        <p:nvSpPr>
          <p:cNvPr id="23" name="Заголовок 1"/>
          <p:cNvSpPr txBox="1">
            <a:spLocks/>
          </p:cNvSpPr>
          <p:nvPr/>
        </p:nvSpPr>
        <p:spPr>
          <a:xfrm>
            <a:off x="892351" y="1097141"/>
            <a:ext cx="6270449" cy="2029680"/>
          </a:xfrm>
          <a:prstGeom prst="rect">
            <a:avLst/>
          </a:prstGeom>
        </p:spPr>
        <p:txBody>
          <a:bodyPr lIns="137160" tIns="68580" rIns="137160" bIns="6858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rPr>
              <a:t>Science and </a:t>
            </a:r>
            <a:br>
              <a:rPr kumimoji="0" lang="en-US"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rPr>
            </a:br>
            <a:r>
              <a:rPr kumimoji="0" lang="en-US"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rPr>
              <a:t>Tech Universities</a:t>
            </a:r>
            <a:endParaRPr kumimoji="0" lang="ru-RU"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endParaRPr>
          </a:p>
        </p:txBody>
      </p:sp>
      <p:pic>
        <p:nvPicPr>
          <p:cNvPr id="56" name="Immagine 55"/>
          <p:cNvPicPr>
            <a:picLocks noChangeAspect="1"/>
          </p:cNvPicPr>
          <p:nvPr/>
        </p:nvPicPr>
        <p:blipFill>
          <a:blip r:embed="rId3"/>
          <a:stretch>
            <a:fillRect/>
          </a:stretch>
        </p:blipFill>
        <p:spPr>
          <a:xfrm>
            <a:off x="9807026" y="1831281"/>
            <a:ext cx="6507213" cy="7542704"/>
          </a:xfrm>
          <a:prstGeom prst="rect">
            <a:avLst/>
          </a:prstGeom>
        </p:spPr>
      </p:pic>
      <p:sp>
        <p:nvSpPr>
          <p:cNvPr id="70" name="Triangolo isoscele 69"/>
          <p:cNvSpPr/>
          <p:nvPr/>
        </p:nvSpPr>
        <p:spPr>
          <a:xfrm rot="5400000">
            <a:off x="996686" y="1286815"/>
            <a:ext cx="648000" cy="504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Calibri"/>
              <a:ea typeface="+mn-ea"/>
              <a:cs typeface="+mn-cs"/>
            </a:endParaRPr>
          </a:p>
        </p:txBody>
      </p:sp>
      <p:grpSp>
        <p:nvGrpSpPr>
          <p:cNvPr id="71" name="Gruppo 70"/>
          <p:cNvGrpSpPr/>
          <p:nvPr/>
        </p:nvGrpSpPr>
        <p:grpSpPr>
          <a:xfrm>
            <a:off x="-137160" y="-137160"/>
            <a:ext cx="3670523" cy="1086702"/>
            <a:chOff x="0" y="0"/>
            <a:chExt cx="3670523" cy="1086702"/>
          </a:xfrm>
        </p:grpSpPr>
        <p:pic>
          <p:nvPicPr>
            <p:cNvPr id="72" name="Immagin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73" name="Picture 11"/>
            <p:cNvPicPr>
              <a:picLocks noChangeAspect="1"/>
            </p:cNvPicPr>
            <p:nvPr/>
          </p:nvPicPr>
          <p:blipFill>
            <a:blip r:embed="rId5"/>
            <a:stretch>
              <a:fillRect/>
            </a:stretch>
          </p:blipFill>
          <p:spPr>
            <a:xfrm>
              <a:off x="1674274" y="312912"/>
              <a:ext cx="882598" cy="441771"/>
            </a:xfrm>
            <a:prstGeom prst="rect">
              <a:avLst/>
            </a:prstGeom>
          </p:spPr>
        </p:pic>
        <p:pic>
          <p:nvPicPr>
            <p:cNvPr id="74" name="Immagine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75" name="Connettore diritto 74"/>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2" name="Ovale 81"/>
          <p:cNvSpPr/>
          <p:nvPr/>
        </p:nvSpPr>
        <p:spPr>
          <a:xfrm>
            <a:off x="13440550" y="4973561"/>
            <a:ext cx="491454" cy="4546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3</a:t>
            </a:r>
            <a:endParaRPr kumimoji="0" lang="en-US"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83" name="Ovale 82"/>
          <p:cNvSpPr/>
          <p:nvPr/>
        </p:nvSpPr>
        <p:spPr>
          <a:xfrm>
            <a:off x="13617039" y="8104169"/>
            <a:ext cx="491454" cy="4546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3</a:t>
            </a:r>
            <a:endParaRPr kumimoji="0" lang="en-US"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84" name="Ovale 83"/>
          <p:cNvSpPr/>
          <p:nvPr/>
        </p:nvSpPr>
        <p:spPr>
          <a:xfrm>
            <a:off x="13197301" y="4221251"/>
            <a:ext cx="491454" cy="4546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3</a:t>
            </a:r>
            <a:endParaRPr kumimoji="0" lang="en-US"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85" name="Ovale 84"/>
          <p:cNvSpPr/>
          <p:nvPr/>
        </p:nvSpPr>
        <p:spPr>
          <a:xfrm>
            <a:off x="14848207" y="6957703"/>
            <a:ext cx="491454" cy="4546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2</a:t>
            </a:r>
            <a:endParaRPr kumimoji="0" lang="en-US"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86" name="Ovale 85"/>
          <p:cNvSpPr/>
          <p:nvPr/>
        </p:nvSpPr>
        <p:spPr>
          <a:xfrm>
            <a:off x="10927654" y="6402760"/>
            <a:ext cx="491454" cy="4546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2</a:t>
            </a:r>
            <a:endParaRPr kumimoji="0" lang="en-US"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87" name="Ovale 86"/>
          <p:cNvSpPr/>
          <p:nvPr/>
        </p:nvSpPr>
        <p:spPr>
          <a:xfrm>
            <a:off x="12079965" y="3411861"/>
            <a:ext cx="491454" cy="4546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4</a:t>
            </a:r>
            <a:endParaRPr kumimoji="0" lang="en-US"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88" name="Ovale 87"/>
          <p:cNvSpPr/>
          <p:nvPr/>
        </p:nvSpPr>
        <p:spPr>
          <a:xfrm>
            <a:off x="11419108" y="2694939"/>
            <a:ext cx="491454" cy="4546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8</a:t>
            </a:r>
            <a:endParaRPr kumimoji="0" lang="en-US"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89" name="Ovale 88"/>
          <p:cNvSpPr/>
          <p:nvPr/>
        </p:nvSpPr>
        <p:spPr>
          <a:xfrm>
            <a:off x="14622661" y="6153087"/>
            <a:ext cx="491454" cy="4546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1</a:t>
            </a:r>
            <a:endParaRPr kumimoji="0" lang="en-US"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90" name="Ovale 89"/>
          <p:cNvSpPr/>
          <p:nvPr/>
        </p:nvSpPr>
        <p:spPr>
          <a:xfrm>
            <a:off x="14922506" y="5637354"/>
            <a:ext cx="491454" cy="4546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3</a:t>
            </a:r>
            <a:endParaRPr kumimoji="0" lang="en-US"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91" name="Ovale 90"/>
          <p:cNvSpPr/>
          <p:nvPr/>
        </p:nvSpPr>
        <p:spPr>
          <a:xfrm>
            <a:off x="13932004" y="5273859"/>
            <a:ext cx="491454" cy="4546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1</a:t>
            </a:r>
            <a:endParaRPr kumimoji="0" lang="en-US"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92" name="Ovale 91"/>
          <p:cNvSpPr/>
          <p:nvPr/>
        </p:nvSpPr>
        <p:spPr>
          <a:xfrm>
            <a:off x="10822570" y="3658875"/>
            <a:ext cx="491454" cy="4546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1</a:t>
            </a:r>
            <a:endParaRPr kumimoji="0" lang="en-US"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93" name="Ovale 92"/>
          <p:cNvSpPr/>
          <p:nvPr/>
        </p:nvSpPr>
        <p:spPr>
          <a:xfrm>
            <a:off x="12079965" y="4117626"/>
            <a:ext cx="491454" cy="4546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3</a:t>
            </a:r>
            <a:endParaRPr kumimoji="0" lang="en-US"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94" name="Ovale 93"/>
          <p:cNvSpPr/>
          <p:nvPr/>
        </p:nvSpPr>
        <p:spPr>
          <a:xfrm>
            <a:off x="13862766" y="5918078"/>
            <a:ext cx="491454" cy="4546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5</a:t>
            </a:r>
            <a:endParaRPr kumimoji="0" lang="en-US"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95" name="Ovale 94"/>
          <p:cNvSpPr/>
          <p:nvPr/>
        </p:nvSpPr>
        <p:spPr>
          <a:xfrm>
            <a:off x="12392193" y="2775044"/>
            <a:ext cx="491454" cy="4546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3</a:t>
            </a:r>
            <a:endParaRPr kumimoji="0" lang="en-US"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96" name="Ovale 95"/>
          <p:cNvSpPr/>
          <p:nvPr/>
        </p:nvSpPr>
        <p:spPr>
          <a:xfrm>
            <a:off x="12719985" y="4457144"/>
            <a:ext cx="491454" cy="4546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1</a:t>
            </a:r>
            <a:endParaRPr kumimoji="0" lang="en-US"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97" name="Ovale 96"/>
          <p:cNvSpPr/>
          <p:nvPr/>
        </p:nvSpPr>
        <p:spPr>
          <a:xfrm>
            <a:off x="10418073" y="3052138"/>
            <a:ext cx="491454" cy="4546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3</a:t>
            </a:r>
            <a:endParaRPr kumimoji="0" lang="en-US"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98" name="Ovale 97"/>
          <p:cNvSpPr/>
          <p:nvPr/>
        </p:nvSpPr>
        <p:spPr>
          <a:xfrm>
            <a:off x="12655430" y="5114923"/>
            <a:ext cx="491454" cy="4546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4</a:t>
            </a:r>
            <a:endParaRPr kumimoji="0" lang="en-US"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99" name="Ovale 98"/>
          <p:cNvSpPr/>
          <p:nvPr/>
        </p:nvSpPr>
        <p:spPr>
          <a:xfrm>
            <a:off x="12146466" y="2175723"/>
            <a:ext cx="491454" cy="4546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1</a:t>
            </a:r>
            <a:endParaRPr kumimoji="0" lang="en-US"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24" name="Ovale 123"/>
          <p:cNvSpPr/>
          <p:nvPr/>
        </p:nvSpPr>
        <p:spPr>
          <a:xfrm>
            <a:off x="13060632" y="2361779"/>
            <a:ext cx="491454" cy="4546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2</a:t>
            </a:r>
            <a:endParaRPr kumimoji="0" lang="en-US"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44" name="Rettangolo 143"/>
          <p:cNvSpPr/>
          <p:nvPr/>
        </p:nvSpPr>
        <p:spPr>
          <a:xfrm>
            <a:off x="1093658" y="2722462"/>
            <a:ext cx="6295659" cy="7059049"/>
          </a:xfrm>
          <a:prstGeom prst="rect">
            <a:avLst/>
          </a:prstGeom>
        </p:spPr>
        <p:txBody>
          <a:bodyPr wrap="square">
            <a:noAutofit/>
          </a:bodyPr>
          <a:lstStyle/>
          <a:p>
            <a:pPr marL="342900" lvl="0" indent="-342900">
              <a:lnSpc>
                <a:spcPct val="120000"/>
              </a:lnSpc>
              <a:buClr>
                <a:srgbClr val="4472C4">
                  <a:lumMod val="50000"/>
                </a:srgbClr>
              </a:buClr>
              <a:buSzPct val="80000"/>
              <a:buFont typeface="Wingdings" panose="05000000000000000000" pitchFamily="2" charset="2"/>
              <a:buChar char="q"/>
              <a:defRPr/>
            </a:pPr>
            <a:r>
              <a:rPr lang="en-US" sz="2400" dirty="0">
                <a:solidFill>
                  <a:srgbClr val="4472C4">
                    <a:lumMod val="50000"/>
                  </a:srgbClr>
                </a:solidFill>
                <a:latin typeface="Arial" panose="020B0604020202020204" pitchFamily="34" charset="0"/>
                <a:cs typeface="Arial" panose="020B0604020202020204" pitchFamily="34" charset="0"/>
              </a:rPr>
              <a:t>In general, Italian universities improved their positions in the </a:t>
            </a:r>
            <a:r>
              <a:rPr lang="en-US" sz="2400" b="1" dirty="0">
                <a:solidFill>
                  <a:srgbClr val="4472C4">
                    <a:lumMod val="50000"/>
                  </a:srgbClr>
                </a:solidFill>
                <a:latin typeface="Arial" panose="020B0604020202020204" pitchFamily="34" charset="0"/>
                <a:cs typeface="Arial" panose="020B0604020202020204" pitchFamily="34" charset="0"/>
              </a:rPr>
              <a:t>World University Ranking</a:t>
            </a:r>
            <a:r>
              <a:rPr lang="en-US" sz="2400" dirty="0">
                <a:solidFill>
                  <a:srgbClr val="4472C4">
                    <a:lumMod val="50000"/>
                  </a:srgbClr>
                </a:solidFill>
                <a:latin typeface="Arial" panose="020B0604020202020204" pitchFamily="34" charset="0"/>
                <a:cs typeface="Arial" panose="020B0604020202020204" pitchFamily="34" charset="0"/>
              </a:rPr>
              <a:t>: 4 more than last year!</a:t>
            </a:r>
          </a:p>
          <a:p>
            <a:pPr marL="342900" lvl="0" indent="-342900">
              <a:lnSpc>
                <a:spcPct val="120000"/>
              </a:lnSpc>
              <a:buClr>
                <a:srgbClr val="4472C4">
                  <a:lumMod val="50000"/>
                </a:srgbClr>
              </a:buClr>
              <a:buSzPct val="80000"/>
              <a:buFont typeface="Wingdings" panose="05000000000000000000" pitchFamily="2" charset="2"/>
              <a:buChar char="q"/>
              <a:defRPr/>
            </a:pPr>
            <a:r>
              <a:rPr lang="en-US" sz="2400" b="1" dirty="0">
                <a:solidFill>
                  <a:srgbClr val="4472C4">
                    <a:lumMod val="50000"/>
                  </a:srgbClr>
                </a:solidFill>
                <a:latin typeface="Arial" panose="020B0604020202020204" pitchFamily="34" charset="0"/>
                <a:cs typeface="Arial" panose="020B0604020202020204" pitchFamily="34" charset="0"/>
              </a:rPr>
              <a:t>Over 50 Universities </a:t>
            </a:r>
            <a:r>
              <a:rPr lang="en-US" sz="2400" dirty="0">
                <a:solidFill>
                  <a:srgbClr val="4472C4">
                    <a:lumMod val="50000"/>
                  </a:srgbClr>
                </a:solidFill>
                <a:latin typeface="Arial" panose="020B0604020202020204" pitchFamily="34" charset="0"/>
                <a:cs typeface="Arial" panose="020B0604020202020204" pitchFamily="34" charset="0"/>
              </a:rPr>
              <a:t>have programs regarding the field of life sciences, such as: </a:t>
            </a:r>
          </a:p>
          <a:p>
            <a:pPr marL="1028700" lvl="1" indent="-342900">
              <a:lnSpc>
                <a:spcPct val="120000"/>
              </a:lnSpc>
              <a:buClr>
                <a:srgbClr val="4472C4">
                  <a:lumMod val="50000"/>
                </a:srgbClr>
              </a:buClr>
              <a:buSzPct val="80000"/>
              <a:buFont typeface="Wingdings" panose="05000000000000000000" pitchFamily="2" charset="2"/>
              <a:buChar char="q"/>
              <a:defRPr/>
            </a:pPr>
            <a:r>
              <a:rPr lang="en-US" sz="2000" dirty="0">
                <a:solidFill>
                  <a:srgbClr val="4472C4">
                    <a:lumMod val="50000"/>
                  </a:srgbClr>
                </a:solidFill>
                <a:latin typeface="Arial" panose="020B0604020202020204" pitchFamily="34" charset="0"/>
                <a:cs typeface="Arial" panose="020B0604020202020204" pitchFamily="34" charset="0"/>
              </a:rPr>
              <a:t>Pharma and pharma trades</a:t>
            </a:r>
          </a:p>
          <a:p>
            <a:pPr marL="1028700" lvl="1" indent="-342900">
              <a:lnSpc>
                <a:spcPct val="120000"/>
              </a:lnSpc>
              <a:buClr>
                <a:srgbClr val="4472C4">
                  <a:lumMod val="50000"/>
                </a:srgbClr>
              </a:buClr>
              <a:buSzPct val="80000"/>
              <a:buFont typeface="Wingdings" panose="05000000000000000000" pitchFamily="2" charset="2"/>
              <a:buChar char="q"/>
              <a:defRPr/>
            </a:pPr>
            <a:r>
              <a:rPr lang="en-US" sz="2000" dirty="0">
                <a:solidFill>
                  <a:srgbClr val="4472C4">
                    <a:lumMod val="50000"/>
                  </a:srgbClr>
                </a:solidFill>
                <a:latin typeface="Arial" panose="020B0604020202020204" pitchFamily="34" charset="0"/>
                <a:cs typeface="Arial" panose="020B0604020202020204" pitchFamily="34" charset="0"/>
              </a:rPr>
              <a:t>Biotech and biotech trades</a:t>
            </a:r>
          </a:p>
          <a:p>
            <a:pPr marL="1028700" lvl="1" indent="-342900">
              <a:lnSpc>
                <a:spcPct val="120000"/>
              </a:lnSpc>
              <a:buClr>
                <a:srgbClr val="4472C4">
                  <a:lumMod val="50000"/>
                </a:srgbClr>
              </a:buClr>
              <a:buSzPct val="80000"/>
              <a:buFont typeface="Wingdings" panose="05000000000000000000" pitchFamily="2" charset="2"/>
              <a:buChar char="q"/>
              <a:defRPr/>
            </a:pPr>
            <a:r>
              <a:rPr lang="en-US" sz="2000" dirty="0">
                <a:solidFill>
                  <a:srgbClr val="4472C4">
                    <a:lumMod val="50000"/>
                  </a:srgbClr>
                </a:solidFill>
                <a:latin typeface="Arial" panose="020B0604020202020204" pitchFamily="34" charset="0"/>
                <a:cs typeface="Arial" panose="020B0604020202020204" pitchFamily="34" charset="0"/>
              </a:rPr>
              <a:t>Biology</a:t>
            </a:r>
          </a:p>
          <a:p>
            <a:pPr marL="1028700" lvl="1" indent="-342900">
              <a:lnSpc>
                <a:spcPct val="120000"/>
              </a:lnSpc>
              <a:buClr>
                <a:srgbClr val="4472C4">
                  <a:lumMod val="50000"/>
                </a:srgbClr>
              </a:buClr>
              <a:buSzPct val="80000"/>
              <a:buFont typeface="Wingdings" panose="05000000000000000000" pitchFamily="2" charset="2"/>
              <a:buChar char="q"/>
              <a:defRPr/>
            </a:pPr>
            <a:r>
              <a:rPr lang="en-US" sz="2000" dirty="0">
                <a:solidFill>
                  <a:srgbClr val="4472C4">
                    <a:lumMod val="50000"/>
                  </a:srgbClr>
                </a:solidFill>
                <a:latin typeface="Arial" panose="020B0604020202020204" pitchFamily="34" charset="0"/>
                <a:cs typeface="Arial" panose="020B0604020202020204" pitchFamily="34" charset="0"/>
              </a:rPr>
              <a:t>Chemistry</a:t>
            </a:r>
          </a:p>
          <a:p>
            <a:pPr marL="1028700" lvl="1" indent="-342900">
              <a:lnSpc>
                <a:spcPct val="120000"/>
              </a:lnSpc>
              <a:buClr>
                <a:srgbClr val="4472C4">
                  <a:lumMod val="50000"/>
                </a:srgbClr>
              </a:buClr>
              <a:buSzPct val="80000"/>
              <a:buFont typeface="Wingdings" panose="05000000000000000000" pitchFamily="2" charset="2"/>
              <a:buChar char="q"/>
              <a:defRPr/>
            </a:pPr>
            <a:r>
              <a:rPr lang="en-US" sz="2000" dirty="0">
                <a:solidFill>
                  <a:srgbClr val="4472C4">
                    <a:lumMod val="50000"/>
                  </a:srgbClr>
                </a:solidFill>
                <a:latin typeface="Arial" panose="020B0604020202020204" pitchFamily="34" charset="0"/>
                <a:cs typeface="Arial" panose="020B0604020202020204" pitchFamily="34" charset="0"/>
              </a:rPr>
              <a:t>Medicine and veterinary medicine</a:t>
            </a:r>
          </a:p>
          <a:p>
            <a:pPr marL="1028700" lvl="1" indent="-342900">
              <a:lnSpc>
                <a:spcPct val="120000"/>
              </a:lnSpc>
              <a:buClr>
                <a:srgbClr val="4472C4">
                  <a:lumMod val="50000"/>
                </a:srgbClr>
              </a:buClr>
              <a:buSzPct val="80000"/>
              <a:buFont typeface="Wingdings" panose="05000000000000000000" pitchFamily="2" charset="2"/>
              <a:buChar char="q"/>
              <a:defRPr/>
            </a:pPr>
            <a:r>
              <a:rPr lang="en-US" sz="2000" dirty="0">
                <a:solidFill>
                  <a:srgbClr val="4472C4">
                    <a:lumMod val="50000"/>
                  </a:srgbClr>
                </a:solidFill>
                <a:latin typeface="Arial" panose="020B0604020202020204" pitchFamily="34" charset="0"/>
                <a:cs typeface="Arial" panose="020B0604020202020204" pitchFamily="34" charset="0"/>
              </a:rPr>
              <a:t>Biomedical engineering</a:t>
            </a:r>
          </a:p>
        </p:txBody>
      </p:sp>
      <p:sp>
        <p:nvSpPr>
          <p:cNvPr id="33" name="CasellaDiTesto 32"/>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lvl="0" algn="ctr" fontAlgn="base">
              <a:spcBef>
                <a:spcPct val="0"/>
              </a:spcBef>
              <a:spcAft>
                <a:spcPct val="0"/>
              </a:spcAft>
              <a:defRPr/>
            </a:pPr>
            <a:r>
              <a:rPr kumimoji="0" lang="it-IT" altLang="it-IT" sz="1100" b="0" i="1"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Sources</a:t>
            </a: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lang="en-US" altLang="it-IT" sz="1100" i="1" dirty="0">
                <a:solidFill>
                  <a:srgbClr val="75787B"/>
                </a:solidFill>
                <a:latin typeface="Arial" panose="020B0604020202020204" pitchFamily="34" charset="0"/>
                <a:ea typeface="ＭＳ Ｐゴシック" pitchFamily="127" charset="-128"/>
                <a:cs typeface="Arial" panose="020B0604020202020204" pitchFamily="34" charset="0"/>
              </a:rPr>
              <a:t>QS World University Rankings by Subject 2020; MIUR (Ministry of Education University and Research)</a:t>
            </a:r>
            <a:endParaRPr lang="it-IT" altLang="it-IT" sz="1100" i="1" dirty="0">
              <a:solidFill>
                <a:srgbClr val="75787B"/>
              </a:solidFill>
              <a:latin typeface="Arial" panose="020B0604020202020204" pitchFamily="34" charset="0"/>
              <a:ea typeface="ＭＳ Ｐゴシック" pitchFamily="127" charset="-128"/>
              <a:cs typeface="Arial" panose="020B0604020202020204" pitchFamily="34" charset="0"/>
            </a:endParaRPr>
          </a:p>
        </p:txBody>
      </p:sp>
    </p:spTree>
    <p:extLst>
      <p:ext uri="{BB962C8B-B14F-4D97-AF65-F5344CB8AC3E}">
        <p14:creationId xmlns:p14="http://schemas.microsoft.com/office/powerpoint/2010/main" val="3021577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3</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31" name="Group 8"/>
          <p:cNvGrpSpPr/>
          <p:nvPr/>
        </p:nvGrpSpPr>
        <p:grpSpPr>
          <a:xfrm>
            <a:off x="2656772" y="1287178"/>
            <a:ext cx="13327397" cy="130629"/>
            <a:chOff x="5594142" y="5684880"/>
            <a:chExt cx="13327397" cy="130629"/>
          </a:xfrm>
        </p:grpSpPr>
        <p:cxnSp>
          <p:nvCxnSpPr>
            <p:cNvPr id="32"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33"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34"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 </a:t>
              </a:r>
            </a:p>
          </p:txBody>
        </p:sp>
      </p:grpSp>
      <p:grpSp>
        <p:nvGrpSpPr>
          <p:cNvPr id="35" name="Gruppo 34"/>
          <p:cNvGrpSpPr/>
          <p:nvPr/>
        </p:nvGrpSpPr>
        <p:grpSpPr>
          <a:xfrm>
            <a:off x="-137160" y="-137160"/>
            <a:ext cx="3670523" cy="1086702"/>
            <a:chOff x="0" y="0"/>
            <a:chExt cx="3670523" cy="1086702"/>
          </a:xfrm>
        </p:grpSpPr>
        <p:pic>
          <p:nvPicPr>
            <p:cNvPr id="36" name="Immagin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37" name="Picture 11"/>
            <p:cNvPicPr>
              <a:picLocks noChangeAspect="1"/>
            </p:cNvPicPr>
            <p:nvPr/>
          </p:nvPicPr>
          <p:blipFill>
            <a:blip r:embed="rId4"/>
            <a:stretch>
              <a:fillRect/>
            </a:stretch>
          </p:blipFill>
          <p:spPr>
            <a:xfrm>
              <a:off x="1674274" y="312912"/>
              <a:ext cx="882598" cy="441771"/>
            </a:xfrm>
            <a:prstGeom prst="rect">
              <a:avLst/>
            </a:prstGeom>
          </p:spPr>
        </p:pic>
        <p:pic>
          <p:nvPicPr>
            <p:cNvPr id="38" name="Immagin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9" name="Connettore diritto 38"/>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0"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rPr>
              <a:t>LIFE SCIENCES IN ITALY: KEY FACTS</a:t>
            </a:r>
          </a:p>
        </p:txBody>
      </p:sp>
      <p:graphicFrame>
        <p:nvGraphicFramePr>
          <p:cNvPr id="13" name="Diagram 3"/>
          <p:cNvGraphicFramePr>
            <a:graphicFrameLocks/>
          </p:cNvGraphicFramePr>
          <p:nvPr>
            <p:extLst>
              <p:ext uri="{D42A27DB-BD31-4B8C-83A1-F6EECF244321}">
                <p14:modId xmlns:p14="http://schemas.microsoft.com/office/powerpoint/2010/main" val="86176346"/>
              </p:ext>
            </p:extLst>
          </p:nvPr>
        </p:nvGraphicFramePr>
        <p:xfrm>
          <a:off x="217490" y="1433717"/>
          <a:ext cx="17776521" cy="824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629460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Прямоугольник 2"/>
          <p:cNvSpPr/>
          <p:nvPr/>
        </p:nvSpPr>
        <p:spPr>
          <a:xfrm>
            <a:off x="17337977" y="9419873"/>
            <a:ext cx="426773"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30</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pic>
        <p:nvPicPr>
          <p:cNvPr id="56" name="Immagine 55"/>
          <p:cNvPicPr>
            <a:picLocks noChangeAspect="1"/>
          </p:cNvPicPr>
          <p:nvPr/>
        </p:nvPicPr>
        <p:blipFill>
          <a:blip r:embed="rId3"/>
          <a:stretch>
            <a:fillRect/>
          </a:stretch>
        </p:blipFill>
        <p:spPr>
          <a:xfrm>
            <a:off x="9807026" y="1831281"/>
            <a:ext cx="6507213" cy="7542704"/>
          </a:xfrm>
          <a:prstGeom prst="rect">
            <a:avLst/>
          </a:prstGeom>
        </p:spPr>
      </p:pic>
      <p:sp>
        <p:nvSpPr>
          <p:cNvPr id="58" name="Ovale 57"/>
          <p:cNvSpPr/>
          <p:nvPr/>
        </p:nvSpPr>
        <p:spPr>
          <a:xfrm>
            <a:off x="11101245" y="7027692"/>
            <a:ext cx="204695" cy="19706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76" name="Ovale 75"/>
          <p:cNvSpPr/>
          <p:nvPr/>
        </p:nvSpPr>
        <p:spPr>
          <a:xfrm>
            <a:off x="11547379" y="2739987"/>
            <a:ext cx="204695" cy="19706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79" name="Ovale 78"/>
          <p:cNvSpPr/>
          <p:nvPr/>
        </p:nvSpPr>
        <p:spPr>
          <a:xfrm>
            <a:off x="13449505" y="7949811"/>
            <a:ext cx="204695" cy="19706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02" name="Ovale 101"/>
          <p:cNvSpPr/>
          <p:nvPr/>
        </p:nvSpPr>
        <p:spPr>
          <a:xfrm>
            <a:off x="12165329" y="4308116"/>
            <a:ext cx="204695" cy="19706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03" name="CasellaDiTesto 102"/>
          <p:cNvSpPr txBox="1"/>
          <p:nvPr/>
        </p:nvSpPr>
        <p:spPr>
          <a:xfrm>
            <a:off x="10387768" y="1075132"/>
            <a:ext cx="2447756" cy="76944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ITB</a:t>
            </a:r>
            <a:b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br>
            <a:r>
              <a:rPr kumimoji="0" lang="en-US" sz="1400" b="1"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(Biomedical Technologies)</a:t>
            </a:r>
            <a:br>
              <a:rPr kumimoji="0" lang="en-US" sz="1400" b="0"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br>
            <a:r>
              <a:rPr kumimoji="0" lang="en-US" sz="1400" b="0" i="1" u="none" strike="noStrike" kern="1200" cap="none" spc="0" normalizeH="0" baseline="0" noProof="0" dirty="0" err="1">
                <a:ln>
                  <a:noFill/>
                </a:ln>
                <a:solidFill>
                  <a:prstClr val="black"/>
                </a:solidFill>
                <a:effectLst/>
                <a:uLnTx/>
                <a:uFillTx/>
                <a:latin typeface="Arial" pitchFamily="127" charset="0"/>
                <a:ea typeface="ＭＳ Ｐゴシック" pitchFamily="127" charset="-128"/>
                <a:cs typeface="+mn-cs"/>
              </a:rPr>
              <a:t>Segrate</a:t>
            </a:r>
            <a:r>
              <a:rPr kumimoji="0" lang="en-US" sz="1400" b="0"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 Milan</a:t>
            </a:r>
            <a:endPar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endParaRPr>
          </a:p>
        </p:txBody>
      </p:sp>
      <p:cxnSp>
        <p:nvCxnSpPr>
          <p:cNvPr id="104" name="Connettore diritto 103"/>
          <p:cNvCxnSpPr>
            <a:cxnSpLocks/>
            <a:stCxn id="103" idx="2"/>
            <a:endCxn id="76" idx="0"/>
          </p:cNvCxnSpPr>
          <p:nvPr/>
        </p:nvCxnSpPr>
        <p:spPr>
          <a:xfrm>
            <a:off x="11611646" y="1844573"/>
            <a:ext cx="38081" cy="895414"/>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105" name="CasellaDiTesto 104"/>
          <p:cNvSpPr txBox="1"/>
          <p:nvPr/>
        </p:nvSpPr>
        <p:spPr>
          <a:xfrm>
            <a:off x="7728861" y="6467884"/>
            <a:ext cx="2422962" cy="769441"/>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IRGB</a:t>
            </a:r>
            <a:b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br>
            <a:r>
              <a:rPr kumimoji="0" lang="en-US" sz="1400" b="1"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(Genetics</a:t>
            </a:r>
            <a:r>
              <a:rPr kumimoji="0" lang="en-US" sz="1400" b="1" i="1" u="none" strike="noStrike" kern="1200" cap="none" spc="0" normalizeH="0" noProof="0" dirty="0">
                <a:ln>
                  <a:noFill/>
                </a:ln>
                <a:solidFill>
                  <a:prstClr val="black"/>
                </a:solidFill>
                <a:effectLst/>
                <a:uLnTx/>
                <a:uFillTx/>
                <a:latin typeface="Arial" pitchFamily="127" charset="0"/>
                <a:ea typeface="ＭＳ Ｐゴシック" pitchFamily="127" charset="-128"/>
                <a:cs typeface="+mn-cs"/>
              </a:rPr>
              <a:t> and Biomedical</a:t>
            </a:r>
            <a:r>
              <a:rPr kumimoji="0" lang="en-US" sz="1400" b="1"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a:t>
            </a:r>
            <a:br>
              <a:rPr kumimoji="0" lang="en-US" sz="1400" b="0"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br>
            <a:r>
              <a:rPr kumimoji="0" lang="en-US" sz="1400" b="0" i="1" u="none" strike="noStrike" kern="1200" cap="none" spc="0" normalizeH="0" baseline="0" noProof="0" dirty="0" err="1">
                <a:ln>
                  <a:noFill/>
                </a:ln>
                <a:solidFill>
                  <a:prstClr val="black"/>
                </a:solidFill>
                <a:effectLst/>
                <a:uLnTx/>
                <a:uFillTx/>
                <a:latin typeface="Arial" pitchFamily="127" charset="0"/>
                <a:ea typeface="ＭＳ Ｐゴシック" pitchFamily="127" charset="-128"/>
                <a:cs typeface="+mn-cs"/>
              </a:rPr>
              <a:t>Monserrato</a:t>
            </a:r>
            <a:r>
              <a:rPr kumimoji="0" lang="en-US" sz="1400" b="0"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 Cagliari</a:t>
            </a:r>
            <a:endParaRPr kumimoji="0" lang="en-US" sz="1600" b="1"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endParaRPr>
          </a:p>
        </p:txBody>
      </p:sp>
      <p:cxnSp>
        <p:nvCxnSpPr>
          <p:cNvPr id="106" name="Connettore diritto 105"/>
          <p:cNvCxnSpPr>
            <a:cxnSpLocks/>
            <a:stCxn id="105" idx="3"/>
            <a:endCxn id="58" idx="1"/>
          </p:cNvCxnSpPr>
          <p:nvPr/>
        </p:nvCxnSpPr>
        <p:spPr>
          <a:xfrm>
            <a:off x="10151823" y="6852605"/>
            <a:ext cx="979399" cy="203947"/>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111" name="CasellaDiTesto 110"/>
          <p:cNvSpPr txBox="1"/>
          <p:nvPr/>
        </p:nvSpPr>
        <p:spPr>
          <a:xfrm>
            <a:off x="9467482" y="4895910"/>
            <a:ext cx="1640717" cy="769441"/>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IN</a:t>
            </a:r>
            <a:b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br>
            <a:r>
              <a:rPr kumimoji="0" lang="en-US" sz="1400" b="1"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(Neuroscience)</a:t>
            </a:r>
            <a:br>
              <a:rPr kumimoji="0" lang="en-US" sz="1400" b="0"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br>
            <a:r>
              <a:rPr kumimoji="0" lang="en-US" sz="1400" b="0"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Pisa</a:t>
            </a:r>
            <a:endParaRPr kumimoji="0" lang="en-US" sz="1600" b="1"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endParaRPr>
          </a:p>
        </p:txBody>
      </p:sp>
      <p:cxnSp>
        <p:nvCxnSpPr>
          <p:cNvPr id="113" name="Connettore diritto 112"/>
          <p:cNvCxnSpPr>
            <a:cxnSpLocks/>
            <a:stCxn id="111" idx="3"/>
            <a:endCxn id="102" idx="2"/>
          </p:cNvCxnSpPr>
          <p:nvPr/>
        </p:nvCxnSpPr>
        <p:spPr>
          <a:xfrm flipV="1">
            <a:off x="11108199" y="4406650"/>
            <a:ext cx="1057130" cy="873981"/>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cxnSp>
        <p:nvCxnSpPr>
          <p:cNvPr id="117" name="Connettore diritto 116"/>
          <p:cNvCxnSpPr>
            <a:cxnSpLocks/>
            <a:stCxn id="79" idx="3"/>
            <a:endCxn id="120" idx="3"/>
          </p:cNvCxnSpPr>
          <p:nvPr/>
        </p:nvCxnSpPr>
        <p:spPr>
          <a:xfrm flipH="1">
            <a:off x="13040137" y="8118018"/>
            <a:ext cx="439345" cy="711316"/>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120" name="CasellaDiTesto 119"/>
          <p:cNvSpPr txBox="1"/>
          <p:nvPr/>
        </p:nvSpPr>
        <p:spPr>
          <a:xfrm>
            <a:off x="9520052" y="8444613"/>
            <a:ext cx="3520085" cy="769441"/>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IBFM</a:t>
            </a:r>
            <a:b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br>
            <a:r>
              <a:rPr kumimoji="0" lang="en-US" sz="1400" b="1"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(Bio-images</a:t>
            </a:r>
            <a:r>
              <a:rPr kumimoji="0" lang="en-US" sz="1400" b="1" i="1" u="none" strike="noStrike" kern="1200" cap="none" spc="0" normalizeH="0" noProof="0" dirty="0">
                <a:ln>
                  <a:noFill/>
                </a:ln>
                <a:solidFill>
                  <a:prstClr val="black"/>
                </a:solidFill>
                <a:effectLst/>
                <a:uLnTx/>
                <a:uFillTx/>
                <a:latin typeface="Arial" pitchFamily="127" charset="0"/>
                <a:ea typeface="ＭＳ Ｐゴシック" pitchFamily="127" charset="-128"/>
                <a:cs typeface="+mn-cs"/>
              </a:rPr>
              <a:t> and Molecular Physiology</a:t>
            </a:r>
            <a:r>
              <a:rPr kumimoji="0" lang="en-US" sz="1400" b="1"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a:t>
            </a:r>
            <a:br>
              <a:rPr kumimoji="0" lang="en-US" sz="1400" b="0"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br>
            <a:r>
              <a:rPr kumimoji="0" lang="en-US" sz="1400" b="0"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Palermo</a:t>
            </a:r>
          </a:p>
        </p:txBody>
      </p:sp>
      <p:sp>
        <p:nvSpPr>
          <p:cNvPr id="125" name="Ovale 124"/>
          <p:cNvSpPr/>
          <p:nvPr/>
        </p:nvSpPr>
        <p:spPr>
          <a:xfrm>
            <a:off x="11556150" y="3021693"/>
            <a:ext cx="204695" cy="19706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26" name="CasellaDiTesto 125"/>
          <p:cNvSpPr txBox="1"/>
          <p:nvPr/>
        </p:nvSpPr>
        <p:spPr>
          <a:xfrm>
            <a:off x="7549802" y="1789213"/>
            <a:ext cx="2742230" cy="769441"/>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IGM</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(Molecular Genetics)</a:t>
            </a:r>
            <a:b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br>
            <a:r>
              <a:rPr kumimoji="0" lang="en-US" sz="1400" b="0"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Pavia</a:t>
            </a:r>
            <a:endParaRPr kumimoji="0" lang="en-US" sz="1600" b="0"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endParaRPr>
          </a:p>
        </p:txBody>
      </p:sp>
      <p:cxnSp>
        <p:nvCxnSpPr>
          <p:cNvPr id="127" name="Connettore diritto 126"/>
          <p:cNvCxnSpPr>
            <a:cxnSpLocks/>
            <a:stCxn id="126" idx="3"/>
            <a:endCxn id="125" idx="1"/>
          </p:cNvCxnSpPr>
          <p:nvPr/>
        </p:nvCxnSpPr>
        <p:spPr>
          <a:xfrm>
            <a:off x="10292032" y="2173934"/>
            <a:ext cx="1294095" cy="876619"/>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132" name="CasellaDiTesto 131"/>
          <p:cNvSpPr txBox="1"/>
          <p:nvPr/>
        </p:nvSpPr>
        <p:spPr>
          <a:xfrm>
            <a:off x="9289774" y="4102199"/>
            <a:ext cx="1990321" cy="769441"/>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IFC</a:t>
            </a:r>
            <a:b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br>
            <a:r>
              <a:rPr kumimoji="0" lang="en-US" sz="1400" b="1"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(Clinical Physiology)</a:t>
            </a:r>
            <a:br>
              <a:rPr kumimoji="0" lang="en-US" sz="1400" b="0"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br>
            <a:r>
              <a:rPr kumimoji="0" lang="en-US" sz="1400" b="0"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Pisa</a:t>
            </a:r>
            <a:endParaRPr kumimoji="0" lang="en-US" sz="1600" b="1"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endParaRPr>
          </a:p>
        </p:txBody>
      </p:sp>
      <p:cxnSp>
        <p:nvCxnSpPr>
          <p:cNvPr id="133" name="Connettore diritto 132"/>
          <p:cNvCxnSpPr>
            <a:cxnSpLocks/>
            <a:stCxn id="132" idx="3"/>
            <a:endCxn id="102" idx="2"/>
          </p:cNvCxnSpPr>
          <p:nvPr/>
        </p:nvCxnSpPr>
        <p:spPr>
          <a:xfrm flipV="1">
            <a:off x="11280095" y="4406650"/>
            <a:ext cx="885234" cy="80270"/>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137" name="Ovale 136"/>
          <p:cNvSpPr/>
          <p:nvPr/>
        </p:nvSpPr>
        <p:spPr>
          <a:xfrm>
            <a:off x="14935477" y="7167537"/>
            <a:ext cx="204695" cy="19706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cxnSp>
        <p:nvCxnSpPr>
          <p:cNvPr id="139" name="Connettore diritto 138"/>
          <p:cNvCxnSpPr>
            <a:cxnSpLocks/>
            <a:stCxn id="112" idx="0"/>
            <a:endCxn id="137" idx="5"/>
          </p:cNvCxnSpPr>
          <p:nvPr/>
        </p:nvCxnSpPr>
        <p:spPr>
          <a:xfrm flipH="1" flipV="1">
            <a:off x="15110195" y="7335744"/>
            <a:ext cx="398322" cy="460272"/>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71" name="CasellaDiTesto 70"/>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a:t>
            </a:r>
            <a:r>
              <a:rPr kumimoji="0" lang="en-US"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CNR website</a:t>
            </a:r>
            <a:endPar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145" name="Rettangolo 144"/>
          <p:cNvSpPr/>
          <p:nvPr/>
        </p:nvSpPr>
        <p:spPr>
          <a:xfrm>
            <a:off x="1093658" y="2722462"/>
            <a:ext cx="6295659" cy="7059049"/>
          </a:xfrm>
          <a:prstGeom prst="rect">
            <a:avLst/>
          </a:prstGeom>
        </p:spPr>
        <p:txBody>
          <a:bodyPr wrap="square">
            <a:noAutofit/>
          </a:bodyPr>
          <a:lstStyle/>
          <a:p>
            <a:pPr marL="342900" marR="0" lvl="0" indent="-342900" algn="l" defTabSz="1371600" rtl="0" eaLnBrk="1" fontAlgn="auto" latinLnBrk="0" hangingPunct="1">
              <a:lnSpc>
                <a:spcPct val="120000"/>
              </a:lnSpc>
              <a:spcBef>
                <a:spcPts val="0"/>
              </a:spcBef>
              <a:spcAft>
                <a:spcPts val="0"/>
              </a:spcAft>
              <a:buClr>
                <a:srgbClr val="4472C4">
                  <a:lumMod val="50000"/>
                </a:srgbClr>
              </a:buClr>
              <a:buSzPct val="80000"/>
              <a:buFont typeface="Wingdings" panose="05000000000000000000" pitchFamily="2" charset="2"/>
              <a:buChar char="q"/>
              <a:tabLst/>
              <a:defRPr/>
            </a:pPr>
            <a: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The National Research Council (CNR)</a:t>
            </a: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 is the largest public research institution in Italy, the only one under the Research Ministry performing multidisciplinary activities, through several institutes.</a:t>
            </a:r>
            <a:endParaRPr lang="en-US" sz="2400" dirty="0">
              <a:solidFill>
                <a:srgbClr val="75787B"/>
              </a:solidFill>
              <a:latin typeface="Arial" panose="020B0604020202020204" pitchFamily="34" charset="0"/>
              <a:cs typeface="Arial" panose="020B0604020202020204" pitchFamily="34" charset="0"/>
            </a:endParaRPr>
          </a:p>
          <a:p>
            <a:pPr marL="342900" marR="0" lvl="0" indent="-342900" algn="l" defTabSz="1371600" rtl="0" eaLnBrk="1" fontAlgn="auto" latinLnBrk="0" hangingPunct="1">
              <a:lnSpc>
                <a:spcPct val="120000"/>
              </a:lnSpc>
              <a:spcBef>
                <a:spcPts val="0"/>
              </a:spcBef>
              <a:spcAft>
                <a:spcPts val="0"/>
              </a:spcAft>
              <a:buClr>
                <a:srgbClr val="4472C4">
                  <a:lumMod val="50000"/>
                </a:srgbClr>
              </a:buClr>
              <a:buSzPct val="80000"/>
              <a:buFont typeface="Wingdings" panose="05000000000000000000" pitchFamily="2" charset="2"/>
              <a:buChar char="q"/>
              <a:tabLst/>
              <a:defRPr/>
            </a:pPr>
            <a:r>
              <a:rPr kumimoji="0" lang="en-US" sz="240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T</a:t>
            </a:r>
            <a:r>
              <a:rPr kumimoji="0" lang="en-US" sz="2400" i="0" u="none" strike="noStrike" kern="1200" cap="none" spc="0" normalizeH="0" noProof="0" dirty="0">
                <a:ln>
                  <a:noFill/>
                </a:ln>
                <a:solidFill>
                  <a:srgbClr val="75787B"/>
                </a:solidFill>
                <a:effectLst/>
                <a:uLnTx/>
                <a:uFillTx/>
                <a:latin typeface="Arial" panose="020B0604020202020204" pitchFamily="34" charset="0"/>
                <a:ea typeface="+mn-ea"/>
                <a:cs typeface="Arial" panose="020B0604020202020204" pitchFamily="34" charset="0"/>
              </a:rPr>
              <a:t>he </a:t>
            </a:r>
            <a:r>
              <a:rPr kumimoji="0" lang="en-US" sz="2400" b="1" i="0" u="none" strike="noStrike" kern="1200" cap="none" spc="0" normalizeH="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Biomedical Science Department</a:t>
            </a:r>
            <a:r>
              <a:rPr lang="en-US" sz="2400" dirty="0">
                <a:solidFill>
                  <a:srgbClr val="75787B"/>
                </a:solidFill>
                <a:latin typeface="Arial" panose="020B0604020202020204" pitchFamily="34" charset="0"/>
                <a:cs typeface="Arial" panose="020B0604020202020204" pitchFamily="34" charset="0"/>
              </a:rPr>
              <a:t> in a nutshell: </a:t>
            </a:r>
            <a:endParaRPr kumimoji="0" lang="en-US" sz="2400" i="0" u="none" strike="noStrike" kern="1200" cap="none" spc="0" normalizeH="0" noProof="0" dirty="0">
              <a:ln>
                <a:noFill/>
              </a:ln>
              <a:solidFill>
                <a:srgbClr val="75787B"/>
              </a:solidFill>
              <a:effectLst/>
              <a:uLnTx/>
              <a:uFillTx/>
              <a:latin typeface="Arial" panose="020B0604020202020204" pitchFamily="34" charset="0"/>
              <a:ea typeface="+mn-ea"/>
              <a:cs typeface="Arial" panose="020B0604020202020204" pitchFamily="34" charset="0"/>
            </a:endParaRPr>
          </a:p>
          <a:p>
            <a:pPr marL="1028700" lvl="1" indent="-342900">
              <a:lnSpc>
                <a:spcPct val="120000"/>
              </a:lnSpc>
              <a:buClr>
                <a:srgbClr val="4472C4">
                  <a:lumMod val="50000"/>
                </a:srgbClr>
              </a:buClr>
              <a:buSzPct val="80000"/>
              <a:buFont typeface="Wingdings" panose="05000000000000000000" pitchFamily="2" charset="2"/>
              <a:buChar char="q"/>
              <a:defRPr/>
            </a:pPr>
            <a:r>
              <a:rPr lang="en-US" sz="2400" dirty="0">
                <a:solidFill>
                  <a:srgbClr val="75787B"/>
                </a:solidFill>
                <a:latin typeface="Arial" panose="020B0604020202020204" pitchFamily="34" charset="0"/>
                <a:cs typeface="Arial" panose="020B0604020202020204" pitchFamily="34" charset="0"/>
              </a:rPr>
              <a:t>16 specialized </a:t>
            </a:r>
            <a:r>
              <a:rPr lang="en-US" sz="2400" b="1" dirty="0">
                <a:solidFill>
                  <a:schemeClr val="accent5">
                    <a:lumMod val="50000"/>
                  </a:schemeClr>
                </a:solidFill>
                <a:latin typeface="Arial" panose="020B0604020202020204" pitchFamily="34" charset="0"/>
                <a:cs typeface="Arial" panose="020B0604020202020204" pitchFamily="34" charset="0"/>
              </a:rPr>
              <a:t>institutes</a:t>
            </a:r>
          </a:p>
          <a:p>
            <a:pPr marL="1028700" lvl="1" indent="-342900">
              <a:lnSpc>
                <a:spcPct val="120000"/>
              </a:lnSpc>
              <a:buClr>
                <a:srgbClr val="4472C4">
                  <a:lumMod val="50000"/>
                </a:srgbClr>
              </a:buClr>
              <a:buSzPct val="80000"/>
              <a:buFont typeface="Wingdings" panose="05000000000000000000" pitchFamily="2" charset="2"/>
              <a:buChar char="q"/>
              <a:defRPr/>
            </a:pPr>
            <a:r>
              <a:rPr kumimoji="0" lang="en-US" sz="2400" i="0" u="none" strike="noStrike" kern="1200" cap="none" spc="0" normalizeH="0" noProof="0" dirty="0">
                <a:ln>
                  <a:noFill/>
                </a:ln>
                <a:solidFill>
                  <a:srgbClr val="75787B"/>
                </a:solidFill>
                <a:effectLst/>
                <a:uLnTx/>
                <a:uFillTx/>
                <a:latin typeface="Arial" panose="020B0604020202020204" pitchFamily="34" charset="0"/>
                <a:cs typeface="Arial" panose="020B0604020202020204" pitchFamily="34" charset="0"/>
              </a:rPr>
              <a:t>1.302 </a:t>
            </a:r>
            <a:r>
              <a:rPr lang="en-US" sz="2400" b="1" dirty="0">
                <a:solidFill>
                  <a:schemeClr val="accent5">
                    <a:lumMod val="50000"/>
                  </a:schemeClr>
                </a:solidFill>
                <a:latin typeface="Arial" panose="020B0604020202020204" pitchFamily="34" charset="0"/>
                <a:cs typeface="Arial" panose="020B0604020202020204" pitchFamily="34" charset="0"/>
              </a:rPr>
              <a:t>employees</a:t>
            </a:r>
            <a:r>
              <a:rPr kumimoji="0" lang="en-US" sz="2400" i="0" u="none" strike="noStrike" kern="1200" cap="none" spc="0" normalizeH="0" noProof="0" dirty="0">
                <a:ln>
                  <a:noFill/>
                </a:ln>
                <a:solidFill>
                  <a:srgbClr val="75787B"/>
                </a:solidFill>
                <a:effectLst/>
                <a:uLnTx/>
                <a:uFillTx/>
                <a:latin typeface="Arial" panose="020B0604020202020204" pitchFamily="34" charset="0"/>
                <a:cs typeface="Arial" panose="020B0604020202020204" pitchFamily="34" charset="0"/>
              </a:rPr>
              <a:t>, 870 of which researchers and technologists</a:t>
            </a:r>
          </a:p>
          <a:p>
            <a:pPr marL="1028700" lvl="1" indent="-342900">
              <a:lnSpc>
                <a:spcPct val="120000"/>
              </a:lnSpc>
              <a:buClr>
                <a:srgbClr val="4472C4">
                  <a:lumMod val="50000"/>
                </a:srgbClr>
              </a:buClr>
              <a:buSzPct val="80000"/>
              <a:buFont typeface="Wingdings" panose="05000000000000000000" pitchFamily="2" charset="2"/>
              <a:buChar char="q"/>
              <a:defRPr/>
            </a:pPr>
            <a:r>
              <a:rPr kumimoji="0" lang="en-US" sz="2400" i="0" u="none" strike="noStrike" kern="1200" cap="none" spc="0" normalizeH="0" noProof="0" dirty="0">
                <a:ln>
                  <a:noFill/>
                </a:ln>
                <a:solidFill>
                  <a:srgbClr val="75787B"/>
                </a:solidFill>
                <a:effectLst/>
                <a:uLnTx/>
                <a:uFillTx/>
                <a:latin typeface="Arial" panose="020B0604020202020204" pitchFamily="34" charset="0"/>
                <a:cs typeface="Arial" panose="020B0604020202020204" pitchFamily="34" charset="0"/>
              </a:rPr>
              <a:t>67 owned </a:t>
            </a:r>
            <a:r>
              <a:rPr lang="en-US" sz="2400" b="1" dirty="0">
                <a:solidFill>
                  <a:schemeClr val="accent5">
                    <a:lumMod val="50000"/>
                  </a:schemeClr>
                </a:solidFill>
                <a:latin typeface="Arial" panose="020B0604020202020204" pitchFamily="34" charset="0"/>
                <a:cs typeface="Arial" panose="020B0604020202020204" pitchFamily="34" charset="0"/>
              </a:rPr>
              <a:t>patents</a:t>
            </a:r>
            <a:r>
              <a:rPr kumimoji="0" lang="en-US" sz="2400" i="0" u="none" strike="noStrike" kern="1200" cap="none" spc="0" normalizeH="0" noProof="0" dirty="0">
                <a:ln>
                  <a:noFill/>
                </a:ln>
                <a:solidFill>
                  <a:srgbClr val="75787B"/>
                </a:solidFill>
                <a:effectLst/>
                <a:uLnTx/>
                <a:uFillTx/>
                <a:latin typeface="Arial" panose="020B0604020202020204" pitchFamily="34" charset="0"/>
                <a:cs typeface="Arial" panose="020B0604020202020204" pitchFamily="34" charset="0"/>
              </a:rPr>
              <a:t> </a:t>
            </a:r>
            <a:r>
              <a:rPr kumimoji="0" lang="en-US" sz="1600" i="0" u="none" strike="noStrike" kern="1200" cap="none" spc="0" normalizeH="0" noProof="0" dirty="0">
                <a:ln>
                  <a:noFill/>
                </a:ln>
                <a:solidFill>
                  <a:srgbClr val="75787B"/>
                </a:solidFill>
                <a:effectLst/>
                <a:uLnTx/>
                <a:uFillTx/>
                <a:latin typeface="Arial" panose="020B0604020202020204" pitchFamily="34" charset="0"/>
                <a:cs typeface="Arial" panose="020B0604020202020204" pitchFamily="34" charset="0"/>
              </a:rPr>
              <a:t>(in diagnostics, innovative pharmaceuticals, biotech, human genome, biosensors)</a:t>
            </a:r>
            <a:r>
              <a:rPr lang="en-US" sz="1800" dirty="0">
                <a:solidFill>
                  <a:srgbClr val="75787B"/>
                </a:solidFill>
                <a:latin typeface="Arial" panose="020B0604020202020204" pitchFamily="34" charset="0"/>
                <a:cs typeface="Arial" panose="020B0604020202020204" pitchFamily="34" charset="0"/>
              </a:rPr>
              <a:t> </a:t>
            </a:r>
            <a:endParaRPr lang="en-US" sz="2400" dirty="0">
              <a:solidFill>
                <a:srgbClr val="75787B"/>
              </a:solidFill>
              <a:latin typeface="Arial" panose="020B0604020202020204" pitchFamily="34" charset="0"/>
              <a:cs typeface="Arial" panose="020B0604020202020204" pitchFamily="34" charset="0"/>
            </a:endParaRPr>
          </a:p>
          <a:p>
            <a:pPr marL="1028700" lvl="1" indent="-342900">
              <a:lnSpc>
                <a:spcPct val="120000"/>
              </a:lnSpc>
              <a:buClr>
                <a:srgbClr val="4472C4">
                  <a:lumMod val="50000"/>
                </a:srgbClr>
              </a:buClr>
              <a:buSzPct val="80000"/>
              <a:buFont typeface="Wingdings" panose="05000000000000000000" pitchFamily="2" charset="2"/>
              <a:buChar char="q"/>
              <a:defRPr/>
            </a:pPr>
            <a:r>
              <a:rPr lang="en-US" sz="2400" dirty="0">
                <a:solidFill>
                  <a:srgbClr val="75787B"/>
                </a:solidFill>
                <a:latin typeface="Arial" panose="020B0604020202020204" pitchFamily="34" charset="0"/>
                <a:cs typeface="Arial" panose="020B0604020202020204" pitchFamily="34" charset="0"/>
              </a:rPr>
              <a:t>Participation in 6 </a:t>
            </a:r>
            <a:r>
              <a:rPr lang="en-US" sz="2400" b="1" dirty="0">
                <a:solidFill>
                  <a:schemeClr val="accent5">
                    <a:lumMod val="50000"/>
                  </a:schemeClr>
                </a:solidFill>
                <a:latin typeface="Arial" panose="020B0604020202020204" pitchFamily="34" charset="0"/>
                <a:cs typeface="Arial" panose="020B0604020202020204" pitchFamily="34" charset="0"/>
              </a:rPr>
              <a:t>spin-offs</a:t>
            </a:r>
          </a:p>
          <a:p>
            <a:pPr marL="1028700" lvl="1" indent="-342900">
              <a:lnSpc>
                <a:spcPct val="120000"/>
              </a:lnSpc>
              <a:buClr>
                <a:srgbClr val="4472C4">
                  <a:lumMod val="50000"/>
                </a:srgbClr>
              </a:buClr>
              <a:buSzPct val="80000"/>
              <a:buFont typeface="Wingdings" panose="05000000000000000000" pitchFamily="2" charset="2"/>
              <a:buChar char="q"/>
              <a:defRPr/>
            </a:pPr>
            <a:r>
              <a:rPr lang="en-US" sz="2400" dirty="0">
                <a:solidFill>
                  <a:srgbClr val="75787B"/>
                </a:solidFill>
                <a:latin typeface="Arial" panose="020B0604020202020204" pitchFamily="34" charset="0"/>
                <a:cs typeface="Arial" panose="020B0604020202020204" pitchFamily="34" charset="0"/>
              </a:rPr>
              <a:t>Participation in several </a:t>
            </a:r>
            <a:r>
              <a:rPr lang="en-US" sz="2400" b="1" dirty="0">
                <a:solidFill>
                  <a:schemeClr val="accent5">
                    <a:lumMod val="50000"/>
                  </a:schemeClr>
                </a:solidFill>
                <a:latin typeface="Arial" panose="020B0604020202020204" pitchFamily="34" charset="0"/>
                <a:cs typeface="Arial" panose="020B0604020202020204" pitchFamily="34" charset="0"/>
              </a:rPr>
              <a:t>big projects</a:t>
            </a:r>
            <a:r>
              <a:rPr lang="en-US" sz="2400" dirty="0">
                <a:solidFill>
                  <a:srgbClr val="75787B"/>
                </a:solidFill>
                <a:latin typeface="Arial" panose="020B0604020202020204" pitchFamily="34" charset="0"/>
                <a:cs typeface="Arial" panose="020B0604020202020204" pitchFamily="34" charset="0"/>
              </a:rPr>
              <a:t>, e.g. EMMA, INFRAFRONTIER, EURO-BIOIMAGING, and more.</a:t>
            </a:r>
          </a:p>
        </p:txBody>
      </p:sp>
      <p:sp>
        <p:nvSpPr>
          <p:cNvPr id="112" name="CasellaDiTesto 111"/>
          <p:cNvSpPr txBox="1"/>
          <p:nvPr/>
        </p:nvSpPr>
        <p:spPr>
          <a:xfrm>
            <a:off x="14860050" y="7796016"/>
            <a:ext cx="1296933" cy="76944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ISN</a:t>
            </a:r>
            <a:b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br>
            <a:r>
              <a:rPr kumimoji="0" lang="en-US" sz="1400" b="1"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(Neurology)</a:t>
            </a:r>
            <a:br>
              <a:rPr kumimoji="0" lang="en-US" sz="1400" b="0"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br>
            <a:r>
              <a:rPr kumimoji="0" lang="en-US" sz="1400" b="0"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Cosenza</a:t>
            </a:r>
          </a:p>
        </p:txBody>
      </p:sp>
      <p:sp>
        <p:nvSpPr>
          <p:cNvPr id="67" name="Заголовок 1"/>
          <p:cNvSpPr txBox="1">
            <a:spLocks/>
          </p:cNvSpPr>
          <p:nvPr/>
        </p:nvSpPr>
        <p:spPr>
          <a:xfrm>
            <a:off x="892351" y="1097141"/>
            <a:ext cx="6270449" cy="2029680"/>
          </a:xfrm>
          <a:prstGeom prst="rect">
            <a:avLst/>
          </a:prstGeom>
        </p:spPr>
        <p:txBody>
          <a:bodyPr lIns="137160" tIns="68580" rIns="137160" bIns="6858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rPr>
              <a:t>Life sciences </a:t>
            </a:r>
            <a:br>
              <a:rPr kumimoji="0" lang="en-US"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rPr>
            </a:br>
            <a:r>
              <a:rPr kumimoji="0" lang="en-US"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rPr>
              <a:t>R&amp;D Centers</a:t>
            </a:r>
            <a:endParaRPr kumimoji="0" lang="ru-RU"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69" name="Gruppo 68"/>
          <p:cNvGrpSpPr/>
          <p:nvPr/>
        </p:nvGrpSpPr>
        <p:grpSpPr>
          <a:xfrm>
            <a:off x="-137160" y="-137160"/>
            <a:ext cx="3670523" cy="1086702"/>
            <a:chOff x="0" y="0"/>
            <a:chExt cx="3670523" cy="1086702"/>
          </a:xfrm>
        </p:grpSpPr>
        <p:pic>
          <p:nvPicPr>
            <p:cNvPr id="70" name="Immagine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72" name="Picture 11"/>
            <p:cNvPicPr>
              <a:picLocks noChangeAspect="1"/>
            </p:cNvPicPr>
            <p:nvPr/>
          </p:nvPicPr>
          <p:blipFill>
            <a:blip r:embed="rId5"/>
            <a:stretch>
              <a:fillRect/>
            </a:stretch>
          </p:blipFill>
          <p:spPr>
            <a:xfrm>
              <a:off x="1674274" y="312912"/>
              <a:ext cx="882598" cy="441771"/>
            </a:xfrm>
            <a:prstGeom prst="rect">
              <a:avLst/>
            </a:prstGeom>
          </p:spPr>
        </p:pic>
        <p:pic>
          <p:nvPicPr>
            <p:cNvPr id="73" name="Immagine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74" name="Connettore diritto 73"/>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7" name="Triangolo isoscele 76"/>
          <p:cNvSpPr/>
          <p:nvPr/>
        </p:nvSpPr>
        <p:spPr>
          <a:xfrm rot="5400000">
            <a:off x="996686" y="1286815"/>
            <a:ext cx="648000" cy="504000"/>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Calibri"/>
              <a:ea typeface="+mn-ea"/>
              <a:cs typeface="+mn-cs"/>
            </a:endParaRPr>
          </a:p>
        </p:txBody>
      </p:sp>
      <p:sp>
        <p:nvSpPr>
          <p:cNvPr id="80" name="Ovale 79"/>
          <p:cNvSpPr/>
          <p:nvPr/>
        </p:nvSpPr>
        <p:spPr>
          <a:xfrm>
            <a:off x="15140172" y="5897174"/>
            <a:ext cx="204695" cy="19706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cxnSp>
        <p:nvCxnSpPr>
          <p:cNvPr id="81" name="Connettore diritto 80"/>
          <p:cNvCxnSpPr>
            <a:cxnSpLocks/>
            <a:stCxn id="62" idx="1"/>
            <a:endCxn id="80" idx="7"/>
          </p:cNvCxnSpPr>
          <p:nvPr/>
        </p:nvCxnSpPr>
        <p:spPr>
          <a:xfrm flipH="1" flipV="1">
            <a:off x="15314890" y="5926034"/>
            <a:ext cx="778059" cy="325952"/>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cxnSp>
        <p:nvCxnSpPr>
          <p:cNvPr id="83" name="Connettore diritto 82"/>
          <p:cNvCxnSpPr>
            <a:cxnSpLocks/>
            <a:stCxn id="79" idx="4"/>
          </p:cNvCxnSpPr>
          <p:nvPr/>
        </p:nvCxnSpPr>
        <p:spPr>
          <a:xfrm flipH="1">
            <a:off x="13551852" y="8146878"/>
            <a:ext cx="1" cy="878622"/>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86" name="CasellaDiTesto 85"/>
          <p:cNvSpPr txBox="1"/>
          <p:nvPr/>
        </p:nvSpPr>
        <p:spPr>
          <a:xfrm>
            <a:off x="11512841" y="9073903"/>
            <a:ext cx="2484289" cy="769441"/>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IBIM</a:t>
            </a:r>
            <a:b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br>
            <a:r>
              <a:rPr kumimoji="0" lang="en-US" sz="1400" b="1"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(Molecular Immunology)</a:t>
            </a:r>
            <a:br>
              <a:rPr kumimoji="0" lang="en-US" sz="1400" b="0"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br>
            <a:r>
              <a:rPr kumimoji="0" lang="en-US" sz="1400" b="0"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Palermo</a:t>
            </a:r>
          </a:p>
        </p:txBody>
      </p:sp>
      <p:sp>
        <p:nvSpPr>
          <p:cNvPr id="42" name="Ovale 41"/>
          <p:cNvSpPr/>
          <p:nvPr/>
        </p:nvSpPr>
        <p:spPr>
          <a:xfrm>
            <a:off x="12884096" y="5307184"/>
            <a:ext cx="204695" cy="19706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cxnSp>
        <p:nvCxnSpPr>
          <p:cNvPr id="43" name="Connettore diritto 42"/>
          <p:cNvCxnSpPr>
            <a:cxnSpLocks/>
            <a:stCxn id="42" idx="3"/>
          </p:cNvCxnSpPr>
          <p:nvPr/>
        </p:nvCxnSpPr>
        <p:spPr>
          <a:xfrm flipH="1">
            <a:off x="12337225" y="5475391"/>
            <a:ext cx="576848" cy="290712"/>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49" name="CasellaDiTesto 48"/>
          <p:cNvSpPr txBox="1"/>
          <p:nvPr/>
        </p:nvSpPr>
        <p:spPr>
          <a:xfrm>
            <a:off x="14591698" y="2616882"/>
            <a:ext cx="3135306" cy="2708434"/>
          </a:xfrm>
          <a:prstGeom prst="rect">
            <a:avLst/>
          </a:prstGeom>
          <a:noFill/>
        </p:spPr>
        <p:txBody>
          <a:bodyPr wrap="square" rtlCol="0">
            <a:spAutoFit/>
          </a:bodyPr>
          <a:lstStyle/>
          <a:p>
            <a:pPr lvl="0" defTabSz="914400" fontAlgn="base">
              <a:spcBef>
                <a:spcPct val="0"/>
              </a:spcBef>
              <a:spcAft>
                <a:spcPts val="600"/>
              </a:spcAft>
              <a:defRPr/>
            </a:pPr>
            <a:r>
              <a:rPr lang="en-US" sz="1600" i="1" dirty="0">
                <a:solidFill>
                  <a:prstClr val="black"/>
                </a:solidFill>
                <a:latin typeface="Arial" pitchFamily="127" charset="0"/>
                <a:ea typeface="ＭＳ Ｐゴシック" pitchFamily="127" charset="-128"/>
              </a:rPr>
              <a:t>Naples:</a:t>
            </a:r>
            <a:endPar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endParaRPr>
          </a:p>
          <a:p>
            <a:pPr marL="285750" marR="0" lvl="0" indent="-2857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IBB</a:t>
            </a:r>
            <a:b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br>
            <a:r>
              <a:rPr kumimoji="0" lang="en-US" sz="1400" b="1"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(Biostructures</a:t>
            </a:r>
            <a:r>
              <a:rPr kumimoji="0" lang="en-US" sz="1400" b="1" i="1" u="none" strike="noStrike" kern="1200" cap="none" spc="0" normalizeH="0" noProof="0" dirty="0">
                <a:ln>
                  <a:noFill/>
                </a:ln>
                <a:solidFill>
                  <a:prstClr val="black"/>
                </a:solidFill>
                <a:effectLst/>
                <a:uLnTx/>
                <a:uFillTx/>
                <a:latin typeface="Arial" pitchFamily="127" charset="0"/>
                <a:ea typeface="ＭＳ Ｐゴシック" pitchFamily="127" charset="-128"/>
                <a:cs typeface="+mn-cs"/>
              </a:rPr>
              <a:t> and Bio-images</a:t>
            </a:r>
            <a:r>
              <a:rPr kumimoji="0" lang="en-US" sz="1400" b="1"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a:t>
            </a:r>
          </a:p>
          <a:p>
            <a:pPr marL="285750" lvl="0" indent="-285750" defTabSz="914400" fontAlgn="base">
              <a:spcBef>
                <a:spcPct val="0"/>
              </a:spcBef>
              <a:spcAft>
                <a:spcPts val="600"/>
              </a:spcAft>
              <a:buFont typeface="Arial" panose="020B0604020202020204" pitchFamily="34" charset="0"/>
              <a:buChar char="•"/>
              <a:defRPr/>
            </a:pPr>
            <a:r>
              <a:rPr lang="en-US" sz="1600" b="1" dirty="0">
                <a:solidFill>
                  <a:prstClr val="black"/>
                </a:solidFill>
                <a:latin typeface="Arial" pitchFamily="127" charset="0"/>
                <a:ea typeface="ＭＳ Ｐゴシック" pitchFamily="127" charset="-128"/>
              </a:rPr>
              <a:t>IBP</a:t>
            </a:r>
            <a:br>
              <a:rPr lang="en-US" sz="1600" b="1" dirty="0">
                <a:solidFill>
                  <a:prstClr val="black"/>
                </a:solidFill>
                <a:latin typeface="Arial" pitchFamily="127" charset="0"/>
                <a:ea typeface="ＭＳ Ｐゴシック" pitchFamily="127" charset="-128"/>
              </a:rPr>
            </a:br>
            <a:r>
              <a:rPr lang="en-US" sz="1400" b="1" i="1" dirty="0">
                <a:solidFill>
                  <a:prstClr val="black"/>
                </a:solidFill>
                <a:latin typeface="Arial" pitchFamily="127" charset="0"/>
                <a:ea typeface="ＭＳ Ｐゴシック" pitchFamily="127" charset="-128"/>
              </a:rPr>
              <a:t>(Proteins Biochemistry)</a:t>
            </a:r>
          </a:p>
          <a:p>
            <a:pPr marL="285750" lvl="0" indent="-285750" defTabSz="914400" fontAlgn="base">
              <a:spcBef>
                <a:spcPct val="0"/>
              </a:spcBef>
              <a:spcAft>
                <a:spcPts val="600"/>
              </a:spcAft>
              <a:buFont typeface="Arial" panose="020B0604020202020204" pitchFamily="34" charset="0"/>
              <a:buChar char="•"/>
              <a:defRPr/>
            </a:pPr>
            <a:r>
              <a:rPr lang="en-US" sz="1600" b="1" dirty="0">
                <a:solidFill>
                  <a:prstClr val="black"/>
                </a:solidFill>
                <a:latin typeface="Arial" pitchFamily="127" charset="0"/>
                <a:ea typeface="ＭＳ Ｐゴシック" pitchFamily="127" charset="-128"/>
              </a:rPr>
              <a:t>IEOS</a:t>
            </a:r>
            <a:br>
              <a:rPr lang="en-US" sz="1600" b="1" dirty="0">
                <a:solidFill>
                  <a:prstClr val="black"/>
                </a:solidFill>
                <a:latin typeface="Arial" pitchFamily="127" charset="0"/>
                <a:ea typeface="ＭＳ Ｐゴシック" pitchFamily="127" charset="-128"/>
              </a:rPr>
            </a:br>
            <a:r>
              <a:rPr lang="en-US" sz="1400" b="1" i="1" dirty="0">
                <a:solidFill>
                  <a:prstClr val="black"/>
                </a:solidFill>
                <a:latin typeface="Arial" pitchFamily="127" charset="0"/>
                <a:ea typeface="ＭＳ Ｐゴシック" pitchFamily="127" charset="-128"/>
              </a:rPr>
              <a:t>(Endocrinology and Oncology)</a:t>
            </a:r>
          </a:p>
          <a:p>
            <a:pPr marL="285750" lvl="0" indent="-285750" defTabSz="914400" fontAlgn="base">
              <a:spcBef>
                <a:spcPct val="0"/>
              </a:spcBef>
              <a:spcAft>
                <a:spcPts val="600"/>
              </a:spcAft>
              <a:buFont typeface="Arial" panose="020B0604020202020204" pitchFamily="34" charset="0"/>
              <a:buChar char="•"/>
              <a:defRPr/>
            </a:pPr>
            <a:r>
              <a:rPr lang="en-US" sz="1600" b="1" dirty="0">
                <a:solidFill>
                  <a:prstClr val="black"/>
                </a:solidFill>
                <a:latin typeface="Arial" pitchFamily="127" charset="0"/>
                <a:ea typeface="ＭＳ Ｐゴシック" pitchFamily="127" charset="-128"/>
              </a:rPr>
              <a:t>IGB</a:t>
            </a:r>
            <a:br>
              <a:rPr lang="en-US" sz="1600" b="1" dirty="0">
                <a:solidFill>
                  <a:prstClr val="black"/>
                </a:solidFill>
                <a:latin typeface="Arial" pitchFamily="127" charset="0"/>
                <a:ea typeface="ＭＳ Ｐゴシック" pitchFamily="127" charset="-128"/>
              </a:rPr>
            </a:br>
            <a:r>
              <a:rPr lang="en-US" sz="1400" b="1" i="1" dirty="0">
                <a:solidFill>
                  <a:prstClr val="black"/>
                </a:solidFill>
                <a:latin typeface="Arial" pitchFamily="127" charset="0"/>
                <a:ea typeface="ＭＳ Ｐゴシック" pitchFamily="127" charset="-128"/>
              </a:rPr>
              <a:t>(Genetics and Biophysics)</a:t>
            </a:r>
            <a:endParaRPr kumimoji="0" lang="en-US" sz="1400" b="0"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endParaRPr>
          </a:p>
        </p:txBody>
      </p:sp>
      <p:sp>
        <p:nvSpPr>
          <p:cNvPr id="62" name="CasellaDiTesto 61"/>
          <p:cNvSpPr txBox="1"/>
          <p:nvPr/>
        </p:nvSpPr>
        <p:spPr>
          <a:xfrm>
            <a:off x="16092949" y="5651821"/>
            <a:ext cx="2195052"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IBIOM</a:t>
            </a:r>
            <a:b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br>
            <a:r>
              <a:rPr kumimoji="0" lang="en-US" sz="1400" b="1"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(Bio-membrane</a:t>
            </a:r>
            <a:r>
              <a:rPr lang="en-US" sz="1400" b="1" i="1" dirty="0">
                <a:solidFill>
                  <a:prstClr val="black"/>
                </a:solidFill>
                <a:latin typeface="Arial" pitchFamily="127" charset="0"/>
                <a:ea typeface="ＭＳ Ｐゴシック" pitchFamily="127" charset="-128"/>
              </a:rPr>
              <a:t>s, Bioenergy, and Molecular Biotech</a:t>
            </a:r>
            <a:r>
              <a:rPr kumimoji="0" lang="en-US" sz="1400" b="1"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a:t>
            </a:r>
            <a:br>
              <a:rPr kumimoji="0" lang="en-US" sz="1400" b="0"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br>
            <a:r>
              <a:rPr lang="en-US" sz="1400" i="1" dirty="0">
                <a:solidFill>
                  <a:prstClr val="black"/>
                </a:solidFill>
                <a:latin typeface="Arial" pitchFamily="127" charset="0"/>
                <a:ea typeface="ＭＳ Ｐゴシック" pitchFamily="127" charset="-128"/>
              </a:rPr>
              <a:t>Bari</a:t>
            </a:r>
            <a:endParaRPr kumimoji="0" lang="en-US" sz="1400" b="0"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endParaRPr>
          </a:p>
        </p:txBody>
      </p:sp>
      <p:sp>
        <p:nvSpPr>
          <p:cNvPr id="68" name="CasellaDiTesto 67"/>
          <p:cNvSpPr txBox="1"/>
          <p:nvPr/>
        </p:nvSpPr>
        <p:spPr>
          <a:xfrm>
            <a:off x="11614100" y="5721530"/>
            <a:ext cx="3540010" cy="2169825"/>
          </a:xfrm>
          <a:prstGeom prst="rect">
            <a:avLst/>
          </a:prstGeom>
          <a:noFill/>
        </p:spPr>
        <p:txBody>
          <a:bodyPr wrap="square" rtlCol="0">
            <a:spAutoFit/>
          </a:bodyPr>
          <a:lstStyle/>
          <a:p>
            <a:pPr lvl="0" defTabSz="914400" fontAlgn="base">
              <a:spcBef>
                <a:spcPct val="0"/>
              </a:spcBef>
              <a:spcAft>
                <a:spcPts val="600"/>
              </a:spcAft>
              <a:defRPr/>
            </a:pPr>
            <a:r>
              <a:rPr lang="en-US" sz="1600" i="1" dirty="0">
                <a:solidFill>
                  <a:prstClr val="black"/>
                </a:solidFill>
                <a:latin typeface="Arial" pitchFamily="127" charset="0"/>
                <a:ea typeface="ＭＳ Ｐゴシック" pitchFamily="127" charset="-128"/>
              </a:rPr>
              <a:t>Rome:</a:t>
            </a:r>
            <a:endParaRPr kumimoji="0" lang="en-US" sz="1600"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endParaRPr>
          </a:p>
          <a:p>
            <a:pPr marL="285750" marR="0" lvl="0" indent="-2857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IBCN</a:t>
            </a:r>
            <a:b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br>
            <a:r>
              <a:rPr kumimoji="0" lang="en-US" sz="1400" b="1"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(Cellular Biology)</a:t>
            </a:r>
          </a:p>
          <a:p>
            <a:pPr marL="285750" lvl="0" indent="-285750" defTabSz="914400" fontAlgn="base">
              <a:spcBef>
                <a:spcPct val="0"/>
              </a:spcBef>
              <a:spcAft>
                <a:spcPts val="600"/>
              </a:spcAft>
              <a:buFont typeface="Arial" panose="020B0604020202020204" pitchFamily="34" charset="0"/>
              <a:buChar char="•"/>
              <a:defRPr/>
            </a:pPr>
            <a:r>
              <a:rPr lang="en-US" sz="1600" b="1" dirty="0">
                <a:solidFill>
                  <a:prstClr val="black"/>
                </a:solidFill>
                <a:latin typeface="Arial" pitchFamily="127" charset="0"/>
                <a:ea typeface="ＭＳ Ｐゴシック" pitchFamily="127" charset="-128"/>
              </a:rPr>
              <a:t>IBPM</a:t>
            </a:r>
            <a:br>
              <a:rPr lang="en-US" sz="1600" b="1" dirty="0">
                <a:solidFill>
                  <a:prstClr val="black"/>
                </a:solidFill>
                <a:latin typeface="Arial" pitchFamily="127" charset="0"/>
                <a:ea typeface="ＭＳ Ｐゴシック" pitchFamily="127" charset="-128"/>
              </a:rPr>
            </a:br>
            <a:r>
              <a:rPr lang="en-US" sz="1400" b="1" i="1" dirty="0">
                <a:solidFill>
                  <a:prstClr val="black"/>
                </a:solidFill>
                <a:latin typeface="Arial" pitchFamily="127" charset="0"/>
                <a:ea typeface="ＭＳ Ｐゴシック" pitchFamily="127" charset="-128"/>
              </a:rPr>
              <a:t>(Biology and Molecular </a:t>
            </a:r>
            <a:br>
              <a:rPr lang="en-US" sz="1400" b="1" i="1" dirty="0">
                <a:solidFill>
                  <a:prstClr val="black"/>
                </a:solidFill>
                <a:latin typeface="Arial" pitchFamily="127" charset="0"/>
                <a:ea typeface="ＭＳ Ｐゴシック" pitchFamily="127" charset="-128"/>
              </a:rPr>
            </a:br>
            <a:r>
              <a:rPr lang="en-US" sz="1400" b="1" i="1" dirty="0">
                <a:solidFill>
                  <a:prstClr val="black"/>
                </a:solidFill>
                <a:latin typeface="Arial" pitchFamily="127" charset="0"/>
                <a:ea typeface="ＭＳ Ｐゴシック" pitchFamily="127" charset="-128"/>
              </a:rPr>
              <a:t>Pathology)</a:t>
            </a:r>
          </a:p>
          <a:p>
            <a:pPr marL="285750" lvl="0" indent="-285750" defTabSz="914400" fontAlgn="base">
              <a:spcBef>
                <a:spcPct val="0"/>
              </a:spcBef>
              <a:spcAft>
                <a:spcPts val="600"/>
              </a:spcAft>
              <a:buFont typeface="Arial" panose="020B0604020202020204" pitchFamily="34" charset="0"/>
              <a:buChar char="•"/>
              <a:defRPr/>
            </a:pPr>
            <a:r>
              <a:rPr lang="en-US" sz="1600" b="1" dirty="0">
                <a:solidFill>
                  <a:prstClr val="black"/>
                </a:solidFill>
                <a:latin typeface="Arial" pitchFamily="127" charset="0"/>
                <a:ea typeface="ＭＳ Ｐゴシック" pitchFamily="127" charset="-128"/>
              </a:rPr>
              <a:t>IFT</a:t>
            </a:r>
            <a:br>
              <a:rPr lang="en-US" sz="1600" b="1" dirty="0">
                <a:solidFill>
                  <a:prstClr val="black"/>
                </a:solidFill>
                <a:latin typeface="Arial" pitchFamily="127" charset="0"/>
                <a:ea typeface="ＭＳ Ｐゴシック" pitchFamily="127" charset="-128"/>
              </a:rPr>
            </a:br>
            <a:r>
              <a:rPr lang="en-US" sz="1400" b="1" i="1" dirty="0">
                <a:solidFill>
                  <a:prstClr val="black"/>
                </a:solidFill>
                <a:latin typeface="Arial" pitchFamily="127" charset="0"/>
                <a:ea typeface="ＭＳ Ｐゴシック" pitchFamily="127" charset="-128"/>
              </a:rPr>
              <a:t>(Translational Pharmacology)</a:t>
            </a:r>
            <a:endParaRPr kumimoji="0" lang="en-US" sz="1400" b="0"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endParaRPr>
          </a:p>
        </p:txBody>
      </p:sp>
      <p:sp>
        <p:nvSpPr>
          <p:cNvPr id="84" name="Ovale 83"/>
          <p:cNvSpPr/>
          <p:nvPr/>
        </p:nvSpPr>
        <p:spPr>
          <a:xfrm>
            <a:off x="13902639" y="5970365"/>
            <a:ext cx="204695" cy="19706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cxnSp>
        <p:nvCxnSpPr>
          <p:cNvPr id="85" name="Connettore diritto 84"/>
          <p:cNvCxnSpPr>
            <a:cxnSpLocks/>
            <a:stCxn id="49" idx="1"/>
            <a:endCxn id="84" idx="0"/>
          </p:cNvCxnSpPr>
          <p:nvPr/>
        </p:nvCxnSpPr>
        <p:spPr>
          <a:xfrm flipH="1">
            <a:off x="14004987" y="3971099"/>
            <a:ext cx="586711" cy="1999266"/>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629962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Прямоугольник 2"/>
          <p:cNvSpPr/>
          <p:nvPr/>
        </p:nvSpPr>
        <p:spPr>
          <a:xfrm>
            <a:off x="17337977" y="9419873"/>
            <a:ext cx="426773"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31</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pic>
        <p:nvPicPr>
          <p:cNvPr id="56" name="Immagine 55"/>
          <p:cNvPicPr>
            <a:picLocks noChangeAspect="1"/>
          </p:cNvPicPr>
          <p:nvPr/>
        </p:nvPicPr>
        <p:blipFill>
          <a:blip r:embed="rId3"/>
          <a:stretch>
            <a:fillRect/>
          </a:stretch>
        </p:blipFill>
        <p:spPr>
          <a:xfrm>
            <a:off x="9802774" y="1830242"/>
            <a:ext cx="6507213" cy="7542704"/>
          </a:xfrm>
          <a:prstGeom prst="rect">
            <a:avLst/>
          </a:prstGeom>
        </p:spPr>
      </p:pic>
      <p:sp>
        <p:nvSpPr>
          <p:cNvPr id="102" name="Ovale 101"/>
          <p:cNvSpPr/>
          <p:nvPr/>
        </p:nvSpPr>
        <p:spPr>
          <a:xfrm>
            <a:off x="13899257" y="5979205"/>
            <a:ext cx="204695" cy="19706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11" name="CasellaDiTesto 110"/>
          <p:cNvSpPr txBox="1"/>
          <p:nvPr/>
        </p:nvSpPr>
        <p:spPr>
          <a:xfrm>
            <a:off x="13408159" y="6894352"/>
            <a:ext cx="1373486" cy="93358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4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CEINGE,</a:t>
            </a:r>
          </a:p>
          <a:p>
            <a:pPr marL="0" marR="0" lvl="0" indent="0" algn="ctr" defTabSz="914400" rtl="0" eaLnBrk="1" fontAlgn="base" latinLnBrk="0" hangingPunct="1">
              <a:lnSpc>
                <a:spcPct val="100000"/>
              </a:lnSpc>
              <a:spcBef>
                <a:spcPct val="0"/>
              </a:spcBef>
              <a:spcAft>
                <a:spcPts val="4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 TIGEM,</a:t>
            </a:r>
          </a:p>
          <a:p>
            <a:pPr marL="0" marR="0" lvl="0" indent="0" algn="ctr" defTabSz="914400" rtl="0" eaLnBrk="1" fontAlgn="base" latinLnBrk="0" hangingPunct="1">
              <a:lnSpc>
                <a:spcPct val="100000"/>
              </a:lnSpc>
              <a:spcBef>
                <a:spcPct val="0"/>
              </a:spcBef>
              <a:spcAft>
                <a:spcPts val="400"/>
              </a:spcAft>
              <a:buClrTx/>
              <a:buSzTx/>
              <a:buFontTx/>
              <a:buNone/>
              <a:tabLst/>
              <a:defRPr/>
            </a:pPr>
            <a:r>
              <a:rPr lang="en-US" sz="1400" i="1" dirty="0">
                <a:solidFill>
                  <a:prstClr val="black"/>
                </a:solidFill>
                <a:latin typeface="Arial" pitchFamily="127" charset="0"/>
                <a:ea typeface="ＭＳ Ｐゴシック" pitchFamily="127" charset="-128"/>
              </a:rPr>
              <a:t>Naples</a:t>
            </a:r>
          </a:p>
        </p:txBody>
      </p:sp>
      <p:cxnSp>
        <p:nvCxnSpPr>
          <p:cNvPr id="113" name="Connettore diritto 112"/>
          <p:cNvCxnSpPr>
            <a:cxnSpLocks/>
            <a:stCxn id="111" idx="0"/>
            <a:endCxn id="102" idx="4"/>
          </p:cNvCxnSpPr>
          <p:nvPr/>
        </p:nvCxnSpPr>
        <p:spPr>
          <a:xfrm flipH="1" flipV="1">
            <a:off x="14001605" y="6176272"/>
            <a:ext cx="93297" cy="718080"/>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134" name="Ovale 133"/>
          <p:cNvSpPr/>
          <p:nvPr/>
        </p:nvSpPr>
        <p:spPr>
          <a:xfrm>
            <a:off x="13495711" y="2759770"/>
            <a:ext cx="204695" cy="19706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35" name="CasellaDiTesto 134"/>
          <p:cNvSpPr txBox="1"/>
          <p:nvPr/>
        </p:nvSpPr>
        <p:spPr>
          <a:xfrm>
            <a:off x="14001604" y="2651670"/>
            <a:ext cx="3020735"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1" noProof="0" dirty="0">
                <a:solidFill>
                  <a:prstClr val="black"/>
                </a:solidFill>
                <a:latin typeface="Arial" pitchFamily="127" charset="0"/>
                <a:ea typeface="ＭＳ Ｐゴシック" pitchFamily="127" charset="-128"/>
              </a:rPr>
              <a:t>AREA Science Park</a:t>
            </a: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 </a:t>
            </a:r>
            <a:r>
              <a:rPr kumimoji="0" lang="en-US" sz="1400"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Trieste</a:t>
            </a:r>
            <a:endParaRPr kumimoji="0" lang="en-US" sz="1600"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endParaRPr>
          </a:p>
        </p:txBody>
      </p:sp>
      <p:cxnSp>
        <p:nvCxnSpPr>
          <p:cNvPr id="136" name="Connettore diritto 135"/>
          <p:cNvCxnSpPr>
            <a:cxnSpLocks/>
            <a:stCxn id="135" idx="1"/>
            <a:endCxn id="134" idx="6"/>
          </p:cNvCxnSpPr>
          <p:nvPr/>
        </p:nvCxnSpPr>
        <p:spPr>
          <a:xfrm flipH="1">
            <a:off x="13700406" y="2820947"/>
            <a:ext cx="301198" cy="37357"/>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72" name="Ovale 71"/>
          <p:cNvSpPr/>
          <p:nvPr/>
        </p:nvSpPr>
        <p:spPr>
          <a:xfrm>
            <a:off x="11125536" y="7075272"/>
            <a:ext cx="204695" cy="19706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73" name="CasellaDiTesto 72"/>
          <p:cNvSpPr txBox="1"/>
          <p:nvPr/>
        </p:nvSpPr>
        <p:spPr>
          <a:xfrm>
            <a:off x="9253433" y="7715008"/>
            <a:ext cx="2741017" cy="584775"/>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Science and Technology Park of Sardinia, </a:t>
            </a:r>
            <a:r>
              <a:rPr lang="en-US" sz="1400" i="1" dirty="0">
                <a:solidFill>
                  <a:prstClr val="black"/>
                </a:solidFill>
                <a:latin typeface="Arial" pitchFamily="127" charset="0"/>
                <a:ea typeface="ＭＳ Ｐゴシック" pitchFamily="127" charset="-128"/>
              </a:rPr>
              <a:t>Cagliari</a:t>
            </a:r>
          </a:p>
        </p:txBody>
      </p:sp>
      <p:cxnSp>
        <p:nvCxnSpPr>
          <p:cNvPr id="74" name="Connettore diritto 73"/>
          <p:cNvCxnSpPr>
            <a:cxnSpLocks/>
            <a:stCxn id="73" idx="0"/>
            <a:endCxn id="72" idx="3"/>
          </p:cNvCxnSpPr>
          <p:nvPr/>
        </p:nvCxnSpPr>
        <p:spPr>
          <a:xfrm flipV="1">
            <a:off x="10623942" y="7243479"/>
            <a:ext cx="531571" cy="471529"/>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84" name="Ovale 83"/>
          <p:cNvSpPr/>
          <p:nvPr/>
        </p:nvSpPr>
        <p:spPr>
          <a:xfrm>
            <a:off x="12313726" y="4356709"/>
            <a:ext cx="204695" cy="19706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85" name="CasellaDiTesto 84"/>
          <p:cNvSpPr txBox="1"/>
          <p:nvPr/>
        </p:nvSpPr>
        <p:spPr>
          <a:xfrm>
            <a:off x="8401278" y="4633265"/>
            <a:ext cx="3505023" cy="385471"/>
          </a:xfrm>
          <a:prstGeom prst="rect">
            <a:avLst/>
          </a:prstGeom>
          <a:noFill/>
        </p:spPr>
        <p:txBody>
          <a:bodyPr wrap="square" rtlCol="0">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Toscana</a:t>
            </a:r>
            <a:r>
              <a:rPr kumimoji="0" lang="en-US" sz="1600" b="1" i="0" u="none" strike="noStrike" kern="1200" cap="none" spc="0" normalizeH="0" noProof="0" dirty="0">
                <a:ln>
                  <a:noFill/>
                </a:ln>
                <a:solidFill>
                  <a:prstClr val="black"/>
                </a:solidFill>
                <a:effectLst/>
                <a:uLnTx/>
                <a:uFillTx/>
                <a:latin typeface="Arial" pitchFamily="127" charset="0"/>
                <a:ea typeface="ＭＳ Ｐゴシック" pitchFamily="127" charset="-128"/>
                <a:cs typeface="+mn-cs"/>
              </a:rPr>
              <a:t> Life Sciences Park</a:t>
            </a: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 </a:t>
            </a:r>
          </a:p>
          <a:p>
            <a:pPr marL="0" marR="0" lvl="0" indent="0" algn="r" defTabSz="914400" rtl="0" eaLnBrk="1" fontAlgn="base" latinLnBrk="0" hangingPunct="1">
              <a:lnSpc>
                <a:spcPct val="100000"/>
              </a:lnSpc>
              <a:spcBef>
                <a:spcPct val="0"/>
              </a:spcBef>
              <a:spcAft>
                <a:spcPct val="0"/>
              </a:spcAft>
              <a:buClrTx/>
              <a:buSzTx/>
              <a:buFontTx/>
              <a:buNone/>
              <a:tabLst/>
              <a:defRPr/>
            </a:pPr>
            <a:r>
              <a:rPr lang="en-US" sz="1400" i="1" dirty="0">
                <a:solidFill>
                  <a:prstClr val="black"/>
                </a:solidFill>
                <a:latin typeface="Arial" pitchFamily="127" charset="0"/>
                <a:ea typeface="ＭＳ Ｐゴシック" pitchFamily="127" charset="-128"/>
              </a:rPr>
              <a:t>Siena</a:t>
            </a:r>
          </a:p>
        </p:txBody>
      </p:sp>
      <p:cxnSp>
        <p:nvCxnSpPr>
          <p:cNvPr id="86" name="Connettore diritto 85"/>
          <p:cNvCxnSpPr>
            <a:cxnSpLocks/>
            <a:stCxn id="85" idx="3"/>
            <a:endCxn id="84" idx="3"/>
          </p:cNvCxnSpPr>
          <p:nvPr/>
        </p:nvCxnSpPr>
        <p:spPr>
          <a:xfrm flipV="1">
            <a:off x="11906301" y="4524916"/>
            <a:ext cx="437402" cy="301085"/>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87" name="Ovale 86"/>
          <p:cNvSpPr/>
          <p:nvPr/>
        </p:nvSpPr>
        <p:spPr>
          <a:xfrm>
            <a:off x="11529248" y="2723224"/>
            <a:ext cx="204695" cy="19706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67" name="Заголовок 1"/>
          <p:cNvSpPr txBox="1">
            <a:spLocks/>
          </p:cNvSpPr>
          <p:nvPr/>
        </p:nvSpPr>
        <p:spPr>
          <a:xfrm>
            <a:off x="892351" y="1097141"/>
            <a:ext cx="6270449" cy="2029680"/>
          </a:xfrm>
          <a:prstGeom prst="rect">
            <a:avLst/>
          </a:prstGeom>
        </p:spPr>
        <p:txBody>
          <a:bodyPr lIns="137160" tIns="68580" rIns="137160" bIns="6858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rPr>
              <a:t>Science Parks </a:t>
            </a:r>
            <a:br>
              <a:rPr kumimoji="0" lang="en-US"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rPr>
            </a:br>
            <a:r>
              <a:rPr kumimoji="0" lang="en-US"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rPr>
              <a:t>&amp; innovation</a:t>
            </a:r>
            <a:r>
              <a:rPr kumimoji="0" lang="en-US" sz="4800" b="1" i="0" u="none" strike="noStrike" kern="1200" cap="none" spc="150" normalizeH="0" noProof="0" dirty="0">
                <a:ln>
                  <a:noFill/>
                </a:ln>
                <a:solidFill>
                  <a:srgbClr val="75787B"/>
                </a:solidFill>
                <a:effectLst/>
                <a:uLnTx/>
                <a:uFillTx/>
                <a:latin typeface="Arial"/>
                <a:ea typeface="Lato" panose="020F0502020204030203" pitchFamily="34" charset="0"/>
                <a:cs typeface="Arial"/>
              </a:rPr>
              <a:t> hubs</a:t>
            </a:r>
            <a:endParaRPr kumimoji="0" lang="ru-RU"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68" name="Gruppo 67"/>
          <p:cNvGrpSpPr/>
          <p:nvPr/>
        </p:nvGrpSpPr>
        <p:grpSpPr>
          <a:xfrm>
            <a:off x="-137160" y="-137160"/>
            <a:ext cx="3670523" cy="1086702"/>
            <a:chOff x="0" y="0"/>
            <a:chExt cx="3670523" cy="1086702"/>
          </a:xfrm>
        </p:grpSpPr>
        <p:pic>
          <p:nvPicPr>
            <p:cNvPr id="69" name="Immagine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70" name="Picture 11"/>
            <p:cNvPicPr>
              <a:picLocks noChangeAspect="1"/>
            </p:cNvPicPr>
            <p:nvPr/>
          </p:nvPicPr>
          <p:blipFill>
            <a:blip r:embed="rId5"/>
            <a:stretch>
              <a:fillRect/>
            </a:stretch>
          </p:blipFill>
          <p:spPr>
            <a:xfrm>
              <a:off x="1674274" y="312912"/>
              <a:ext cx="882598" cy="441771"/>
            </a:xfrm>
            <a:prstGeom prst="rect">
              <a:avLst/>
            </a:prstGeom>
          </p:spPr>
        </p:pic>
        <p:pic>
          <p:nvPicPr>
            <p:cNvPr id="75" name="Immagine 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76" name="Connettore diritto 75"/>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8" name="Triangolo isoscele 77"/>
          <p:cNvSpPr/>
          <p:nvPr/>
        </p:nvSpPr>
        <p:spPr>
          <a:xfrm rot="5400000">
            <a:off x="996686" y="1286815"/>
            <a:ext cx="648000" cy="504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Calibri"/>
              <a:ea typeface="+mn-ea"/>
              <a:cs typeface="+mn-cs"/>
            </a:endParaRPr>
          </a:p>
        </p:txBody>
      </p:sp>
      <p:sp>
        <p:nvSpPr>
          <p:cNvPr id="79" name="Rettangolo 78"/>
          <p:cNvSpPr/>
          <p:nvPr/>
        </p:nvSpPr>
        <p:spPr>
          <a:xfrm>
            <a:off x="1093658" y="2722461"/>
            <a:ext cx="6295659" cy="6991381"/>
          </a:xfrm>
          <a:prstGeom prst="rect">
            <a:avLst/>
          </a:prstGeom>
        </p:spPr>
        <p:txBody>
          <a:bodyPr wrap="square">
            <a:noAutofit/>
          </a:bodyPr>
          <a:lstStyle/>
          <a:p>
            <a:pPr marL="342900" marR="0" lvl="0" indent="-342900" algn="l" defTabSz="1371600" rtl="0" eaLnBrk="1" fontAlgn="auto" latinLnBrk="0" hangingPunct="1">
              <a:lnSpc>
                <a:spcPct val="120000"/>
              </a:lnSpc>
              <a:spcBef>
                <a:spcPts val="0"/>
              </a:spcBef>
              <a:spcAft>
                <a:spcPts val="0"/>
              </a:spcAft>
              <a:buClr>
                <a:srgbClr val="4472C4">
                  <a:lumMod val="50000"/>
                </a:srgbClr>
              </a:buClr>
              <a:buSzPct val="80000"/>
              <a:buFont typeface="Wingdings" panose="05000000000000000000" pitchFamily="2" charset="2"/>
              <a:buChar char="q"/>
              <a:tabLst/>
              <a:defRPr/>
            </a:pPr>
            <a:r>
              <a:rPr lang="en-US" sz="2400" dirty="0">
                <a:solidFill>
                  <a:srgbClr val="75787B"/>
                </a:solidFill>
                <a:latin typeface="Arial" panose="020B0604020202020204" pitchFamily="34" charset="0"/>
                <a:cs typeface="Arial" panose="020B0604020202020204" pitchFamily="34" charset="0"/>
              </a:rPr>
              <a:t>Among the main </a:t>
            </a:r>
            <a:r>
              <a:rPr lang="en-US" sz="2400" b="1" dirty="0">
                <a:solidFill>
                  <a:schemeClr val="accent5">
                    <a:lumMod val="50000"/>
                  </a:schemeClr>
                </a:solidFill>
                <a:latin typeface="Arial" panose="020B0604020202020204" pitchFamily="34" charset="0"/>
                <a:cs typeface="Arial" panose="020B0604020202020204" pitchFamily="34" charset="0"/>
              </a:rPr>
              <a:t>Science Parks </a:t>
            </a:r>
            <a:r>
              <a:rPr lang="en-US" sz="2400" dirty="0">
                <a:solidFill>
                  <a:srgbClr val="75787B"/>
                </a:solidFill>
                <a:latin typeface="Arial" panose="020B0604020202020204" pitchFamily="34" charset="0"/>
                <a:cs typeface="Arial" panose="020B0604020202020204" pitchFamily="34" charset="0"/>
              </a:rPr>
              <a:t>operating in the field of Life sciences, we find: </a:t>
            </a:r>
          </a:p>
          <a:p>
            <a:pPr marL="1028700" lvl="1" indent="-342900">
              <a:spcAft>
                <a:spcPts val="400"/>
              </a:spcAft>
              <a:buClr>
                <a:srgbClr val="4472C4">
                  <a:lumMod val="50000"/>
                </a:srgbClr>
              </a:buClr>
              <a:buSzPct val="80000"/>
              <a:buFont typeface="Wingdings" panose="05000000000000000000" pitchFamily="2" charset="2"/>
              <a:buChar char="q"/>
              <a:defRPr/>
            </a:pPr>
            <a:r>
              <a:rPr lang="en-US" sz="2000" b="1" dirty="0">
                <a:solidFill>
                  <a:srgbClr val="4472C4">
                    <a:lumMod val="50000"/>
                  </a:srgbClr>
                </a:solidFill>
                <a:latin typeface="Arial" panose="020B0604020202020204" pitchFamily="34" charset="0"/>
                <a:cs typeface="Arial" panose="020B0604020202020204" pitchFamily="34" charset="0"/>
              </a:rPr>
              <a:t>The Science and Tech Park of Sardinia </a:t>
            </a:r>
            <a:r>
              <a:rPr lang="en-US" sz="1600" i="1" dirty="0">
                <a:solidFill>
                  <a:srgbClr val="75787B"/>
                </a:solidFill>
                <a:latin typeface="Arial" panose="020B0604020202020204" pitchFamily="34" charset="0"/>
                <a:cs typeface="Arial" panose="020B0604020202020204" pitchFamily="34" charset="0"/>
              </a:rPr>
              <a:t>equipped with Tech Platforms available for companies</a:t>
            </a:r>
          </a:p>
          <a:p>
            <a:pPr marL="1028700" lvl="1" indent="-342900">
              <a:spcAft>
                <a:spcPts val="400"/>
              </a:spcAft>
              <a:buClr>
                <a:srgbClr val="4472C4">
                  <a:lumMod val="50000"/>
                </a:srgbClr>
              </a:buClr>
              <a:buSzPct val="80000"/>
              <a:buFont typeface="Wingdings" panose="05000000000000000000" pitchFamily="2" charset="2"/>
              <a:buChar char="q"/>
              <a:defRPr/>
            </a:pPr>
            <a:r>
              <a:rPr lang="en-US" sz="2000" b="1" dirty="0">
                <a:solidFill>
                  <a:srgbClr val="4472C4">
                    <a:lumMod val="50000"/>
                  </a:srgbClr>
                </a:solidFill>
                <a:latin typeface="Arial" panose="020B0604020202020204" pitchFamily="34" charset="0"/>
                <a:cs typeface="Arial" panose="020B0604020202020204" pitchFamily="34" charset="0"/>
              </a:rPr>
              <a:t>Castel Romano </a:t>
            </a:r>
            <a:r>
              <a:rPr lang="en-US" sz="2000" b="1" dirty="0" err="1">
                <a:solidFill>
                  <a:srgbClr val="4472C4">
                    <a:lumMod val="50000"/>
                  </a:srgbClr>
                </a:solidFill>
                <a:latin typeface="Arial" panose="020B0604020202020204" pitchFamily="34" charset="0"/>
                <a:cs typeface="Arial" panose="020B0604020202020204" pitchFamily="34" charset="0"/>
              </a:rPr>
              <a:t>Technopole</a:t>
            </a:r>
            <a:r>
              <a:rPr lang="en-US" sz="2000" b="1" dirty="0">
                <a:solidFill>
                  <a:srgbClr val="4472C4">
                    <a:lumMod val="50000"/>
                  </a:srgbClr>
                </a:solidFill>
                <a:latin typeface="Arial" panose="020B0604020202020204" pitchFamily="34" charset="0"/>
                <a:cs typeface="Arial" panose="020B0604020202020204" pitchFamily="34" charset="0"/>
              </a:rPr>
              <a:t> in Rome </a:t>
            </a:r>
            <a:r>
              <a:rPr lang="en-US" sz="1600" i="1" dirty="0">
                <a:solidFill>
                  <a:srgbClr val="75787B"/>
                </a:solidFill>
                <a:latin typeface="Arial" panose="020B0604020202020204" pitchFamily="34" charset="0"/>
                <a:cs typeface="Arial" panose="020B0604020202020204" pitchFamily="34" charset="0"/>
              </a:rPr>
              <a:t>hosting several labs and companies, some of which dedicated to experimental research, food biotech and testing, biomedical R&amp;D</a:t>
            </a:r>
          </a:p>
          <a:p>
            <a:pPr marL="1028700" lvl="1" indent="-342900">
              <a:spcAft>
                <a:spcPts val="400"/>
              </a:spcAft>
              <a:buClr>
                <a:srgbClr val="4472C4">
                  <a:lumMod val="50000"/>
                </a:srgbClr>
              </a:buClr>
              <a:buSzPct val="80000"/>
              <a:buFont typeface="Wingdings" panose="05000000000000000000" pitchFamily="2" charset="2"/>
              <a:buChar char="q"/>
              <a:defRPr/>
            </a:pPr>
            <a:r>
              <a:rPr lang="en-US" sz="2000" b="1" dirty="0">
                <a:solidFill>
                  <a:srgbClr val="4472C4">
                    <a:lumMod val="50000"/>
                  </a:srgbClr>
                </a:solidFill>
                <a:latin typeface="Arial" panose="020B0604020202020204" pitchFamily="34" charset="0"/>
                <a:cs typeface="Arial" panose="020B0604020202020204" pitchFamily="34" charset="0"/>
              </a:rPr>
              <a:t>The TLS Park in Siena </a:t>
            </a:r>
            <a:r>
              <a:rPr lang="en-US" sz="1600" i="1" dirty="0">
                <a:solidFill>
                  <a:srgbClr val="75787B"/>
                </a:solidFill>
                <a:latin typeface="Arial" panose="020B0604020202020204" pitchFamily="34" charset="0"/>
                <a:cs typeface="Arial" panose="020B0604020202020204" pitchFamily="34" charset="0"/>
              </a:rPr>
              <a:t>hosting GSK Vaccines and Diagnostics R&amp;D activities</a:t>
            </a:r>
            <a:endParaRPr lang="en-US" sz="2400" i="1" dirty="0">
              <a:solidFill>
                <a:srgbClr val="75787B"/>
              </a:solidFill>
              <a:latin typeface="Arial" panose="020B0604020202020204" pitchFamily="34" charset="0"/>
              <a:cs typeface="Arial" panose="020B0604020202020204" pitchFamily="34" charset="0"/>
            </a:endParaRPr>
          </a:p>
          <a:p>
            <a:pPr marL="1028700" lvl="1" indent="-342900">
              <a:spcAft>
                <a:spcPts val="400"/>
              </a:spcAft>
              <a:buClr>
                <a:srgbClr val="4472C4">
                  <a:lumMod val="50000"/>
                </a:srgbClr>
              </a:buClr>
              <a:buSzPct val="80000"/>
              <a:buFont typeface="Wingdings" panose="05000000000000000000" pitchFamily="2" charset="2"/>
              <a:buChar char="q"/>
              <a:defRPr/>
            </a:pPr>
            <a:r>
              <a:rPr lang="en-US" sz="2000" b="1" dirty="0">
                <a:solidFill>
                  <a:srgbClr val="4472C4">
                    <a:lumMod val="50000"/>
                  </a:srgbClr>
                </a:solidFill>
                <a:latin typeface="Arial" panose="020B0604020202020204" pitchFamily="34" charset="0"/>
                <a:cs typeface="Arial" panose="020B0604020202020204" pitchFamily="34" charset="0"/>
              </a:rPr>
              <a:t>The </a:t>
            </a:r>
            <a:r>
              <a:rPr lang="en-US" sz="2000" b="1" dirty="0" err="1">
                <a:solidFill>
                  <a:srgbClr val="4472C4">
                    <a:lumMod val="50000"/>
                  </a:srgbClr>
                </a:solidFill>
                <a:latin typeface="Arial" panose="020B0604020202020204" pitchFamily="34" charset="0"/>
                <a:cs typeface="Arial" panose="020B0604020202020204" pitchFamily="34" charset="0"/>
              </a:rPr>
              <a:t>Canavese</a:t>
            </a:r>
            <a:r>
              <a:rPr lang="en-US" sz="2000" b="1" dirty="0">
                <a:solidFill>
                  <a:srgbClr val="4472C4">
                    <a:lumMod val="50000"/>
                  </a:srgbClr>
                </a:solidFill>
                <a:latin typeface="Arial" panose="020B0604020202020204" pitchFamily="34" charset="0"/>
                <a:cs typeface="Arial" panose="020B0604020202020204" pitchFamily="34" charset="0"/>
              </a:rPr>
              <a:t> Bio Industry Park in Turin </a:t>
            </a:r>
            <a:r>
              <a:rPr lang="en-US" sz="1600" i="1" dirty="0">
                <a:solidFill>
                  <a:srgbClr val="75787B"/>
                </a:solidFill>
                <a:latin typeface="Arial" panose="020B0604020202020204" pitchFamily="34" charset="0"/>
                <a:cs typeface="Arial" panose="020B0604020202020204" pitchFamily="34" charset="0"/>
              </a:rPr>
              <a:t>dealing with scientific results in the fields of Chemistry, Molecular Biology, Proteomic, and Bioinformatics</a:t>
            </a:r>
            <a:endParaRPr lang="en-US" sz="2400" i="1" dirty="0">
              <a:solidFill>
                <a:srgbClr val="75787B"/>
              </a:solidFill>
              <a:latin typeface="Arial" panose="020B0604020202020204" pitchFamily="34" charset="0"/>
              <a:cs typeface="Arial" panose="020B0604020202020204" pitchFamily="34" charset="0"/>
            </a:endParaRPr>
          </a:p>
          <a:p>
            <a:pPr marL="1028700" lvl="1" indent="-342900">
              <a:spcAft>
                <a:spcPts val="400"/>
              </a:spcAft>
              <a:buClr>
                <a:srgbClr val="4472C4">
                  <a:lumMod val="50000"/>
                </a:srgbClr>
              </a:buClr>
              <a:buSzPct val="80000"/>
              <a:buFont typeface="Wingdings" panose="05000000000000000000" pitchFamily="2" charset="2"/>
              <a:buChar char="q"/>
              <a:defRPr/>
            </a:pPr>
            <a:r>
              <a:rPr kumimoji="0" lang="en-US" sz="2000" b="1"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The </a:t>
            </a:r>
            <a:r>
              <a:rPr kumimoji="0" lang="en-US" sz="20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AREA Science Park</a:t>
            </a:r>
            <a:r>
              <a:rPr kumimoji="0" lang="en-US" sz="2000" b="1" i="0" u="none" strike="noStrike" kern="1200" cap="none" spc="0" normalizeH="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in Trieste</a:t>
            </a:r>
            <a:r>
              <a:rPr kumimoji="0" lang="en-US"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r>
              <a:rPr kumimoji="0" lang="en-US" sz="1600" b="0" i="1"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operating in the fields of Biotech, Diagnostics, Chemicals, and Biomedical Technology at European</a:t>
            </a:r>
            <a:r>
              <a:rPr kumimoji="0" lang="en-US" sz="1600" b="0" i="1" u="none" strike="noStrike" kern="1200" cap="none" spc="0" normalizeH="0" noProof="0" dirty="0">
                <a:ln>
                  <a:noFill/>
                </a:ln>
                <a:solidFill>
                  <a:srgbClr val="75787B"/>
                </a:solidFill>
                <a:effectLst/>
                <a:uLnTx/>
                <a:uFillTx/>
                <a:latin typeface="Arial" panose="020B0604020202020204" pitchFamily="34" charset="0"/>
                <a:ea typeface="+mn-ea"/>
                <a:cs typeface="Arial" panose="020B0604020202020204" pitchFamily="34" charset="0"/>
              </a:rPr>
              <a:t> level</a:t>
            </a:r>
            <a:endParaRPr kumimoji="0" lang="en-US" sz="1600" b="0" i="1"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a:p>
            <a:pPr marL="1028700" lvl="1" indent="-342900">
              <a:spcAft>
                <a:spcPts val="400"/>
              </a:spcAft>
              <a:buClr>
                <a:srgbClr val="4472C4">
                  <a:lumMod val="50000"/>
                </a:srgbClr>
              </a:buClr>
              <a:buSzPct val="80000"/>
              <a:buFont typeface="Wingdings" panose="05000000000000000000" pitchFamily="2" charset="2"/>
              <a:buChar char="q"/>
              <a:defRPr/>
            </a:pPr>
            <a:r>
              <a:rPr kumimoji="0" lang="en-US" sz="2000" b="1"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Open Zone</a:t>
            </a:r>
            <a:r>
              <a:rPr kumimoji="0" lang="en-US" sz="2000" b="1" u="none" strike="noStrike" kern="1200" cap="none" spc="0" normalizeH="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 in Milan</a:t>
            </a:r>
            <a:r>
              <a:rPr kumimoji="0" lang="en-US" sz="1600" b="0" i="1" u="none" strike="noStrike" kern="1200" cap="none" spc="0" normalizeH="0" noProof="0" dirty="0">
                <a:ln>
                  <a:noFill/>
                </a:ln>
                <a:solidFill>
                  <a:srgbClr val="75787B"/>
                </a:solidFill>
                <a:effectLst/>
                <a:uLnTx/>
                <a:uFillTx/>
                <a:latin typeface="Arial" panose="020B0604020202020204" pitchFamily="34" charset="0"/>
                <a:cs typeface="Arial" panose="020B0604020202020204" pitchFamily="34" charset="0"/>
              </a:rPr>
              <a:t>, a scientific healthcare campus focused on </a:t>
            </a:r>
            <a:r>
              <a:rPr lang="en-US" sz="1600" i="1" dirty="0">
                <a:solidFill>
                  <a:srgbClr val="75787B"/>
                </a:solidFill>
                <a:latin typeface="Arial" panose="020B0604020202020204" pitchFamily="34" charset="0"/>
                <a:cs typeface="Arial" panose="020B0604020202020204" pitchFamily="34" charset="0"/>
              </a:rPr>
              <a:t>open innovation</a:t>
            </a:r>
            <a:endParaRPr kumimoji="0" lang="en-US" sz="1600" b="0" i="1" u="none" strike="noStrike" kern="1200" cap="none" spc="0" normalizeH="0" baseline="0" noProof="0" dirty="0">
              <a:ln>
                <a:noFill/>
              </a:ln>
              <a:solidFill>
                <a:srgbClr val="75787B"/>
              </a:solidFill>
              <a:effectLst/>
              <a:uLnTx/>
              <a:uFillTx/>
              <a:latin typeface="Arial" panose="020B0604020202020204" pitchFamily="34" charset="0"/>
              <a:cs typeface="Arial" panose="020B0604020202020204" pitchFamily="34" charset="0"/>
            </a:endParaRPr>
          </a:p>
          <a:p>
            <a:pPr marL="342900" marR="0" lvl="0" indent="-342900" algn="l" defTabSz="1371600" rtl="0" eaLnBrk="1" fontAlgn="auto" latinLnBrk="0" hangingPunct="1">
              <a:lnSpc>
                <a:spcPct val="120000"/>
              </a:lnSpc>
              <a:spcBef>
                <a:spcPts val="0"/>
              </a:spcBef>
              <a:spcAft>
                <a:spcPts val="0"/>
              </a:spcAft>
              <a:buClr>
                <a:srgbClr val="4472C4">
                  <a:lumMod val="50000"/>
                </a:srgbClr>
              </a:buClr>
              <a:buSzPct val="80000"/>
              <a:buFont typeface="Wingdings" panose="05000000000000000000" pitchFamily="2" charset="2"/>
              <a:buChar char="q"/>
              <a:tabLst/>
              <a:defRPr/>
            </a:pPr>
            <a:r>
              <a:rPr lang="en-US" sz="2400" dirty="0">
                <a:solidFill>
                  <a:srgbClr val="75787B"/>
                </a:solidFill>
                <a:latin typeface="Arial" panose="020B0604020202020204" pitchFamily="34" charset="0"/>
                <a:cs typeface="Arial" panose="020B0604020202020204" pitchFamily="34" charset="0"/>
              </a:rPr>
              <a:t>Italy also hosts many other </a:t>
            </a:r>
            <a:r>
              <a:rPr lang="en-US" sz="2400" b="1" dirty="0">
                <a:solidFill>
                  <a:schemeClr val="accent5">
                    <a:lumMod val="50000"/>
                  </a:schemeClr>
                </a:solidFill>
                <a:latin typeface="Arial" panose="020B0604020202020204" pitchFamily="34" charset="0"/>
                <a:cs typeface="Arial" panose="020B0604020202020204" pitchFamily="34" charset="0"/>
              </a:rPr>
              <a:t>life sciences-related centers of excellence</a:t>
            </a:r>
            <a:r>
              <a:rPr lang="en-US" sz="2400" dirty="0">
                <a:solidFill>
                  <a:srgbClr val="75787B"/>
                </a:solidFill>
                <a:latin typeface="Arial" panose="020B0604020202020204" pitchFamily="34" charset="0"/>
                <a:cs typeface="Arial" panose="020B0604020202020204" pitchFamily="34" charset="0"/>
              </a:rPr>
              <a:t>, a selection of which is indicated in the map</a:t>
            </a:r>
            <a:endPar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p:txBody>
      </p:sp>
      <p:sp>
        <p:nvSpPr>
          <p:cNvPr id="83" name="Ovale 82"/>
          <p:cNvSpPr/>
          <p:nvPr/>
        </p:nvSpPr>
        <p:spPr>
          <a:xfrm>
            <a:off x="15035473" y="7198375"/>
            <a:ext cx="204695" cy="19706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90" name="CasellaDiTesto 89"/>
          <p:cNvSpPr txBox="1"/>
          <p:nvPr/>
        </p:nvSpPr>
        <p:spPr>
          <a:xfrm>
            <a:off x="16018329" y="7337912"/>
            <a:ext cx="1527550" cy="55399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Arial" pitchFamily="127" charset="0"/>
                <a:ea typeface="ＭＳ Ｐゴシック" pitchFamily="127" charset="-128"/>
                <a:cs typeface="+mn-cs"/>
              </a:rPr>
              <a:t>Biotecnomed</a:t>
            </a: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a:t>
            </a:r>
            <a:b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br>
            <a:r>
              <a:rPr kumimoji="0" lang="en-US" sz="1400"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Catanzaro</a:t>
            </a:r>
            <a:endParaRPr kumimoji="0" lang="en-US" sz="1600"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endParaRPr>
          </a:p>
        </p:txBody>
      </p:sp>
      <p:cxnSp>
        <p:nvCxnSpPr>
          <p:cNvPr id="91" name="Connettore diritto 90"/>
          <p:cNvCxnSpPr>
            <a:cxnSpLocks/>
            <a:stCxn id="83" idx="6"/>
            <a:endCxn id="90" idx="1"/>
          </p:cNvCxnSpPr>
          <p:nvPr/>
        </p:nvCxnSpPr>
        <p:spPr>
          <a:xfrm>
            <a:off x="15240168" y="7296909"/>
            <a:ext cx="778161" cy="318002"/>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92" name="Ovale 91"/>
          <p:cNvSpPr/>
          <p:nvPr/>
        </p:nvSpPr>
        <p:spPr>
          <a:xfrm>
            <a:off x="10762711" y="3072685"/>
            <a:ext cx="204695" cy="19706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93" name="CasellaDiTesto 92"/>
          <p:cNvSpPr txBox="1"/>
          <p:nvPr/>
        </p:nvSpPr>
        <p:spPr>
          <a:xfrm>
            <a:off x="7081188" y="2518649"/>
            <a:ext cx="3072602" cy="584775"/>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Arial" pitchFamily="127" charset="0"/>
                <a:ea typeface="ＭＳ Ｐゴシック" pitchFamily="127" charset="-128"/>
                <a:cs typeface="+mn-cs"/>
              </a:rPr>
              <a:t>Canavese</a:t>
            </a: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 Bio Industry Park,</a:t>
            </a:r>
            <a:b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b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 </a:t>
            </a:r>
            <a:r>
              <a:rPr kumimoji="0" lang="en-US" sz="1400"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Turin</a:t>
            </a:r>
            <a:endParaRPr kumimoji="0" lang="en-US" sz="1600"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endParaRPr>
          </a:p>
        </p:txBody>
      </p:sp>
      <p:cxnSp>
        <p:nvCxnSpPr>
          <p:cNvPr id="94" name="Connettore diritto 93"/>
          <p:cNvCxnSpPr>
            <a:cxnSpLocks/>
            <a:stCxn id="93" idx="3"/>
            <a:endCxn id="92" idx="1"/>
          </p:cNvCxnSpPr>
          <p:nvPr/>
        </p:nvCxnSpPr>
        <p:spPr>
          <a:xfrm>
            <a:off x="10153790" y="2811037"/>
            <a:ext cx="638898" cy="290508"/>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95" name="Ovale 94"/>
          <p:cNvSpPr/>
          <p:nvPr/>
        </p:nvSpPr>
        <p:spPr>
          <a:xfrm>
            <a:off x="12929637" y="5369428"/>
            <a:ext cx="204695" cy="19706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96" name="CasellaDiTesto 95"/>
          <p:cNvSpPr txBox="1"/>
          <p:nvPr/>
        </p:nvSpPr>
        <p:spPr>
          <a:xfrm>
            <a:off x="9253433" y="5284471"/>
            <a:ext cx="2968104" cy="561970"/>
          </a:xfrm>
          <a:prstGeom prst="rect">
            <a:avLst/>
          </a:prstGeom>
          <a:noFill/>
        </p:spPr>
        <p:txBody>
          <a:bodyPr wrap="square" rtlCol="0">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Castel Romano</a:t>
            </a:r>
            <a:r>
              <a:rPr kumimoji="0" lang="en-US" sz="1600" b="1" i="0" u="none" strike="noStrike" kern="1200" cap="none" spc="0" normalizeH="0" noProof="0" dirty="0">
                <a:ln>
                  <a:noFill/>
                </a:ln>
                <a:solidFill>
                  <a:prstClr val="black"/>
                </a:solidFill>
                <a:effectLst/>
                <a:uLnTx/>
                <a:uFillTx/>
                <a:latin typeface="Arial" pitchFamily="127" charset="0"/>
                <a:ea typeface="ＭＳ Ｐゴシック" pitchFamily="127" charset="-128"/>
                <a:cs typeface="+mn-cs"/>
              </a:rPr>
              <a:t> </a:t>
            </a:r>
            <a:r>
              <a:rPr kumimoji="0" lang="en-US" sz="1600" b="1" i="0" u="none" strike="noStrike" kern="1200" cap="none" spc="0" normalizeH="0" noProof="0" dirty="0" err="1">
                <a:ln>
                  <a:noFill/>
                </a:ln>
                <a:solidFill>
                  <a:prstClr val="black"/>
                </a:solidFill>
                <a:effectLst/>
                <a:uLnTx/>
                <a:uFillTx/>
                <a:latin typeface="Arial" pitchFamily="127" charset="0"/>
                <a:ea typeface="ＭＳ Ｐゴシック" pitchFamily="127" charset="-128"/>
                <a:cs typeface="+mn-cs"/>
              </a:rPr>
              <a:t>Technopole</a:t>
            </a: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 </a:t>
            </a:r>
            <a:r>
              <a:rPr lang="en-US" sz="1400" i="1" dirty="0">
                <a:solidFill>
                  <a:prstClr val="black"/>
                </a:solidFill>
                <a:latin typeface="Arial" pitchFamily="127" charset="0"/>
                <a:ea typeface="ＭＳ Ｐゴシック" pitchFamily="127" charset="-128"/>
              </a:rPr>
              <a:t>Rome</a:t>
            </a:r>
          </a:p>
        </p:txBody>
      </p:sp>
      <p:cxnSp>
        <p:nvCxnSpPr>
          <p:cNvPr id="97" name="Connettore diritto 96"/>
          <p:cNvCxnSpPr>
            <a:cxnSpLocks/>
            <a:stCxn id="96" idx="3"/>
            <a:endCxn id="95" idx="2"/>
          </p:cNvCxnSpPr>
          <p:nvPr/>
        </p:nvCxnSpPr>
        <p:spPr>
          <a:xfrm flipV="1">
            <a:off x="12221537" y="5467962"/>
            <a:ext cx="708100" cy="97494"/>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98" name="CasellaDiTesto 97"/>
          <p:cNvSpPr txBox="1"/>
          <p:nvPr/>
        </p:nvSpPr>
        <p:spPr>
          <a:xfrm>
            <a:off x="10762711" y="1491688"/>
            <a:ext cx="1903299"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Open Zone, </a:t>
            </a:r>
            <a:r>
              <a:rPr kumimoji="0" lang="en-US" sz="1400"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Milan</a:t>
            </a:r>
            <a:endParaRPr kumimoji="0" lang="en-US" sz="1600"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endParaRPr>
          </a:p>
        </p:txBody>
      </p:sp>
      <p:cxnSp>
        <p:nvCxnSpPr>
          <p:cNvPr id="99" name="Connettore diritto 98"/>
          <p:cNvCxnSpPr>
            <a:cxnSpLocks/>
            <a:stCxn id="98" idx="2"/>
            <a:endCxn id="87" idx="0"/>
          </p:cNvCxnSpPr>
          <p:nvPr/>
        </p:nvCxnSpPr>
        <p:spPr>
          <a:xfrm flipH="1">
            <a:off x="11631596" y="1830242"/>
            <a:ext cx="82765" cy="892982"/>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41" name="Ovale 40"/>
          <p:cNvSpPr/>
          <p:nvPr/>
        </p:nvSpPr>
        <p:spPr>
          <a:xfrm>
            <a:off x="11468876" y="2784450"/>
            <a:ext cx="204695" cy="19706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43" name="Triangolo isoscele 42"/>
          <p:cNvSpPr/>
          <p:nvPr/>
        </p:nvSpPr>
        <p:spPr>
          <a:xfrm rot="5400000">
            <a:off x="509311" y="1286815"/>
            <a:ext cx="648000" cy="504000"/>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Calibri"/>
              <a:ea typeface="+mn-ea"/>
              <a:cs typeface="+mn-cs"/>
            </a:endParaRPr>
          </a:p>
        </p:txBody>
      </p:sp>
      <p:cxnSp>
        <p:nvCxnSpPr>
          <p:cNvPr id="44" name="Connettore diritto 43"/>
          <p:cNvCxnSpPr>
            <a:cxnSpLocks/>
            <a:stCxn id="48" idx="3"/>
            <a:endCxn id="41" idx="1"/>
          </p:cNvCxnSpPr>
          <p:nvPr/>
        </p:nvCxnSpPr>
        <p:spPr>
          <a:xfrm>
            <a:off x="10723368" y="1538815"/>
            <a:ext cx="775485" cy="1274495"/>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48" name="CasellaDiTesto 47"/>
          <p:cNvSpPr txBox="1"/>
          <p:nvPr/>
        </p:nvSpPr>
        <p:spPr>
          <a:xfrm>
            <a:off x="7389317" y="774503"/>
            <a:ext cx="3334051" cy="152862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ts val="4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European Institute of Oncology,</a:t>
            </a:r>
          </a:p>
          <a:p>
            <a:pPr marL="0" marR="0" lvl="0" indent="0" algn="r" defTabSz="914400" rtl="0" eaLnBrk="1" fontAlgn="base" latinLnBrk="0" hangingPunct="1">
              <a:lnSpc>
                <a:spcPct val="100000"/>
              </a:lnSpc>
              <a:spcBef>
                <a:spcPct val="0"/>
              </a:spcBef>
              <a:spcAft>
                <a:spcPts val="4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Mario </a:t>
            </a:r>
            <a:r>
              <a:rPr kumimoji="0" lang="en-US" sz="1600" b="1" i="0" u="none" strike="noStrike" kern="1200" cap="none" spc="0" normalizeH="0" baseline="0" noProof="0" dirty="0" err="1">
                <a:ln>
                  <a:noFill/>
                </a:ln>
                <a:solidFill>
                  <a:prstClr val="black"/>
                </a:solidFill>
                <a:effectLst/>
                <a:uLnTx/>
                <a:uFillTx/>
                <a:latin typeface="Arial" pitchFamily="127" charset="0"/>
                <a:ea typeface="ＭＳ Ｐゴシック" pitchFamily="127" charset="-128"/>
                <a:cs typeface="+mn-cs"/>
              </a:rPr>
              <a:t>Negri</a:t>
            </a: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 Institute,</a:t>
            </a:r>
          </a:p>
          <a:p>
            <a:pPr marL="0" marR="0" lvl="0" indent="0" algn="r" defTabSz="914400" rtl="0" eaLnBrk="1" fontAlgn="base" latinLnBrk="0" hangingPunct="1">
              <a:lnSpc>
                <a:spcPct val="100000"/>
              </a:lnSpc>
              <a:spcBef>
                <a:spcPct val="0"/>
              </a:spcBef>
              <a:spcAft>
                <a:spcPts val="4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Milan Innovation</a:t>
            </a:r>
            <a:r>
              <a:rPr kumimoji="0" lang="en-US" sz="1600" b="1" i="0" u="none" strike="noStrike" kern="1200" cap="none" spc="0" normalizeH="0" noProof="0" dirty="0">
                <a:ln>
                  <a:noFill/>
                </a:ln>
                <a:solidFill>
                  <a:prstClr val="black"/>
                </a:solidFill>
                <a:effectLst/>
                <a:uLnTx/>
                <a:uFillTx/>
                <a:latin typeface="Arial" pitchFamily="127" charset="0"/>
                <a:ea typeface="ＭＳ Ｐゴシック" pitchFamily="127" charset="-128"/>
                <a:cs typeface="+mn-cs"/>
              </a:rPr>
              <a:t> District,</a:t>
            </a:r>
            <a:endPar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endParaRPr>
          </a:p>
          <a:p>
            <a:pPr marL="0" marR="0" lvl="0" indent="0" algn="r" defTabSz="914400" rtl="0" eaLnBrk="1" fontAlgn="base" latinLnBrk="0" hangingPunct="1">
              <a:lnSpc>
                <a:spcPct val="100000"/>
              </a:lnSpc>
              <a:spcBef>
                <a:spcPct val="0"/>
              </a:spcBef>
              <a:spcAft>
                <a:spcPts val="4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San Raffaele</a:t>
            </a:r>
            <a:r>
              <a:rPr kumimoji="0" lang="en-US" sz="1600" b="1" i="0" u="none" strike="noStrike" kern="1200" cap="none" spc="0" normalizeH="0" noProof="0" dirty="0">
                <a:ln>
                  <a:noFill/>
                </a:ln>
                <a:solidFill>
                  <a:prstClr val="black"/>
                </a:solidFill>
                <a:effectLst/>
                <a:uLnTx/>
                <a:uFillTx/>
                <a:latin typeface="Arial" pitchFamily="127" charset="0"/>
                <a:ea typeface="ＭＳ Ｐゴシック" pitchFamily="127" charset="-128"/>
                <a:cs typeface="+mn-cs"/>
              </a:rPr>
              <a:t> hospital,</a:t>
            </a:r>
          </a:p>
          <a:p>
            <a:pPr marL="0" marR="0" lvl="0" indent="0" algn="r" defTabSz="914400" rtl="0" eaLnBrk="1" fontAlgn="base" latinLnBrk="0" hangingPunct="1">
              <a:lnSpc>
                <a:spcPct val="100000"/>
              </a:lnSpc>
              <a:spcBef>
                <a:spcPct val="0"/>
              </a:spcBef>
              <a:spcAft>
                <a:spcPts val="400"/>
              </a:spcAft>
              <a:buClrTx/>
              <a:buSzTx/>
              <a:buFontTx/>
              <a:buNone/>
              <a:tabLst/>
              <a:defRPr/>
            </a:pPr>
            <a:r>
              <a:rPr lang="en-US" sz="1400" i="1" baseline="0" dirty="0">
                <a:solidFill>
                  <a:prstClr val="black"/>
                </a:solidFill>
                <a:latin typeface="Arial" pitchFamily="127" charset="0"/>
                <a:ea typeface="ＭＳ Ｐゴシック" pitchFamily="127" charset="-128"/>
              </a:rPr>
              <a:t>Milan</a:t>
            </a:r>
            <a:endParaRPr kumimoji="0" lang="en-US" sz="1600" i="1" u="none" strike="noStrike" kern="1200" cap="none" spc="0" normalizeH="0" baseline="0" noProof="0" dirty="0">
              <a:ln>
                <a:noFill/>
              </a:ln>
              <a:solidFill>
                <a:prstClr val="black"/>
              </a:solidFill>
              <a:effectLst/>
              <a:uLnTx/>
              <a:uFillTx/>
              <a:latin typeface="Arial" pitchFamily="127" charset="0"/>
              <a:ea typeface="ＭＳ Ｐゴシック" pitchFamily="127" charset="-128"/>
            </a:endParaRPr>
          </a:p>
        </p:txBody>
      </p:sp>
      <p:sp>
        <p:nvSpPr>
          <p:cNvPr id="58" name="Ovale 57"/>
          <p:cNvSpPr/>
          <p:nvPr/>
        </p:nvSpPr>
        <p:spPr>
          <a:xfrm>
            <a:off x="10761854" y="3171218"/>
            <a:ext cx="204695" cy="19706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cxnSp>
        <p:nvCxnSpPr>
          <p:cNvPr id="59" name="Connettore diritto 58"/>
          <p:cNvCxnSpPr>
            <a:cxnSpLocks/>
            <a:stCxn id="62" idx="3"/>
            <a:endCxn id="58" idx="3"/>
          </p:cNvCxnSpPr>
          <p:nvPr/>
        </p:nvCxnSpPr>
        <p:spPr>
          <a:xfrm flipV="1">
            <a:off x="10062733" y="3339425"/>
            <a:ext cx="729098" cy="152784"/>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62" name="CasellaDiTesto 61"/>
          <p:cNvSpPr txBox="1"/>
          <p:nvPr/>
        </p:nvSpPr>
        <p:spPr>
          <a:xfrm>
            <a:off x="7423699" y="3076710"/>
            <a:ext cx="2639034" cy="830997"/>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Arial" pitchFamily="127" charset="0"/>
                <a:ea typeface="ＭＳ Ｐゴシック" pitchFamily="127" charset="-128"/>
                <a:cs typeface="+mn-cs"/>
              </a:rPr>
              <a:t>Candiolo</a:t>
            </a: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 Cancer Research Institute,</a:t>
            </a:r>
            <a:b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b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 </a:t>
            </a:r>
            <a:r>
              <a:rPr lang="en-US" sz="1400" i="1" dirty="0">
                <a:solidFill>
                  <a:prstClr val="black"/>
                </a:solidFill>
                <a:latin typeface="Arial" pitchFamily="127" charset="0"/>
                <a:ea typeface="ＭＳ Ｐゴシック" pitchFamily="127" charset="-128"/>
              </a:rPr>
              <a:t>Turin</a:t>
            </a:r>
          </a:p>
        </p:txBody>
      </p:sp>
      <p:sp>
        <p:nvSpPr>
          <p:cNvPr id="77" name="Ovale 76"/>
          <p:cNvSpPr/>
          <p:nvPr/>
        </p:nvSpPr>
        <p:spPr>
          <a:xfrm>
            <a:off x="11023188" y="3629480"/>
            <a:ext cx="204695" cy="19706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cxnSp>
        <p:nvCxnSpPr>
          <p:cNvPr id="80" name="Connettore diritto 79"/>
          <p:cNvCxnSpPr>
            <a:cxnSpLocks/>
            <a:stCxn id="100" idx="3"/>
            <a:endCxn id="77" idx="3"/>
          </p:cNvCxnSpPr>
          <p:nvPr/>
        </p:nvCxnSpPr>
        <p:spPr>
          <a:xfrm flipV="1">
            <a:off x="10153789" y="3797687"/>
            <a:ext cx="899376" cy="378982"/>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100" name="CasellaDiTesto 99"/>
          <p:cNvSpPr txBox="1"/>
          <p:nvPr/>
        </p:nvSpPr>
        <p:spPr>
          <a:xfrm>
            <a:off x="7241084" y="3920874"/>
            <a:ext cx="2912705" cy="511590"/>
          </a:xfrm>
          <a:prstGeom prst="rect">
            <a:avLst/>
          </a:prstGeom>
          <a:noFill/>
        </p:spPr>
        <p:txBody>
          <a:bodyPr wrap="square" rtlCol="0">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Arial" pitchFamily="127" charset="0"/>
                <a:ea typeface="ＭＳ Ｐゴシック" pitchFamily="127" charset="-128"/>
                <a:cs typeface="+mn-cs"/>
              </a:rPr>
              <a:t>Giannina</a:t>
            </a: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 </a:t>
            </a:r>
            <a:r>
              <a:rPr kumimoji="0" lang="en-US" sz="1600" b="1" i="0" u="none" strike="noStrike" kern="1200" cap="none" spc="0" normalizeH="0" baseline="0" noProof="0" dirty="0" err="1">
                <a:ln>
                  <a:noFill/>
                </a:ln>
                <a:solidFill>
                  <a:prstClr val="black"/>
                </a:solidFill>
                <a:effectLst/>
                <a:uLnTx/>
                <a:uFillTx/>
                <a:latin typeface="Arial" pitchFamily="127" charset="0"/>
                <a:ea typeface="ＭＳ Ｐゴシック" pitchFamily="127" charset="-128"/>
                <a:cs typeface="+mn-cs"/>
              </a:rPr>
              <a:t>Gaslini</a:t>
            </a: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 Institute, </a:t>
            </a:r>
          </a:p>
          <a:p>
            <a:pPr marL="0" marR="0" lvl="0" indent="0" algn="r" defTabSz="914400" rtl="0" eaLnBrk="1" fontAlgn="base" latinLnBrk="0" hangingPunct="1">
              <a:lnSpc>
                <a:spcPct val="100000"/>
              </a:lnSpc>
              <a:spcBef>
                <a:spcPct val="0"/>
              </a:spcBef>
              <a:spcAft>
                <a:spcPct val="0"/>
              </a:spcAft>
              <a:buClrTx/>
              <a:buSzTx/>
              <a:buFontTx/>
              <a:buNone/>
              <a:tabLst/>
              <a:defRPr/>
            </a:pPr>
            <a:r>
              <a:rPr lang="en-US" sz="1400" i="1" dirty="0">
                <a:solidFill>
                  <a:prstClr val="black"/>
                </a:solidFill>
                <a:latin typeface="Arial" pitchFamily="127" charset="0"/>
                <a:ea typeface="ＭＳ Ｐゴシック" pitchFamily="127" charset="-128"/>
              </a:rPr>
              <a:t>Genoa</a:t>
            </a:r>
          </a:p>
        </p:txBody>
      </p:sp>
      <p:sp>
        <p:nvSpPr>
          <p:cNvPr id="101" name="Ovale 100"/>
          <p:cNvSpPr/>
          <p:nvPr/>
        </p:nvSpPr>
        <p:spPr>
          <a:xfrm>
            <a:off x="12245963" y="3517444"/>
            <a:ext cx="204695" cy="19706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cxnSp>
        <p:nvCxnSpPr>
          <p:cNvPr id="103" name="Connettore diritto 102"/>
          <p:cNvCxnSpPr>
            <a:cxnSpLocks/>
            <a:stCxn id="101" idx="6"/>
            <a:endCxn id="104" idx="1"/>
          </p:cNvCxnSpPr>
          <p:nvPr/>
        </p:nvCxnSpPr>
        <p:spPr>
          <a:xfrm flipV="1">
            <a:off x="12450658" y="3519306"/>
            <a:ext cx="930205" cy="96672"/>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104" name="CasellaDiTesto 103"/>
          <p:cNvSpPr txBox="1"/>
          <p:nvPr/>
        </p:nvSpPr>
        <p:spPr>
          <a:xfrm>
            <a:off x="13380863" y="3242307"/>
            <a:ext cx="3020735" cy="55399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1" dirty="0">
                <a:solidFill>
                  <a:prstClr val="black"/>
                </a:solidFill>
                <a:latin typeface="Arial" pitchFamily="127" charset="0"/>
                <a:ea typeface="ＭＳ Ｐゴシック" pitchFamily="127" charset="-128"/>
              </a:rPr>
              <a:t>Rizzoli Orthopedic Institute</a:t>
            </a: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 </a:t>
            </a:r>
            <a:r>
              <a:rPr kumimoji="0" lang="en-US" sz="1400"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Trieste</a:t>
            </a:r>
            <a:endParaRPr kumimoji="0" lang="en-US" sz="1600"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endParaRPr>
          </a:p>
        </p:txBody>
      </p:sp>
      <p:sp>
        <p:nvSpPr>
          <p:cNvPr id="105" name="Ovale 104"/>
          <p:cNvSpPr/>
          <p:nvPr/>
        </p:nvSpPr>
        <p:spPr>
          <a:xfrm>
            <a:off x="13429973" y="2685916"/>
            <a:ext cx="204695" cy="19706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cxnSp>
        <p:nvCxnSpPr>
          <p:cNvPr id="106" name="Connettore diritto 105"/>
          <p:cNvCxnSpPr>
            <a:cxnSpLocks/>
            <a:stCxn id="107" idx="1"/>
            <a:endCxn id="105" idx="7"/>
          </p:cNvCxnSpPr>
          <p:nvPr/>
        </p:nvCxnSpPr>
        <p:spPr>
          <a:xfrm flipH="1">
            <a:off x="13604691" y="2324472"/>
            <a:ext cx="499261" cy="390304"/>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107" name="CasellaDiTesto 106"/>
          <p:cNvSpPr txBox="1"/>
          <p:nvPr/>
        </p:nvSpPr>
        <p:spPr>
          <a:xfrm>
            <a:off x="14103952" y="2047473"/>
            <a:ext cx="3722554" cy="55399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1" noProof="0" dirty="0" err="1">
                <a:solidFill>
                  <a:prstClr val="black"/>
                </a:solidFill>
                <a:latin typeface="Arial" pitchFamily="127" charset="0"/>
                <a:ea typeface="ＭＳ Ｐゴシック" pitchFamily="127" charset="-128"/>
              </a:rPr>
              <a:t>Burlo</a:t>
            </a:r>
            <a:r>
              <a:rPr lang="en-US" sz="1600" b="1" noProof="0" dirty="0">
                <a:solidFill>
                  <a:prstClr val="black"/>
                </a:solidFill>
                <a:latin typeface="Arial" pitchFamily="127" charset="0"/>
                <a:ea typeface="ＭＳ Ｐゴシック" pitchFamily="127" charset="-128"/>
              </a:rPr>
              <a:t> </a:t>
            </a:r>
            <a:r>
              <a:rPr lang="en-US" sz="1600" b="1" noProof="0" dirty="0" err="1">
                <a:solidFill>
                  <a:prstClr val="black"/>
                </a:solidFill>
                <a:latin typeface="Arial" pitchFamily="127" charset="0"/>
                <a:ea typeface="ＭＳ Ｐゴシック" pitchFamily="127" charset="-128"/>
              </a:rPr>
              <a:t>Garofolo</a:t>
            </a:r>
            <a:r>
              <a:rPr lang="en-US" sz="1600" b="1" noProof="0" dirty="0">
                <a:solidFill>
                  <a:prstClr val="black"/>
                </a:solidFill>
                <a:latin typeface="Arial" pitchFamily="127" charset="0"/>
                <a:ea typeface="ＭＳ Ｐゴシック" pitchFamily="127" charset="-128"/>
              </a:rPr>
              <a:t> Children’s Hospital</a:t>
            </a: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 </a:t>
            </a:r>
            <a:r>
              <a:rPr kumimoji="0" lang="en-US" sz="1400"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Trieste</a:t>
            </a:r>
            <a:endParaRPr kumimoji="0" lang="en-US" sz="1600"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endParaRPr>
          </a:p>
        </p:txBody>
      </p:sp>
      <p:sp>
        <p:nvSpPr>
          <p:cNvPr id="108" name="Ovale 107"/>
          <p:cNvSpPr/>
          <p:nvPr/>
        </p:nvSpPr>
        <p:spPr>
          <a:xfrm>
            <a:off x="12983682" y="5429247"/>
            <a:ext cx="204695" cy="19706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cxnSp>
        <p:nvCxnSpPr>
          <p:cNvPr id="109" name="Connettore diritto 108"/>
          <p:cNvCxnSpPr>
            <a:cxnSpLocks/>
            <a:stCxn id="110" idx="0"/>
            <a:endCxn id="108" idx="3"/>
          </p:cNvCxnSpPr>
          <p:nvPr/>
        </p:nvCxnSpPr>
        <p:spPr>
          <a:xfrm flipV="1">
            <a:off x="12445620" y="5597454"/>
            <a:ext cx="568039" cy="618230"/>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
        <p:nvSpPr>
          <p:cNvPr id="110" name="CasellaDiTesto 109"/>
          <p:cNvSpPr txBox="1"/>
          <p:nvPr/>
        </p:nvSpPr>
        <p:spPr>
          <a:xfrm>
            <a:off x="11330231" y="6215684"/>
            <a:ext cx="2230778" cy="1122228"/>
          </a:xfrm>
          <a:prstGeom prst="rect">
            <a:avLst/>
          </a:prstGeom>
          <a:noFill/>
        </p:spPr>
        <p:txBody>
          <a:bodyPr wrap="square" rtlCol="0">
            <a:noAutofit/>
          </a:bodyPr>
          <a:lstStyle/>
          <a:p>
            <a:pPr marL="0" marR="0" lvl="0" indent="0" algn="r" defTabSz="914400" rtl="0" eaLnBrk="1" fontAlgn="base" latinLnBrk="0" hangingPunct="1">
              <a:lnSpc>
                <a:spcPct val="100000"/>
              </a:lnSpc>
              <a:spcBef>
                <a:spcPct val="0"/>
              </a:spcBef>
              <a:spcAft>
                <a:spcPts val="4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R. Elena Institute,</a:t>
            </a:r>
          </a:p>
          <a:p>
            <a:pPr marL="0" marR="0" lvl="0" indent="0" algn="r" defTabSz="914400" rtl="0" eaLnBrk="1" fontAlgn="base" latinLnBrk="0" hangingPunct="1">
              <a:lnSpc>
                <a:spcPct val="100000"/>
              </a:lnSpc>
              <a:spcBef>
                <a:spcPct val="0"/>
              </a:spcBef>
              <a:spcAft>
                <a:spcPts val="4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Bambino</a:t>
            </a:r>
            <a:r>
              <a:rPr kumimoji="0" lang="en-US" sz="1600" b="1" i="0" u="none" strike="noStrike" kern="1200" cap="none" spc="0" normalizeH="0" noProof="0" dirty="0">
                <a:ln>
                  <a:noFill/>
                </a:ln>
                <a:solidFill>
                  <a:prstClr val="black"/>
                </a:solidFill>
                <a:effectLst/>
                <a:uLnTx/>
                <a:uFillTx/>
                <a:latin typeface="Arial" pitchFamily="127" charset="0"/>
                <a:ea typeface="ＭＳ Ｐゴシック" pitchFamily="127" charset="-128"/>
                <a:cs typeface="+mn-cs"/>
              </a:rPr>
              <a:t> </a:t>
            </a:r>
            <a:r>
              <a:rPr kumimoji="0" lang="en-US" sz="1600" b="1" i="0" u="none" strike="noStrike" kern="1200" cap="none" spc="0" normalizeH="0" noProof="0" dirty="0" err="1">
                <a:ln>
                  <a:noFill/>
                </a:ln>
                <a:solidFill>
                  <a:prstClr val="black"/>
                </a:solidFill>
                <a:effectLst/>
                <a:uLnTx/>
                <a:uFillTx/>
                <a:latin typeface="Arial" pitchFamily="127" charset="0"/>
                <a:ea typeface="ＭＳ Ｐゴシック" pitchFamily="127" charset="-128"/>
                <a:cs typeface="+mn-cs"/>
              </a:rPr>
              <a:t>Gesù</a:t>
            </a:r>
            <a:r>
              <a:rPr kumimoji="0" lang="en-US" sz="1600" b="1" i="0" u="none" strike="noStrike" kern="1200" cap="none" spc="0" normalizeH="0" noProof="0" dirty="0">
                <a:ln>
                  <a:noFill/>
                </a:ln>
                <a:solidFill>
                  <a:prstClr val="black"/>
                </a:solidFill>
                <a:effectLst/>
                <a:uLnTx/>
                <a:uFillTx/>
                <a:latin typeface="Arial" pitchFamily="127" charset="0"/>
                <a:ea typeface="ＭＳ Ｐゴシック" pitchFamily="127" charset="-128"/>
                <a:cs typeface="+mn-cs"/>
              </a:rPr>
              <a:t> </a:t>
            </a:r>
            <a:br>
              <a:rPr kumimoji="0" lang="en-US" sz="1600" b="1" i="0" u="none" strike="noStrike" kern="1200" cap="none" spc="0" normalizeH="0" noProof="0" dirty="0">
                <a:ln>
                  <a:noFill/>
                </a:ln>
                <a:solidFill>
                  <a:prstClr val="black"/>
                </a:solidFill>
                <a:effectLst/>
                <a:uLnTx/>
                <a:uFillTx/>
                <a:latin typeface="Arial" pitchFamily="127" charset="0"/>
                <a:ea typeface="ＭＳ Ｐゴシック" pitchFamily="127" charset="-128"/>
                <a:cs typeface="+mn-cs"/>
              </a:rPr>
            </a:br>
            <a:r>
              <a:rPr kumimoji="0" lang="en-US" sz="1600" b="1" i="0" u="none" strike="noStrike" kern="1200" cap="none" spc="0" normalizeH="0" noProof="0" dirty="0" err="1">
                <a:ln>
                  <a:noFill/>
                </a:ln>
                <a:solidFill>
                  <a:prstClr val="black"/>
                </a:solidFill>
                <a:effectLst/>
                <a:uLnTx/>
                <a:uFillTx/>
                <a:latin typeface="Arial" pitchFamily="127" charset="0"/>
                <a:ea typeface="ＭＳ Ｐゴシック" pitchFamily="127" charset="-128"/>
                <a:cs typeface="+mn-cs"/>
              </a:rPr>
              <a:t>Pedriatric</a:t>
            </a:r>
            <a:r>
              <a:rPr kumimoji="0" lang="en-US" sz="1600" b="1" i="0" u="none" strike="noStrike" kern="1200" cap="none" spc="0" normalizeH="0" noProof="0" dirty="0">
                <a:ln>
                  <a:noFill/>
                </a:ln>
                <a:solidFill>
                  <a:prstClr val="black"/>
                </a:solidFill>
                <a:effectLst/>
                <a:uLnTx/>
                <a:uFillTx/>
                <a:latin typeface="Arial" pitchFamily="127" charset="0"/>
                <a:ea typeface="ＭＳ Ｐゴシック" pitchFamily="127" charset="-128"/>
                <a:cs typeface="+mn-cs"/>
              </a:rPr>
              <a:t> Hospital,</a:t>
            </a:r>
          </a:p>
          <a:p>
            <a:pPr marL="0" marR="0" lvl="0" indent="0" algn="r" defTabSz="914400" rtl="0" eaLnBrk="1" fontAlgn="base" latinLnBrk="0" hangingPunct="1">
              <a:lnSpc>
                <a:spcPct val="100000"/>
              </a:lnSpc>
              <a:spcBef>
                <a:spcPct val="0"/>
              </a:spcBef>
              <a:spcAft>
                <a:spcPts val="400"/>
              </a:spcAft>
              <a:buClrTx/>
              <a:buSzTx/>
              <a:buFontTx/>
              <a:buNone/>
              <a:tabLst/>
              <a:defRPr/>
            </a:pPr>
            <a:r>
              <a:rPr kumimoji="0" lang="en-US" sz="1400"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Rome</a:t>
            </a:r>
            <a:endParaRPr kumimoji="0" lang="en-US" sz="1600"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endParaRPr>
          </a:p>
        </p:txBody>
      </p:sp>
      <p:sp>
        <p:nvSpPr>
          <p:cNvPr id="57" name="Triangolo isoscele 56"/>
          <p:cNvSpPr/>
          <p:nvPr/>
        </p:nvSpPr>
        <p:spPr>
          <a:xfrm rot="5400000">
            <a:off x="1113328" y="2862741"/>
            <a:ext cx="441219" cy="31791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Calibri"/>
              <a:ea typeface="+mn-ea"/>
              <a:cs typeface="+mn-cs"/>
            </a:endParaRPr>
          </a:p>
        </p:txBody>
      </p:sp>
      <p:sp>
        <p:nvSpPr>
          <p:cNvPr id="60" name="Triangolo isoscele 59"/>
          <p:cNvSpPr/>
          <p:nvPr/>
        </p:nvSpPr>
        <p:spPr>
          <a:xfrm rot="5400000">
            <a:off x="1113328" y="8366835"/>
            <a:ext cx="441219" cy="317914"/>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Calibri"/>
              <a:ea typeface="+mn-ea"/>
              <a:cs typeface="+mn-cs"/>
            </a:endParaRPr>
          </a:p>
        </p:txBody>
      </p:sp>
      <p:sp>
        <p:nvSpPr>
          <p:cNvPr id="61" name="Ovale 60"/>
          <p:cNvSpPr/>
          <p:nvPr/>
        </p:nvSpPr>
        <p:spPr>
          <a:xfrm>
            <a:off x="15123764" y="5890559"/>
            <a:ext cx="204695" cy="19706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63" name="CasellaDiTesto 62"/>
          <p:cNvSpPr txBox="1"/>
          <p:nvPr/>
        </p:nvSpPr>
        <p:spPr>
          <a:xfrm>
            <a:off x="15672851" y="5288457"/>
            <a:ext cx="2038632" cy="55399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Arial" pitchFamily="127" charset="0"/>
                <a:ea typeface="ＭＳ Ｐゴシック" pitchFamily="127" charset="-128"/>
                <a:cs typeface="+mn-cs"/>
              </a:rPr>
              <a:t>Tecnomed</a:t>
            </a:r>
            <a: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 Puglia,</a:t>
            </a:r>
            <a:br>
              <a:rPr kumimoji="0" lang="en-US" sz="1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br>
            <a:r>
              <a:rPr kumimoji="0" lang="en-US" sz="1400"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rPr>
              <a:t>Bari</a:t>
            </a:r>
            <a:endParaRPr kumimoji="0" lang="en-US" sz="1600" i="1" u="none" strike="noStrike" kern="1200" cap="none" spc="0" normalizeH="0" baseline="0" noProof="0" dirty="0">
              <a:ln>
                <a:noFill/>
              </a:ln>
              <a:solidFill>
                <a:prstClr val="black"/>
              </a:solidFill>
              <a:effectLst/>
              <a:uLnTx/>
              <a:uFillTx/>
              <a:latin typeface="Arial" pitchFamily="127" charset="0"/>
              <a:ea typeface="ＭＳ Ｐゴシック" pitchFamily="127" charset="-128"/>
              <a:cs typeface="+mn-cs"/>
            </a:endParaRPr>
          </a:p>
        </p:txBody>
      </p:sp>
      <p:cxnSp>
        <p:nvCxnSpPr>
          <p:cNvPr id="64" name="Connettore diritto 63"/>
          <p:cNvCxnSpPr>
            <a:cxnSpLocks/>
            <a:stCxn id="61" idx="7"/>
            <a:endCxn id="63" idx="1"/>
          </p:cNvCxnSpPr>
          <p:nvPr/>
        </p:nvCxnSpPr>
        <p:spPr>
          <a:xfrm flipV="1">
            <a:off x="15298482" y="5565456"/>
            <a:ext cx="374369" cy="353963"/>
          </a:xfrm>
          <a:prstGeom prst="line">
            <a:avLst/>
          </a:prstGeom>
          <a:ln w="19050">
            <a:solidFill>
              <a:schemeClr val="tx1"/>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346928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rotWithShape="1">
          <a:blip r:embed="rId3" cstate="print">
            <a:extLst>
              <a:ext uri="{28A0092B-C50C-407E-A947-70E740481C1C}">
                <a14:useLocalDpi xmlns:a14="http://schemas.microsoft.com/office/drawing/2010/main" val="0"/>
              </a:ext>
            </a:extLst>
          </a:blip>
          <a:srcRect t="20901" b="6351"/>
          <a:stretch/>
        </p:blipFill>
        <p:spPr>
          <a:xfrm>
            <a:off x="0" y="0"/>
            <a:ext cx="18287999" cy="10287000"/>
          </a:xfrm>
          <a:prstGeom prst="rect">
            <a:avLst/>
          </a:prstGeom>
        </p:spPr>
      </p:pic>
      <p:sp>
        <p:nvSpPr>
          <p:cNvPr id="17" name="Прямоугольник 29"/>
          <p:cNvSpPr/>
          <p:nvPr/>
        </p:nvSpPr>
        <p:spPr>
          <a:xfrm>
            <a:off x="0" y="1"/>
            <a:ext cx="18288000" cy="10310984"/>
          </a:xfrm>
          <a:prstGeom prst="rect">
            <a:avLst/>
          </a:prstGeom>
          <a:solidFill>
            <a:schemeClr val="bg2">
              <a:lumMod val="1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ru-RU" sz="27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Заголовок 1"/>
          <p:cNvSpPr txBox="1">
            <a:spLocks/>
          </p:cNvSpPr>
          <p:nvPr/>
        </p:nvSpPr>
        <p:spPr>
          <a:xfrm>
            <a:off x="3301469" y="4554805"/>
            <a:ext cx="11685063" cy="1177394"/>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800" b="1" i="0" u="none" strike="noStrike" kern="1200" cap="none" spc="150" normalizeH="0" baseline="0" noProof="0" dirty="0">
                <a:ln>
                  <a:noFill/>
                </a:ln>
                <a:solidFill>
                  <a:srgbClr val="FFFFFF"/>
                </a:solidFill>
                <a:effectLst/>
                <a:uLnTx/>
                <a:uFillTx/>
                <a:latin typeface="Arial"/>
                <a:ea typeface="Lato" panose="020F0502020204030203" pitchFamily="34" charset="0"/>
                <a:cs typeface="Arial"/>
              </a:rPr>
              <a:t>Selected incentives and fiscal benefits</a:t>
            </a:r>
          </a:p>
        </p:txBody>
      </p:sp>
      <p:grpSp>
        <p:nvGrpSpPr>
          <p:cNvPr id="15" name="Gruppo 14"/>
          <p:cNvGrpSpPr/>
          <p:nvPr/>
        </p:nvGrpSpPr>
        <p:grpSpPr>
          <a:xfrm>
            <a:off x="-139483" y="-138872"/>
            <a:ext cx="3537281" cy="1087200"/>
            <a:chOff x="-139483" y="-138872"/>
            <a:chExt cx="3537281" cy="1087200"/>
          </a:xfrm>
        </p:grpSpPr>
        <p:pic>
          <p:nvPicPr>
            <p:cNvPr id="16" name="Immagine 15"/>
            <p:cNvPicPr>
              <a:picLocks/>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39483" y="-138872"/>
              <a:ext cx="1580400" cy="1087200"/>
            </a:xfrm>
            <a:prstGeom prst="rect">
              <a:avLst/>
            </a:prstGeom>
          </p:spPr>
        </p:pic>
        <p:pic>
          <p:nvPicPr>
            <p:cNvPr id="18" name="Picture 6"/>
            <p:cNvPicPr>
              <a:picLocks/>
            </p:cNvPicPr>
            <p:nvPr/>
          </p:nvPicPr>
          <p:blipFill>
            <a:blip r:embed="rId5"/>
            <a:stretch>
              <a:fillRect/>
            </a:stretch>
          </p:blipFill>
          <p:spPr>
            <a:xfrm>
              <a:off x="1537003" y="173087"/>
              <a:ext cx="882000" cy="442800"/>
            </a:xfrm>
            <a:prstGeom prst="rect">
              <a:avLst/>
            </a:prstGeom>
          </p:spPr>
        </p:pic>
        <p:pic>
          <p:nvPicPr>
            <p:cNvPr id="19" name="Immagine 18"/>
            <p:cNvPicPr>
              <a:picLocks/>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2568879" y="148895"/>
              <a:ext cx="828919" cy="490156"/>
            </a:xfrm>
            <a:prstGeom prst="rect">
              <a:avLst/>
            </a:prstGeom>
          </p:spPr>
        </p:pic>
        <p:cxnSp>
          <p:nvCxnSpPr>
            <p:cNvPr id="20" name="Connettore diritto 19"/>
            <p:cNvCxnSpPr/>
            <p:nvPr/>
          </p:nvCxnSpPr>
          <p:spPr>
            <a:xfrm>
              <a:off x="1328609" y="12218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2321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33</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110" name="Group 8"/>
          <p:cNvGrpSpPr/>
          <p:nvPr/>
        </p:nvGrpSpPr>
        <p:grpSpPr>
          <a:xfrm>
            <a:off x="2656772" y="1287178"/>
            <a:ext cx="13327397" cy="130629"/>
            <a:chOff x="5594142" y="5684880"/>
            <a:chExt cx="13327397" cy="130629"/>
          </a:xfrm>
        </p:grpSpPr>
        <p:cxnSp>
          <p:nvCxnSpPr>
            <p:cNvPr id="111"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112"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13"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114" name="Gruppo 113"/>
          <p:cNvGrpSpPr/>
          <p:nvPr/>
        </p:nvGrpSpPr>
        <p:grpSpPr>
          <a:xfrm>
            <a:off x="-137160" y="-137160"/>
            <a:ext cx="3670523" cy="1086702"/>
            <a:chOff x="0" y="0"/>
            <a:chExt cx="3670523" cy="1086702"/>
          </a:xfrm>
        </p:grpSpPr>
        <p:pic>
          <p:nvPicPr>
            <p:cNvPr id="115" name="Immagine 1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116" name="Picture 11"/>
            <p:cNvPicPr>
              <a:picLocks noChangeAspect="1"/>
            </p:cNvPicPr>
            <p:nvPr/>
          </p:nvPicPr>
          <p:blipFill>
            <a:blip r:embed="rId4"/>
            <a:stretch>
              <a:fillRect/>
            </a:stretch>
          </p:blipFill>
          <p:spPr>
            <a:xfrm>
              <a:off x="1674274" y="312912"/>
              <a:ext cx="882598" cy="441771"/>
            </a:xfrm>
            <a:prstGeom prst="rect">
              <a:avLst/>
            </a:prstGeom>
          </p:spPr>
        </p:pic>
        <p:pic>
          <p:nvPicPr>
            <p:cNvPr id="117" name="Immagine 1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118" name="Connettore diritto 117"/>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9" name="Заголовок 1"/>
          <p:cNvSpPr txBox="1">
            <a:spLocks/>
          </p:cNvSpPr>
          <p:nvPr/>
        </p:nvSpPr>
        <p:spPr>
          <a:xfrm>
            <a:off x="2522830" y="596347"/>
            <a:ext cx="13595278"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Large </a:t>
            </a:r>
            <a:r>
              <a:rPr kumimoji="0" lang="it-IT" sz="4800" b="1" i="0" u="none" strike="noStrike" kern="1200" cap="none" spc="150" normalizeH="0" baseline="0" noProof="0" err="1">
                <a:ln>
                  <a:noFill/>
                </a:ln>
                <a:solidFill>
                  <a:srgbClr val="75787B"/>
                </a:solidFill>
                <a:effectLst/>
                <a:uLnTx/>
                <a:uFillTx/>
                <a:latin typeface="Arial"/>
                <a:ea typeface="Lato" panose="020F0502020204030203" pitchFamily="34" charset="0"/>
                <a:cs typeface="Arial"/>
              </a:rPr>
              <a:t>investments</a:t>
            </a: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 – Development </a:t>
            </a:r>
            <a:r>
              <a:rPr kumimoji="0" lang="it-IT" sz="4800" b="1" i="0" u="none" strike="noStrike" kern="1200" cap="none" spc="150" normalizeH="0" baseline="0" noProof="0" err="1">
                <a:ln>
                  <a:noFill/>
                </a:ln>
                <a:solidFill>
                  <a:srgbClr val="75787B"/>
                </a:solidFill>
                <a:effectLst/>
                <a:uLnTx/>
                <a:uFillTx/>
                <a:latin typeface="Arial"/>
                <a:ea typeface="Lato" panose="020F0502020204030203" pitchFamily="34" charset="0"/>
                <a:cs typeface="Arial"/>
              </a:rPr>
              <a:t>contract</a:t>
            </a: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 </a:t>
            </a:r>
          </a:p>
        </p:txBody>
      </p:sp>
      <p:sp>
        <p:nvSpPr>
          <p:cNvPr id="120"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t>INCENTIVES</a:t>
            </a:r>
            <a:endParaRPr kumimoji="0" lang="ru-RU"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endParaRPr>
          </a:p>
        </p:txBody>
      </p:sp>
      <p:sp>
        <p:nvSpPr>
          <p:cNvPr id="121" name="TextBox 76"/>
          <p:cNvSpPr txBox="1"/>
          <p:nvPr/>
        </p:nvSpPr>
        <p:spPr>
          <a:xfrm>
            <a:off x="1078230" y="2314166"/>
            <a:ext cx="16131540" cy="59093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Development contract is the main incentive managed by </a:t>
            </a:r>
            <a:r>
              <a:rPr kumimoji="0" lang="en-US" sz="2400" b="1" i="0" u="none" strike="noStrike" kern="1200" cap="none" spc="0" normalizeH="0" baseline="0" noProof="0" dirty="0">
                <a:ln>
                  <a:noFill/>
                </a:ln>
                <a:solidFill>
                  <a:srgbClr val="4472C4">
                    <a:lumMod val="50000"/>
                  </a:srgbClr>
                </a:solidFill>
                <a:effectLst/>
                <a:uLnTx/>
                <a:uFillTx/>
                <a:latin typeface="Arial" pitchFamily="127" charset="0"/>
                <a:ea typeface="ＭＳ Ｐゴシック" pitchFamily="127" charset="-128"/>
                <a:cs typeface="Arial" pitchFamily="34" charset="0"/>
              </a:rPr>
              <a:t>Invitalia</a:t>
            </a: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 It consists of incentives for </a:t>
            </a:r>
            <a:r>
              <a:rPr kumimoji="0" lang="en-US" sz="2400" b="1" i="0" u="none" strike="noStrike" kern="1200" cap="none" spc="0" normalizeH="0" baseline="0" noProof="0" dirty="0">
                <a:ln>
                  <a:noFill/>
                </a:ln>
                <a:solidFill>
                  <a:srgbClr val="4472C4">
                    <a:lumMod val="50000"/>
                  </a:srgbClr>
                </a:solidFill>
                <a:effectLst/>
                <a:uLnTx/>
                <a:uFillTx/>
                <a:latin typeface="Arial" pitchFamily="127" charset="0"/>
                <a:ea typeface="ＭＳ Ｐゴシック" pitchFamily="127" charset="-128"/>
                <a:cs typeface="Arial" pitchFamily="34" charset="0"/>
              </a:rPr>
              <a:t>one or more</a:t>
            </a:r>
            <a:r>
              <a:rPr kumimoji="0" lang="en-US" sz="2400" b="0" i="0" u="none" strike="noStrike" kern="1200" cap="none" spc="0" normalizeH="0" baseline="0" noProof="0" dirty="0">
                <a:ln>
                  <a:noFill/>
                </a:ln>
                <a:solidFill>
                  <a:srgbClr val="4472C4">
                    <a:lumMod val="50000"/>
                  </a:srgbClr>
                </a:solidFill>
                <a:effectLst/>
                <a:uLnTx/>
                <a:uFillTx/>
                <a:latin typeface="Arial" pitchFamily="127" charset="0"/>
                <a:ea typeface="ＭＳ Ｐゴシック" pitchFamily="127" charset="-128"/>
                <a:cs typeface="Arial" pitchFamily="34" charset="0"/>
              </a:rPr>
              <a:t> </a:t>
            </a: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connected and functional investment projects (including </a:t>
            </a:r>
            <a:r>
              <a:rPr kumimoji="0" lang="en-US" sz="2400" b="1" i="0" u="none" strike="noStrike" kern="1200" cap="none" spc="0" normalizeH="0" baseline="0" noProof="0" dirty="0">
                <a:ln>
                  <a:noFill/>
                </a:ln>
                <a:solidFill>
                  <a:srgbClr val="4472C4">
                    <a:lumMod val="50000"/>
                  </a:srgbClr>
                </a:solidFill>
                <a:effectLst/>
                <a:uLnTx/>
                <a:uFillTx/>
                <a:latin typeface="Arial" pitchFamily="127" charset="0"/>
                <a:ea typeface="ＭＳ Ｐゴシック" pitchFamily="127" charset="-128"/>
                <a:cs typeface="Arial" pitchFamily="34" charset="0"/>
              </a:rPr>
              <a:t>R&amp;D</a:t>
            </a: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 of at least </a:t>
            </a:r>
            <a:r>
              <a:rPr kumimoji="0" lang="en-US" sz="2400" b="1" i="0" u="none" strike="noStrike" kern="1200" cap="none" spc="0" normalizeH="0" baseline="0" noProof="0" dirty="0">
                <a:ln>
                  <a:noFill/>
                </a:ln>
                <a:solidFill>
                  <a:srgbClr val="4472C4">
                    <a:lumMod val="50000"/>
                  </a:srgbClr>
                </a:solidFill>
                <a:effectLst/>
                <a:uLnTx/>
                <a:uFillTx/>
                <a:latin typeface="Arial" pitchFamily="127" charset="0"/>
                <a:ea typeface="ＭＳ Ｐゴシック" pitchFamily="127" charset="-128"/>
                <a:cs typeface="Arial" pitchFamily="34" charset="0"/>
              </a:rPr>
              <a:t>€ 20 MLN over 3 years</a:t>
            </a: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 presented by one or more companies also in joint form, in the following sectors:</a:t>
            </a:r>
          </a:p>
          <a:p>
            <a:pPr marL="517525" marR="0" lvl="0" indent="-342900" algn="just" defTabSz="914400" rtl="0" eaLnBrk="1" fontAlgn="base" latinLnBrk="0" hangingPunct="1">
              <a:lnSpc>
                <a:spcPct val="100000"/>
              </a:lnSpc>
              <a:spcBef>
                <a:spcPct val="0"/>
              </a:spcBef>
              <a:spcAft>
                <a:spcPct val="0"/>
              </a:spcAft>
              <a:buClr>
                <a:srgbClr val="4472C4">
                  <a:lumMod val="50000"/>
                </a:srgbClr>
              </a:buClr>
              <a:buSzPct val="80000"/>
              <a:buFont typeface="Wingdings" panose="05000000000000000000" pitchFamily="2" charset="2"/>
              <a:buChar char="q"/>
              <a:tabLst/>
              <a:defRPr/>
            </a:pP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Manufacturing of electronic components, semiconductors, hardware equipment;</a:t>
            </a:r>
          </a:p>
          <a:p>
            <a:pPr marL="517525" marR="0" lvl="0" indent="-342900" algn="just" defTabSz="914400" rtl="0" eaLnBrk="1" fontAlgn="base" latinLnBrk="0" hangingPunct="1">
              <a:lnSpc>
                <a:spcPct val="100000"/>
              </a:lnSpc>
              <a:spcBef>
                <a:spcPct val="0"/>
              </a:spcBef>
              <a:spcAft>
                <a:spcPct val="0"/>
              </a:spcAft>
              <a:buClr>
                <a:srgbClr val="4472C4">
                  <a:lumMod val="50000"/>
                </a:srgbClr>
              </a:buClr>
              <a:buSzPct val="80000"/>
              <a:buFont typeface="Wingdings" panose="05000000000000000000" pitchFamily="2" charset="2"/>
              <a:buChar char="q"/>
              <a:tabLst/>
              <a:defRPr/>
            </a:pP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IT and TLC services.</a:t>
            </a:r>
          </a:p>
          <a:p>
            <a:pPr marL="174625" marR="0" lvl="0" indent="0" algn="just"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Projects presented by foreign companies providing a </a:t>
            </a:r>
            <a:r>
              <a:rPr kumimoji="0" lang="en-US" sz="2400" b="1" i="0" u="none" strike="noStrike" kern="1200" cap="none" spc="0" normalizeH="0" baseline="0" noProof="0" dirty="0">
                <a:ln>
                  <a:noFill/>
                </a:ln>
                <a:solidFill>
                  <a:srgbClr val="4472C4">
                    <a:lumMod val="50000"/>
                  </a:srgbClr>
                </a:solidFill>
                <a:effectLst/>
                <a:uLnTx/>
                <a:uFillTx/>
                <a:latin typeface="Arial" pitchFamily="127" charset="0"/>
                <a:ea typeface="ＭＳ Ｐゴシック" pitchFamily="127" charset="-128"/>
                <a:cs typeface="Arial" pitchFamily="34" charset="0"/>
              </a:rPr>
              <a:t>strategic investment </a:t>
            </a: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of at least </a:t>
            </a:r>
            <a:r>
              <a:rPr kumimoji="0" lang="en-US" sz="2400" b="1" i="0" u="none" strike="noStrike" kern="1200" cap="none" spc="0" normalizeH="0" baseline="0" noProof="0" dirty="0">
                <a:ln>
                  <a:noFill/>
                </a:ln>
                <a:solidFill>
                  <a:srgbClr val="4472C4">
                    <a:lumMod val="50000"/>
                  </a:srgbClr>
                </a:solidFill>
                <a:effectLst/>
                <a:uLnTx/>
                <a:uFillTx/>
                <a:latin typeface="Arial" pitchFamily="127" charset="0"/>
                <a:ea typeface="ＭＳ Ｐゴシック" pitchFamily="127" charset="-128"/>
                <a:cs typeface="Arial" pitchFamily="34" charset="0"/>
              </a:rPr>
              <a:t>€ 50 MLN </a:t>
            </a: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can access to </a:t>
            </a:r>
            <a:r>
              <a:rPr kumimoji="0" lang="en-US" sz="2400" b="1" i="0" u="none" strike="noStrike" kern="1200" cap="none" spc="0" normalizeH="0" baseline="0" noProof="0" dirty="0">
                <a:ln>
                  <a:noFill/>
                </a:ln>
                <a:solidFill>
                  <a:srgbClr val="4472C4">
                    <a:lumMod val="50000"/>
                  </a:srgbClr>
                </a:solidFill>
                <a:effectLst/>
                <a:uLnTx/>
                <a:uFillTx/>
                <a:latin typeface="Arial" pitchFamily="127" charset="0"/>
                <a:ea typeface="ＭＳ Ｐゴシック" pitchFamily="127" charset="-128"/>
                <a:cs typeface="Arial" pitchFamily="34" charset="0"/>
              </a:rPr>
              <a:t>Fast Track procedure</a:t>
            </a: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a:t>
            </a:r>
          </a:p>
          <a:p>
            <a:pPr marL="517525" marR="0" lvl="0" indent="-342900" algn="just" defTabSz="914400" rtl="0" eaLnBrk="1" fontAlgn="base" latinLnBrk="0" hangingPunct="1">
              <a:lnSpc>
                <a:spcPct val="100000"/>
              </a:lnSpc>
              <a:spcBef>
                <a:spcPct val="0"/>
              </a:spcBef>
              <a:spcAft>
                <a:spcPct val="0"/>
              </a:spcAft>
              <a:buClr>
                <a:srgbClr val="4472C4">
                  <a:lumMod val="50000"/>
                </a:srgbClr>
              </a:buClr>
              <a:buSzPct val="80000"/>
              <a:buFont typeface="Wingdings" panose="05000000000000000000" pitchFamily="2" charset="2"/>
              <a:buChar char="q"/>
              <a:tabLst/>
              <a:defRPr/>
            </a:pP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Possibility to jump the queue;</a:t>
            </a:r>
          </a:p>
          <a:p>
            <a:pPr marL="517525" marR="0" lvl="0" indent="-342900" algn="just" defTabSz="914400" rtl="0" eaLnBrk="1" fontAlgn="base" latinLnBrk="0" hangingPunct="1">
              <a:lnSpc>
                <a:spcPct val="100000"/>
              </a:lnSpc>
              <a:spcBef>
                <a:spcPct val="0"/>
              </a:spcBef>
              <a:spcAft>
                <a:spcPct val="0"/>
              </a:spcAft>
              <a:buClr>
                <a:srgbClr val="4472C4">
                  <a:lumMod val="50000"/>
                </a:srgbClr>
              </a:buClr>
              <a:buSzPct val="80000"/>
              <a:buFont typeface="Wingdings" panose="05000000000000000000" pitchFamily="2" charset="2"/>
              <a:buChar char="q"/>
              <a:tabLst/>
              <a:defRPr/>
            </a:pP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Ad hoc resources;</a:t>
            </a:r>
          </a:p>
          <a:p>
            <a:pPr marL="517525" marR="0" lvl="0" indent="-342900" algn="just" defTabSz="914400" rtl="0" eaLnBrk="1" fontAlgn="base" latinLnBrk="0" hangingPunct="1">
              <a:lnSpc>
                <a:spcPct val="100000"/>
              </a:lnSpc>
              <a:spcBef>
                <a:spcPct val="0"/>
              </a:spcBef>
              <a:spcAft>
                <a:spcPct val="0"/>
              </a:spcAft>
              <a:buClr>
                <a:srgbClr val="4472C4">
                  <a:lumMod val="50000"/>
                </a:srgbClr>
              </a:buClr>
              <a:buSzPct val="80000"/>
              <a:buFont typeface="Wingdings" panose="05000000000000000000" pitchFamily="2" charset="2"/>
              <a:buChar char="q"/>
              <a:tabLst/>
              <a:defRPr/>
            </a:pP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Time shortening procedures.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The development contract includes various forms of </a:t>
            </a:r>
            <a:r>
              <a:rPr kumimoji="0" lang="en-US" sz="2400" b="1" i="0" u="none" strike="noStrike" kern="1200" cap="none" spc="0" normalizeH="0" baseline="0" noProof="0" dirty="0">
                <a:ln>
                  <a:noFill/>
                </a:ln>
                <a:solidFill>
                  <a:srgbClr val="4472C4">
                    <a:lumMod val="50000"/>
                  </a:srgbClr>
                </a:solidFill>
                <a:effectLst/>
                <a:uLnTx/>
                <a:uFillTx/>
                <a:latin typeface="Arial" pitchFamily="127" charset="0"/>
                <a:ea typeface="ＭＳ Ｐゴシック" pitchFamily="127" charset="-128"/>
                <a:cs typeface="Arial" pitchFamily="34" charset="0"/>
              </a:rPr>
              <a:t>financial subsidies</a:t>
            </a: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a:t>
            </a:r>
          </a:p>
          <a:p>
            <a:pPr marL="506413" marR="0" lvl="0" indent="-342900" algn="just" defTabSz="914400" rtl="0" eaLnBrk="1" fontAlgn="base" latinLnBrk="0" hangingPunct="1">
              <a:lnSpc>
                <a:spcPct val="100000"/>
              </a:lnSpc>
              <a:spcBef>
                <a:spcPct val="0"/>
              </a:spcBef>
              <a:spcAft>
                <a:spcPct val="0"/>
              </a:spcAft>
              <a:buClr>
                <a:srgbClr val="4472C4">
                  <a:lumMod val="50000"/>
                </a:srgbClr>
              </a:buClr>
              <a:buSzPct val="80000"/>
              <a:buFont typeface="Wingdings" panose="05000000000000000000" pitchFamily="2" charset="2"/>
              <a:buChar char="q"/>
              <a:tabLst/>
              <a:defRPr/>
            </a:pPr>
            <a:r>
              <a:rPr kumimoji="0" lang="en-US" sz="2400" b="1" i="0" u="none" strike="noStrike" kern="1200" cap="none" spc="0" normalizeH="0" baseline="0" noProof="0" dirty="0">
                <a:ln>
                  <a:noFill/>
                </a:ln>
                <a:solidFill>
                  <a:srgbClr val="4472C4">
                    <a:lumMod val="50000"/>
                  </a:srgbClr>
                </a:solidFill>
                <a:effectLst/>
                <a:uLnTx/>
                <a:uFillTx/>
                <a:latin typeface="Arial" pitchFamily="127" charset="0"/>
                <a:ea typeface="ＭＳ Ｐゴシック" pitchFamily="127" charset="-128"/>
                <a:cs typeface="Arial" pitchFamily="34" charset="0"/>
              </a:rPr>
              <a:t>Non-repayable grant</a:t>
            </a: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a:t>
            </a:r>
          </a:p>
          <a:p>
            <a:pPr marL="506413" marR="0" lvl="0" indent="-342900" algn="just" defTabSz="914400" rtl="0" eaLnBrk="1" fontAlgn="base" latinLnBrk="0" hangingPunct="1">
              <a:lnSpc>
                <a:spcPct val="100000"/>
              </a:lnSpc>
              <a:spcBef>
                <a:spcPct val="0"/>
              </a:spcBef>
              <a:spcAft>
                <a:spcPct val="0"/>
              </a:spcAft>
              <a:buClr>
                <a:srgbClr val="4472C4">
                  <a:lumMod val="50000"/>
                </a:srgbClr>
              </a:buClr>
              <a:buSzPct val="80000"/>
              <a:buFont typeface="Wingdings" panose="05000000000000000000" pitchFamily="2" charset="2"/>
              <a:buChar char="q"/>
              <a:tabLst/>
              <a:defRPr/>
            </a:pPr>
            <a:r>
              <a:rPr kumimoji="0" lang="en-US" sz="2400" b="1" i="0" u="none" strike="noStrike" kern="1200" cap="none" spc="0" normalizeH="0" baseline="0" noProof="0" dirty="0">
                <a:ln>
                  <a:noFill/>
                </a:ln>
                <a:solidFill>
                  <a:srgbClr val="4472C4">
                    <a:lumMod val="50000"/>
                  </a:srgbClr>
                </a:solidFill>
                <a:effectLst/>
                <a:uLnTx/>
                <a:uFillTx/>
                <a:latin typeface="Arial" pitchFamily="127" charset="0"/>
                <a:ea typeface="ＭＳ Ｐゴシック" pitchFamily="127" charset="-128"/>
                <a:cs typeface="Arial" pitchFamily="34" charset="0"/>
              </a:rPr>
              <a:t>Soft loan </a:t>
            </a: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(max 3+10 years with subsidized interest rate);</a:t>
            </a:r>
          </a:p>
          <a:p>
            <a:pPr marL="506413" marR="0" lvl="0" indent="-342900" algn="just" defTabSz="914400" rtl="0" eaLnBrk="1" fontAlgn="base" latinLnBrk="0" hangingPunct="1">
              <a:lnSpc>
                <a:spcPct val="100000"/>
              </a:lnSpc>
              <a:spcBef>
                <a:spcPct val="0"/>
              </a:spcBef>
              <a:spcAft>
                <a:spcPct val="0"/>
              </a:spcAft>
              <a:buClr>
                <a:srgbClr val="4472C4">
                  <a:lumMod val="50000"/>
                </a:srgbClr>
              </a:buClr>
              <a:buSzPct val="80000"/>
              <a:buFont typeface="Wingdings" panose="05000000000000000000" pitchFamily="2" charset="2"/>
              <a:buChar char="q"/>
              <a:tabLst/>
              <a:defRPr/>
            </a:pPr>
            <a:r>
              <a:rPr kumimoji="0" lang="en-US" sz="24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rPr>
              <a:t>Subsidies for interest repayment on loan.</a:t>
            </a:r>
            <a:endParaRPr kumimoji="0" lang="en-US" sz="2000" b="0" i="0" u="none" strike="noStrike" kern="1200" cap="none" spc="0" normalizeH="0" baseline="0" noProof="0" dirty="0">
              <a:ln>
                <a:noFill/>
              </a:ln>
              <a:solidFill>
                <a:srgbClr val="75787B"/>
              </a:solidFill>
              <a:effectLst/>
              <a:uLnTx/>
              <a:uFillTx/>
              <a:latin typeface="Arial" pitchFamily="127" charset="0"/>
              <a:ea typeface="ＭＳ Ｐゴシック" pitchFamily="127" charset="-128"/>
              <a:cs typeface="Arial" pitchFamily="34" charset="0"/>
            </a:endParaRPr>
          </a:p>
        </p:txBody>
      </p:sp>
    </p:spTree>
    <p:extLst>
      <p:ext uri="{BB962C8B-B14F-4D97-AF65-F5344CB8AC3E}">
        <p14:creationId xmlns:p14="http://schemas.microsoft.com/office/powerpoint/2010/main" val="2629234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34</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72" name="Group 8"/>
          <p:cNvGrpSpPr/>
          <p:nvPr/>
        </p:nvGrpSpPr>
        <p:grpSpPr>
          <a:xfrm>
            <a:off x="2656772" y="1287178"/>
            <a:ext cx="13327397" cy="130629"/>
            <a:chOff x="5594142" y="5684880"/>
            <a:chExt cx="13327397" cy="130629"/>
          </a:xfrm>
        </p:grpSpPr>
        <p:cxnSp>
          <p:nvCxnSpPr>
            <p:cNvPr id="73"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74"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75"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76" name="Gruppo 75"/>
          <p:cNvGrpSpPr/>
          <p:nvPr/>
        </p:nvGrpSpPr>
        <p:grpSpPr>
          <a:xfrm>
            <a:off x="-137160" y="-137160"/>
            <a:ext cx="3670523" cy="1086702"/>
            <a:chOff x="0" y="0"/>
            <a:chExt cx="3670523" cy="1086702"/>
          </a:xfrm>
        </p:grpSpPr>
        <p:pic>
          <p:nvPicPr>
            <p:cNvPr id="77" name="Immagine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78" name="Picture 11"/>
            <p:cNvPicPr>
              <a:picLocks noChangeAspect="1"/>
            </p:cNvPicPr>
            <p:nvPr/>
          </p:nvPicPr>
          <p:blipFill>
            <a:blip r:embed="rId4"/>
            <a:stretch>
              <a:fillRect/>
            </a:stretch>
          </p:blipFill>
          <p:spPr>
            <a:xfrm>
              <a:off x="1674274" y="312912"/>
              <a:ext cx="882598" cy="441771"/>
            </a:xfrm>
            <a:prstGeom prst="rect">
              <a:avLst/>
            </a:prstGeom>
          </p:spPr>
        </p:pic>
        <p:pic>
          <p:nvPicPr>
            <p:cNvPr id="79" name="Immagine 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80" name="Connettore diritto 79"/>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1" name="Заголовок 1"/>
          <p:cNvSpPr txBox="1">
            <a:spLocks/>
          </p:cNvSpPr>
          <p:nvPr/>
        </p:nvSpPr>
        <p:spPr>
          <a:xfrm>
            <a:off x="2522830" y="596347"/>
            <a:ext cx="13595278"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Large </a:t>
            </a:r>
            <a:r>
              <a:rPr kumimoji="0" lang="it-IT" sz="4800" b="1" i="0" u="none" strike="noStrike" kern="1200" cap="none" spc="150" normalizeH="0" baseline="0" noProof="0" err="1">
                <a:ln>
                  <a:noFill/>
                </a:ln>
                <a:solidFill>
                  <a:srgbClr val="75787B"/>
                </a:solidFill>
                <a:effectLst/>
                <a:uLnTx/>
                <a:uFillTx/>
                <a:latin typeface="Arial"/>
                <a:ea typeface="Lato" panose="020F0502020204030203" pitchFamily="34" charset="0"/>
                <a:cs typeface="Arial"/>
              </a:rPr>
              <a:t>investments</a:t>
            </a: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 – Development </a:t>
            </a:r>
            <a:r>
              <a:rPr kumimoji="0" lang="it-IT" sz="4800" b="1" i="0" u="none" strike="noStrike" kern="1200" cap="none" spc="150" normalizeH="0" baseline="0" noProof="0" err="1">
                <a:ln>
                  <a:noFill/>
                </a:ln>
                <a:solidFill>
                  <a:srgbClr val="75787B"/>
                </a:solidFill>
                <a:effectLst/>
                <a:uLnTx/>
                <a:uFillTx/>
                <a:latin typeface="Arial"/>
                <a:ea typeface="Lato" panose="020F0502020204030203" pitchFamily="34" charset="0"/>
                <a:cs typeface="Arial"/>
              </a:rPr>
              <a:t>contract</a:t>
            </a: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 </a:t>
            </a:r>
          </a:p>
        </p:txBody>
      </p:sp>
      <p:sp>
        <p:nvSpPr>
          <p:cNvPr id="82"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t>INCENTIVES</a:t>
            </a:r>
            <a:endParaRPr kumimoji="0" lang="ru-RU"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endParaRPr>
          </a:p>
        </p:txBody>
      </p:sp>
      <p:sp>
        <p:nvSpPr>
          <p:cNvPr id="83" name="Rettangolo 82"/>
          <p:cNvSpPr/>
          <p:nvPr/>
        </p:nvSpPr>
        <p:spPr>
          <a:xfrm>
            <a:off x="1176346" y="5823909"/>
            <a:ext cx="448879" cy="136456"/>
          </a:xfrm>
          <a:prstGeom prst="rect">
            <a:avLst/>
          </a:prstGeom>
          <a:solidFill>
            <a:schemeClr val="tx1">
              <a:lumMod val="65000"/>
              <a:lumOff val="35000"/>
            </a:schemeClr>
          </a:solidFill>
          <a:ln w="1970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2700" b="0" i="0" u="none" strike="noStrike" kern="1200" cap="none" spc="0" normalizeH="0" baseline="0" noProof="0">
              <a:ln>
                <a:noFill/>
              </a:ln>
              <a:solidFill>
                <a:prstClr val="white"/>
              </a:solidFill>
              <a:effectLst/>
              <a:uLnTx/>
              <a:uFillTx/>
              <a:latin typeface="Calibri"/>
              <a:ea typeface="+mn-ea"/>
              <a:cs typeface="+mn-cs"/>
            </a:endParaRPr>
          </a:p>
        </p:txBody>
      </p:sp>
      <p:sp>
        <p:nvSpPr>
          <p:cNvPr id="84" name="Rettangolo 6"/>
          <p:cNvSpPr>
            <a:spLocks noChangeArrowheads="1"/>
          </p:cNvSpPr>
          <p:nvPr/>
        </p:nvSpPr>
        <p:spPr bwMode="auto">
          <a:xfrm>
            <a:off x="1731371" y="8983286"/>
            <a:ext cx="14825258" cy="80145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noAutofit/>
          </a:bodyPr>
          <a:lstStyle>
            <a:lvl1pPr>
              <a:spcBef>
                <a:spcPct val="20000"/>
              </a:spcBef>
              <a:defRPr sz="1400">
                <a:solidFill>
                  <a:srgbClr val="37424A"/>
                </a:solidFill>
                <a:latin typeface="Arial" panose="020B0604020202020204" pitchFamily="34" charset="0"/>
              </a:defRPr>
            </a:lvl1pPr>
            <a:lvl2pPr marL="742950" indent="-285750">
              <a:spcBef>
                <a:spcPct val="20000"/>
              </a:spcBef>
              <a:buClr>
                <a:srgbClr val="D52B1E"/>
              </a:buClr>
              <a:buSzPct val="80000"/>
              <a:buFont typeface="Wingdings" panose="05000000000000000000" pitchFamily="2" charset="2"/>
              <a:buChar char="§"/>
              <a:defRPr sz="1400">
                <a:solidFill>
                  <a:srgbClr val="37424A"/>
                </a:solidFill>
                <a:latin typeface="Arial" panose="020B0604020202020204" pitchFamily="34" charset="0"/>
              </a:defRPr>
            </a:lvl2pPr>
            <a:lvl3pPr marL="1143000" indent="-228600">
              <a:spcBef>
                <a:spcPct val="20000"/>
              </a:spcBef>
              <a:buClr>
                <a:srgbClr val="D52B1E"/>
              </a:buClr>
              <a:buSzPct val="80000"/>
              <a:buFont typeface="Wingdings" panose="05000000000000000000" pitchFamily="2" charset="2"/>
              <a:buChar char="§"/>
              <a:defRPr sz="1400">
                <a:solidFill>
                  <a:srgbClr val="37424A"/>
                </a:solidFill>
                <a:latin typeface="Arial" panose="020B0604020202020204" pitchFamily="34" charset="0"/>
              </a:defRPr>
            </a:lvl3pPr>
            <a:lvl4pPr marL="1600200" indent="-228600">
              <a:spcBef>
                <a:spcPct val="20000"/>
              </a:spcBef>
              <a:buClr>
                <a:srgbClr val="D52B1E"/>
              </a:buClr>
              <a:buSzPct val="80000"/>
              <a:buFont typeface="Wingdings" panose="05000000000000000000" pitchFamily="2" charset="2"/>
              <a:buChar char="§"/>
              <a:defRPr sz="1400">
                <a:solidFill>
                  <a:srgbClr val="37424A"/>
                </a:solidFill>
                <a:latin typeface="Arial" panose="020B0604020202020204" pitchFamily="34" charset="0"/>
              </a:defRPr>
            </a:lvl4pPr>
            <a:lvl5pPr marL="2057400" indent="-228600">
              <a:spcBef>
                <a:spcPct val="20000"/>
              </a:spcBef>
              <a:buClr>
                <a:srgbClr val="D52B1E"/>
              </a:buClr>
              <a:buSzPct val="80000"/>
              <a:buFont typeface="Wingdings" panose="05000000000000000000" pitchFamily="2" charset="2"/>
              <a:buChar char="§"/>
              <a:defRPr sz="1400">
                <a:solidFill>
                  <a:srgbClr val="37424A"/>
                </a:solidFill>
                <a:latin typeface="Arial" panose="020B0604020202020204" pitchFamily="34" charset="0"/>
              </a:defRPr>
            </a:lvl5pPr>
            <a:lvl6pPr marL="2514600" indent="-228600" eaLnBrk="0" fontAlgn="base" hangingPunct="0">
              <a:spcBef>
                <a:spcPct val="20000"/>
              </a:spcBef>
              <a:spcAft>
                <a:spcPct val="0"/>
              </a:spcAft>
              <a:buClr>
                <a:srgbClr val="D52B1E"/>
              </a:buClr>
              <a:buSzPct val="80000"/>
              <a:buFont typeface="Wingdings" panose="05000000000000000000" pitchFamily="2" charset="2"/>
              <a:buChar char="§"/>
              <a:defRPr sz="1400">
                <a:solidFill>
                  <a:srgbClr val="37424A"/>
                </a:solidFill>
                <a:latin typeface="Arial" panose="020B0604020202020204" pitchFamily="34" charset="0"/>
              </a:defRPr>
            </a:lvl6pPr>
            <a:lvl7pPr marL="2971800" indent="-228600" eaLnBrk="0" fontAlgn="base" hangingPunct="0">
              <a:spcBef>
                <a:spcPct val="20000"/>
              </a:spcBef>
              <a:spcAft>
                <a:spcPct val="0"/>
              </a:spcAft>
              <a:buClr>
                <a:srgbClr val="D52B1E"/>
              </a:buClr>
              <a:buSzPct val="80000"/>
              <a:buFont typeface="Wingdings" panose="05000000000000000000" pitchFamily="2" charset="2"/>
              <a:buChar char="§"/>
              <a:defRPr sz="1400">
                <a:solidFill>
                  <a:srgbClr val="37424A"/>
                </a:solidFill>
                <a:latin typeface="Arial" panose="020B0604020202020204" pitchFamily="34" charset="0"/>
              </a:defRPr>
            </a:lvl7pPr>
            <a:lvl8pPr marL="3429000" indent="-228600" eaLnBrk="0" fontAlgn="base" hangingPunct="0">
              <a:spcBef>
                <a:spcPct val="20000"/>
              </a:spcBef>
              <a:spcAft>
                <a:spcPct val="0"/>
              </a:spcAft>
              <a:buClr>
                <a:srgbClr val="D52B1E"/>
              </a:buClr>
              <a:buSzPct val="80000"/>
              <a:buFont typeface="Wingdings" panose="05000000000000000000" pitchFamily="2" charset="2"/>
              <a:buChar char="§"/>
              <a:defRPr sz="1400">
                <a:solidFill>
                  <a:srgbClr val="37424A"/>
                </a:solidFill>
                <a:latin typeface="Arial" panose="020B0604020202020204" pitchFamily="34" charset="0"/>
              </a:defRPr>
            </a:lvl8pPr>
            <a:lvl9pPr marL="3886200" indent="-228600" eaLnBrk="0" fontAlgn="base" hangingPunct="0">
              <a:spcBef>
                <a:spcPct val="20000"/>
              </a:spcBef>
              <a:spcAft>
                <a:spcPct val="0"/>
              </a:spcAft>
              <a:buClr>
                <a:srgbClr val="D52B1E"/>
              </a:buClr>
              <a:buSzPct val="80000"/>
              <a:buFont typeface="Wingdings" panose="05000000000000000000" pitchFamily="2" charset="2"/>
              <a:buChar char="§"/>
              <a:defRPr sz="1400">
                <a:solidFill>
                  <a:srgbClr val="37424A"/>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it-IT" sz="24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The effective mix of the funds granted </a:t>
            </a:r>
            <a:r>
              <a:rPr kumimoji="0" lang="en-US" altLang="it-IT"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ＭＳ Ｐゴシック" pitchFamily="127" charset="-128"/>
                <a:cs typeface="Arial" panose="020B0604020202020204" pitchFamily="34" charset="0"/>
              </a:rPr>
              <a:t>can’t exceed 75% </a:t>
            </a:r>
            <a:r>
              <a:rPr kumimoji="0" lang="en-US" altLang="it-IT" sz="24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of the total eligible expenses.</a:t>
            </a:r>
          </a:p>
        </p:txBody>
      </p:sp>
      <p:sp>
        <p:nvSpPr>
          <p:cNvPr id="85" name="Rettangolo con angoli arrotondati 84"/>
          <p:cNvSpPr/>
          <p:nvPr/>
        </p:nvSpPr>
        <p:spPr>
          <a:xfrm>
            <a:off x="2159912" y="2754684"/>
            <a:ext cx="2722764" cy="43159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ICT manufacturing  and services</a:t>
            </a:r>
          </a:p>
        </p:txBody>
      </p:sp>
      <p:sp>
        <p:nvSpPr>
          <p:cNvPr id="86" name="Rettangolo con angoli arrotondati 85"/>
          <p:cNvSpPr/>
          <p:nvPr/>
        </p:nvSpPr>
        <p:spPr>
          <a:xfrm>
            <a:off x="5150057" y="2754684"/>
            <a:ext cx="2930976" cy="15183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Southern Regions: Campania, Apulia, Basilicata, Calabria, Sicily and Sardinia</a:t>
            </a:r>
          </a:p>
        </p:txBody>
      </p:sp>
      <p:sp>
        <p:nvSpPr>
          <p:cNvPr id="87" name="Rettangolo con angoli arrotondati 86"/>
          <p:cNvSpPr/>
          <p:nvPr/>
        </p:nvSpPr>
        <p:spPr>
          <a:xfrm>
            <a:off x="8351386" y="1977376"/>
            <a:ext cx="3287288" cy="490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LARGE</a:t>
            </a:r>
          </a:p>
        </p:txBody>
      </p:sp>
      <p:sp>
        <p:nvSpPr>
          <p:cNvPr id="88" name="Rettangolo con angoli arrotondati 87"/>
          <p:cNvSpPr/>
          <p:nvPr/>
        </p:nvSpPr>
        <p:spPr>
          <a:xfrm>
            <a:off x="11827902" y="1977376"/>
            <a:ext cx="2694858" cy="490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MEDIUM</a:t>
            </a:r>
          </a:p>
        </p:txBody>
      </p:sp>
      <p:sp>
        <p:nvSpPr>
          <p:cNvPr id="89" name="Rettangolo con angoli arrotondati 88"/>
          <p:cNvSpPr/>
          <p:nvPr/>
        </p:nvSpPr>
        <p:spPr>
          <a:xfrm>
            <a:off x="14695599" y="1977376"/>
            <a:ext cx="2664176" cy="490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SMALL</a:t>
            </a:r>
          </a:p>
        </p:txBody>
      </p:sp>
      <p:sp>
        <p:nvSpPr>
          <p:cNvPr id="90" name="Rettangolo con angoli arrotondati 89"/>
          <p:cNvSpPr/>
          <p:nvPr/>
        </p:nvSpPr>
        <p:spPr>
          <a:xfrm>
            <a:off x="8351386" y="2754685"/>
            <a:ext cx="3287289" cy="151836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25%</a:t>
            </a:r>
          </a:p>
        </p:txBody>
      </p:sp>
      <p:sp>
        <p:nvSpPr>
          <p:cNvPr id="91" name="Rettangolo con angoli arrotondati 90"/>
          <p:cNvSpPr/>
          <p:nvPr/>
        </p:nvSpPr>
        <p:spPr>
          <a:xfrm>
            <a:off x="5119376" y="5882779"/>
            <a:ext cx="2930975" cy="11741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Rest of Italy</a:t>
            </a:r>
          </a:p>
        </p:txBody>
      </p:sp>
      <p:pic>
        <p:nvPicPr>
          <p:cNvPr id="92" name="Elemento grafico 91" descr="Fabbrica"/>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4606" y="3259050"/>
            <a:ext cx="1306730" cy="1306730"/>
          </a:xfrm>
          <a:prstGeom prst="rect">
            <a:avLst/>
          </a:prstGeom>
        </p:spPr>
      </p:pic>
      <p:pic>
        <p:nvPicPr>
          <p:cNvPr id="93" name="Elemento grafico 92" descr="Microscopio"/>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6680" y="7384872"/>
            <a:ext cx="1309710" cy="1174140"/>
          </a:xfrm>
          <a:prstGeom prst="rect">
            <a:avLst/>
          </a:prstGeom>
        </p:spPr>
      </p:pic>
      <p:sp>
        <p:nvSpPr>
          <p:cNvPr id="94" name="Rettangolo con angoli arrotondati 93"/>
          <p:cNvSpPr/>
          <p:nvPr/>
        </p:nvSpPr>
        <p:spPr>
          <a:xfrm>
            <a:off x="11827903" y="2760907"/>
            <a:ext cx="2694858" cy="151213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35%</a:t>
            </a:r>
          </a:p>
        </p:txBody>
      </p:sp>
      <p:sp>
        <p:nvSpPr>
          <p:cNvPr id="95" name="Rettangolo con angoli arrotondati 94"/>
          <p:cNvSpPr/>
          <p:nvPr/>
        </p:nvSpPr>
        <p:spPr>
          <a:xfrm>
            <a:off x="14695600" y="2760907"/>
            <a:ext cx="2694858" cy="151213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45%</a:t>
            </a:r>
          </a:p>
        </p:txBody>
      </p:sp>
      <p:sp>
        <p:nvSpPr>
          <p:cNvPr id="96" name="Rettangolo con angoli arrotondati 95"/>
          <p:cNvSpPr/>
          <p:nvPr/>
        </p:nvSpPr>
        <p:spPr>
          <a:xfrm>
            <a:off x="8351386" y="4449717"/>
            <a:ext cx="3287289" cy="125639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10%</a:t>
            </a:r>
          </a:p>
        </p:txBody>
      </p:sp>
      <p:sp>
        <p:nvSpPr>
          <p:cNvPr id="97" name="Rettangolo con angoli arrotondati 96"/>
          <p:cNvSpPr/>
          <p:nvPr/>
        </p:nvSpPr>
        <p:spPr>
          <a:xfrm>
            <a:off x="11827903" y="4449717"/>
            <a:ext cx="2694858" cy="125639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20%</a:t>
            </a:r>
          </a:p>
        </p:txBody>
      </p:sp>
      <p:sp>
        <p:nvSpPr>
          <p:cNvPr id="98" name="Rettangolo con angoli arrotondati 97"/>
          <p:cNvSpPr/>
          <p:nvPr/>
        </p:nvSpPr>
        <p:spPr>
          <a:xfrm>
            <a:off x="14695600" y="4449717"/>
            <a:ext cx="2694858" cy="126735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30%</a:t>
            </a:r>
          </a:p>
        </p:txBody>
      </p:sp>
      <p:sp>
        <p:nvSpPr>
          <p:cNvPr id="99" name="Rettangolo con angoli arrotondati 98"/>
          <p:cNvSpPr/>
          <p:nvPr/>
        </p:nvSpPr>
        <p:spPr>
          <a:xfrm>
            <a:off x="8351385" y="5896524"/>
            <a:ext cx="3256609" cy="1174141"/>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No eligibility</a:t>
            </a:r>
          </a:p>
        </p:txBody>
      </p:sp>
      <p:sp>
        <p:nvSpPr>
          <p:cNvPr id="100" name="Rettangolo con angoli arrotondati 99"/>
          <p:cNvSpPr/>
          <p:nvPr/>
        </p:nvSpPr>
        <p:spPr>
          <a:xfrm>
            <a:off x="11825126" y="5896524"/>
            <a:ext cx="2694859" cy="117414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10%</a:t>
            </a:r>
          </a:p>
        </p:txBody>
      </p:sp>
      <p:sp>
        <p:nvSpPr>
          <p:cNvPr id="101" name="Rettangolo con angoli arrotondati 100"/>
          <p:cNvSpPr/>
          <p:nvPr/>
        </p:nvSpPr>
        <p:spPr>
          <a:xfrm>
            <a:off x="14664919" y="5882779"/>
            <a:ext cx="2722764" cy="117414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20%</a:t>
            </a:r>
          </a:p>
        </p:txBody>
      </p:sp>
      <p:sp>
        <p:nvSpPr>
          <p:cNvPr id="102" name="Rettangolo con angoli arrotondati 101"/>
          <p:cNvSpPr/>
          <p:nvPr/>
        </p:nvSpPr>
        <p:spPr>
          <a:xfrm>
            <a:off x="2158679" y="7384872"/>
            <a:ext cx="2722764" cy="11741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R&amp;D</a:t>
            </a:r>
          </a:p>
        </p:txBody>
      </p:sp>
      <p:sp>
        <p:nvSpPr>
          <p:cNvPr id="103" name="Rettangolo con angoli arrotondati 102"/>
          <p:cNvSpPr/>
          <p:nvPr/>
        </p:nvSpPr>
        <p:spPr>
          <a:xfrm>
            <a:off x="5149440" y="7384871"/>
            <a:ext cx="2930976" cy="11741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All the Italian </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territory</a:t>
            </a:r>
          </a:p>
        </p:txBody>
      </p:sp>
      <p:sp>
        <p:nvSpPr>
          <p:cNvPr id="104" name="Rettangolo con angoli arrotondati 103"/>
          <p:cNvSpPr/>
          <p:nvPr/>
        </p:nvSpPr>
        <p:spPr>
          <a:xfrm>
            <a:off x="8351385" y="7384871"/>
            <a:ext cx="3317969" cy="117414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50% industrial research</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25% exp. development</a:t>
            </a:r>
          </a:p>
        </p:txBody>
      </p:sp>
      <p:sp>
        <p:nvSpPr>
          <p:cNvPr id="105" name="Rettangolo con angoli arrotondati 104"/>
          <p:cNvSpPr/>
          <p:nvPr/>
        </p:nvSpPr>
        <p:spPr>
          <a:xfrm>
            <a:off x="11825126" y="7384871"/>
            <a:ext cx="5565332" cy="117414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80%</a:t>
            </a:r>
          </a:p>
        </p:txBody>
      </p:sp>
      <p:sp>
        <p:nvSpPr>
          <p:cNvPr id="106" name="Rettangolo con angoli arrotondati 105"/>
          <p:cNvSpPr/>
          <p:nvPr/>
        </p:nvSpPr>
        <p:spPr>
          <a:xfrm>
            <a:off x="5150057" y="4465682"/>
            <a:ext cx="2930975" cy="12127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Central-Northern Regions: </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only listed cities</a:t>
            </a:r>
          </a:p>
        </p:txBody>
      </p:sp>
      <p:grpSp>
        <p:nvGrpSpPr>
          <p:cNvPr id="107" name="Gruppo 106"/>
          <p:cNvGrpSpPr/>
          <p:nvPr/>
        </p:nvGrpSpPr>
        <p:grpSpPr>
          <a:xfrm>
            <a:off x="809179" y="5568247"/>
            <a:ext cx="1174140" cy="1174140"/>
            <a:chOff x="809179" y="5583487"/>
            <a:chExt cx="1174140" cy="1174140"/>
          </a:xfrm>
        </p:grpSpPr>
        <p:pic>
          <p:nvPicPr>
            <p:cNvPr id="108" name="Elemento grafico 107" descr="Edificio"/>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9179" y="5583487"/>
              <a:ext cx="1174140" cy="1174140"/>
            </a:xfrm>
            <a:prstGeom prst="rect">
              <a:avLst/>
            </a:prstGeom>
          </p:spPr>
        </p:pic>
        <p:sp>
          <p:nvSpPr>
            <p:cNvPr id="109" name="CasellaDiTesto 108"/>
            <p:cNvSpPr txBox="1"/>
            <p:nvPr/>
          </p:nvSpPr>
          <p:spPr>
            <a:xfrm>
              <a:off x="1172947" y="5594155"/>
              <a:ext cx="448879" cy="523220"/>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a:ln>
                    <a:noFill/>
                  </a:ln>
                  <a:solidFill>
                    <a:prstClr val="white"/>
                  </a:solidFill>
                  <a:effectLst/>
                  <a:uLnTx/>
                  <a:uFillTx/>
                  <a:latin typeface="Calibri"/>
                  <a:ea typeface="+mn-ea"/>
                  <a:cs typeface="+mn-cs"/>
                </a:rPr>
                <a:t>H</a:t>
              </a:r>
            </a:p>
          </p:txBody>
        </p:sp>
      </p:grpSp>
    </p:spTree>
    <p:extLst>
      <p:ext uri="{BB962C8B-B14F-4D97-AF65-F5344CB8AC3E}">
        <p14:creationId xmlns:p14="http://schemas.microsoft.com/office/powerpoint/2010/main" val="1292487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35</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48" name="Group 8"/>
          <p:cNvGrpSpPr/>
          <p:nvPr/>
        </p:nvGrpSpPr>
        <p:grpSpPr>
          <a:xfrm>
            <a:off x="2656772" y="1287178"/>
            <a:ext cx="13327397" cy="130629"/>
            <a:chOff x="5594142" y="5684880"/>
            <a:chExt cx="13327397" cy="130629"/>
          </a:xfrm>
        </p:grpSpPr>
        <p:cxnSp>
          <p:nvCxnSpPr>
            <p:cNvPr id="49"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50"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51"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52" name="Gruppo 51"/>
          <p:cNvGrpSpPr/>
          <p:nvPr/>
        </p:nvGrpSpPr>
        <p:grpSpPr>
          <a:xfrm>
            <a:off x="-137160" y="-137160"/>
            <a:ext cx="3670523" cy="1086702"/>
            <a:chOff x="0" y="0"/>
            <a:chExt cx="3670523" cy="1086702"/>
          </a:xfrm>
        </p:grpSpPr>
        <p:pic>
          <p:nvPicPr>
            <p:cNvPr id="59" name="Immagin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60" name="Picture 11"/>
            <p:cNvPicPr>
              <a:picLocks noChangeAspect="1"/>
            </p:cNvPicPr>
            <p:nvPr/>
          </p:nvPicPr>
          <p:blipFill>
            <a:blip r:embed="rId4"/>
            <a:stretch>
              <a:fillRect/>
            </a:stretch>
          </p:blipFill>
          <p:spPr>
            <a:xfrm>
              <a:off x="1674274" y="312912"/>
              <a:ext cx="882598" cy="441771"/>
            </a:xfrm>
            <a:prstGeom prst="rect">
              <a:avLst/>
            </a:prstGeom>
          </p:spPr>
        </p:pic>
        <p:pic>
          <p:nvPicPr>
            <p:cNvPr id="65" name="Immagine 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66" name="Connettore diritto 65"/>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7" name="Заголовок 1"/>
          <p:cNvSpPr txBox="1">
            <a:spLocks/>
          </p:cNvSpPr>
          <p:nvPr/>
        </p:nvSpPr>
        <p:spPr>
          <a:xfrm>
            <a:off x="2522830" y="596347"/>
            <a:ext cx="13595278"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Startups and SMEs</a:t>
            </a: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 – Smart &amp; Start </a:t>
            </a:r>
            <a:r>
              <a:rPr kumimoji="0" lang="it-IT" sz="4800" b="1" i="0" u="none" strike="noStrike" kern="1200" cap="none" spc="150" normalizeH="0" baseline="0" noProof="0" err="1">
                <a:ln>
                  <a:noFill/>
                </a:ln>
                <a:solidFill>
                  <a:srgbClr val="75787B"/>
                </a:solidFill>
                <a:effectLst/>
                <a:uLnTx/>
                <a:uFillTx/>
                <a:latin typeface="Arial"/>
                <a:ea typeface="Lato" panose="020F0502020204030203" pitchFamily="34" charset="0"/>
                <a:cs typeface="Arial"/>
              </a:rPr>
              <a:t>Italy</a:t>
            </a:r>
            <a:endPar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endParaRPr>
          </a:p>
        </p:txBody>
      </p:sp>
      <p:sp>
        <p:nvSpPr>
          <p:cNvPr id="68"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t>INCENTIVES</a:t>
            </a:r>
            <a:endParaRPr kumimoji="0" lang="ru-RU"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endParaRPr>
          </a:p>
        </p:txBody>
      </p:sp>
      <p:sp>
        <p:nvSpPr>
          <p:cNvPr id="69" name="Segnaposto contenuto 2"/>
          <p:cNvSpPr txBox="1">
            <a:spLocks/>
          </p:cNvSpPr>
          <p:nvPr/>
        </p:nvSpPr>
        <p:spPr>
          <a:xfrm>
            <a:off x="749022" y="1865572"/>
            <a:ext cx="4996264" cy="5082254"/>
          </a:xfrm>
          <a:prstGeom prst="rect">
            <a:avLst/>
          </a:prstGeom>
        </p:spPr>
        <p:txBody>
          <a:bodyPr/>
          <a:lstStyle>
            <a:lvl1pPr marL="342900" indent="-342900" algn="l" rtl="0" eaLnBrk="0" fontAlgn="base" hangingPunct="0">
              <a:spcBef>
                <a:spcPct val="20000"/>
              </a:spcBef>
              <a:spcAft>
                <a:spcPct val="0"/>
              </a:spcAft>
              <a:defRPr sz="1600">
                <a:solidFill>
                  <a:srgbClr val="37424A"/>
                </a:solidFill>
                <a:latin typeface="+mn-lt"/>
                <a:ea typeface="+mn-ea"/>
                <a:cs typeface="+mn-cs"/>
              </a:defRPr>
            </a:lvl1pPr>
            <a:lvl2pPr marL="742950" indent="-285750" algn="l" rtl="0" eaLnBrk="0" fontAlgn="base" hangingPunct="0">
              <a:spcBef>
                <a:spcPct val="20000"/>
              </a:spcBef>
              <a:spcAft>
                <a:spcPct val="0"/>
              </a:spcAft>
              <a:buClr>
                <a:srgbClr val="D52B1E"/>
              </a:buClr>
              <a:buSzPct val="80000"/>
              <a:buFont typeface="Wingdings" charset="2"/>
              <a:buChar char="§"/>
              <a:defRPr sz="1600">
                <a:solidFill>
                  <a:srgbClr val="37424A"/>
                </a:solidFill>
                <a:latin typeface="+mn-lt"/>
              </a:defRPr>
            </a:lvl2pPr>
            <a:lvl3pPr marL="1143000" indent="-228600" algn="l" rtl="0" eaLnBrk="0" fontAlgn="base" hangingPunct="0">
              <a:spcBef>
                <a:spcPct val="20000"/>
              </a:spcBef>
              <a:spcAft>
                <a:spcPct val="0"/>
              </a:spcAft>
              <a:buClr>
                <a:srgbClr val="D52B1E"/>
              </a:buClr>
              <a:buSzPct val="80000"/>
              <a:buFont typeface="Wingdings" charset="2"/>
              <a:buChar char="§"/>
              <a:defRPr sz="1600">
                <a:solidFill>
                  <a:srgbClr val="37424A"/>
                </a:solidFill>
                <a:latin typeface="+mn-lt"/>
              </a:defRPr>
            </a:lvl3pPr>
            <a:lvl4pPr marL="1600200" indent="-228600" algn="l" rtl="0" eaLnBrk="0" fontAlgn="base" hangingPunct="0">
              <a:spcBef>
                <a:spcPct val="20000"/>
              </a:spcBef>
              <a:spcAft>
                <a:spcPct val="0"/>
              </a:spcAft>
              <a:buClr>
                <a:srgbClr val="D52B1E"/>
              </a:buClr>
              <a:buSzPct val="80000"/>
              <a:buFont typeface="Wingdings" charset="2"/>
              <a:buChar char="§"/>
              <a:defRPr sz="1600">
                <a:solidFill>
                  <a:srgbClr val="37424A"/>
                </a:solidFill>
                <a:latin typeface="+mn-lt"/>
              </a:defRPr>
            </a:lvl4pPr>
            <a:lvl5pPr marL="2057400" indent="-228600" algn="l" rtl="0" eaLnBrk="0" fontAlgn="base" hangingPunct="0">
              <a:spcBef>
                <a:spcPct val="20000"/>
              </a:spcBef>
              <a:spcAft>
                <a:spcPct val="0"/>
              </a:spcAft>
              <a:buClr>
                <a:srgbClr val="D52B1E"/>
              </a:buClr>
              <a:buSzPct val="80000"/>
              <a:buFont typeface="Wingdings" charset="2"/>
              <a:buChar char="§"/>
              <a:defRPr sz="1600">
                <a:solidFill>
                  <a:srgbClr val="37424A"/>
                </a:solidFill>
                <a:latin typeface="+mn-lt"/>
              </a:defRPr>
            </a:lvl5pPr>
            <a:lvl6pPr marL="2514600" indent="-228600" algn="l" rtl="0" fontAlgn="base">
              <a:spcBef>
                <a:spcPct val="20000"/>
              </a:spcBef>
              <a:spcAft>
                <a:spcPct val="0"/>
              </a:spcAft>
              <a:buClr>
                <a:srgbClr val="D52B1E"/>
              </a:buClr>
              <a:buSzPct val="80000"/>
              <a:buFont typeface="Wingdings" pitchFamily="2" charset="2"/>
              <a:buChar char="§"/>
              <a:defRPr sz="1600">
                <a:solidFill>
                  <a:srgbClr val="37424A"/>
                </a:solidFill>
                <a:latin typeface="+mn-lt"/>
              </a:defRPr>
            </a:lvl6pPr>
            <a:lvl7pPr marL="2971800" indent="-228600" algn="l" rtl="0" fontAlgn="base">
              <a:spcBef>
                <a:spcPct val="20000"/>
              </a:spcBef>
              <a:spcAft>
                <a:spcPct val="0"/>
              </a:spcAft>
              <a:buClr>
                <a:srgbClr val="D52B1E"/>
              </a:buClr>
              <a:buSzPct val="80000"/>
              <a:buFont typeface="Wingdings" pitchFamily="2" charset="2"/>
              <a:buChar char="§"/>
              <a:defRPr sz="1600">
                <a:solidFill>
                  <a:srgbClr val="37424A"/>
                </a:solidFill>
                <a:latin typeface="+mn-lt"/>
              </a:defRPr>
            </a:lvl7pPr>
            <a:lvl8pPr marL="3429000" indent="-228600" algn="l" rtl="0" fontAlgn="base">
              <a:spcBef>
                <a:spcPct val="20000"/>
              </a:spcBef>
              <a:spcAft>
                <a:spcPct val="0"/>
              </a:spcAft>
              <a:buClr>
                <a:srgbClr val="D52B1E"/>
              </a:buClr>
              <a:buSzPct val="80000"/>
              <a:buFont typeface="Wingdings" pitchFamily="2" charset="2"/>
              <a:buChar char="§"/>
              <a:defRPr sz="1600">
                <a:solidFill>
                  <a:srgbClr val="37424A"/>
                </a:solidFill>
                <a:latin typeface="+mn-lt"/>
              </a:defRPr>
            </a:lvl8pPr>
            <a:lvl9pPr marL="3886200" indent="-228600" algn="l" rtl="0" fontAlgn="base">
              <a:spcBef>
                <a:spcPct val="20000"/>
              </a:spcBef>
              <a:spcAft>
                <a:spcPct val="0"/>
              </a:spcAft>
              <a:buClr>
                <a:srgbClr val="D52B1E"/>
              </a:buClr>
              <a:buSzPct val="80000"/>
              <a:buFont typeface="Wingdings" pitchFamily="2" charset="2"/>
              <a:buChar char="§"/>
              <a:defRPr sz="1600">
                <a:solidFill>
                  <a:srgbClr val="37424A"/>
                </a:solidFill>
                <a:latin typeface="+mn-lt"/>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2200" b="1" i="0" u="none" strike="noStrike" kern="0" cap="none" spc="0" normalizeH="0" baseline="0" noProof="0" dirty="0">
                <a:ln>
                  <a:noFill/>
                </a:ln>
                <a:solidFill>
                  <a:srgbClr val="4472C4">
                    <a:lumMod val="50000"/>
                  </a:srgbClr>
                </a:solidFill>
                <a:effectLst/>
                <a:uLnTx/>
                <a:uFillTx/>
                <a:latin typeface="Arial" panose="020B0604020202020204" pitchFamily="34" charset="0"/>
                <a:ea typeface="Calibri" pitchFamily="34" charset="0"/>
                <a:cs typeface="Arial" panose="020B0604020202020204" pitchFamily="34" charset="0"/>
              </a:rPr>
              <a:t>What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The aid supports the creation and growth of innovative startups all over Italy.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22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22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rPr>
              <a:t>Projects must include expenses and eligible costs between </a:t>
            </a:r>
            <a:r>
              <a:rPr kumimoji="0" lang="en-US" altLang="it-IT" sz="2200" b="1" i="0" u="none" strike="noStrike" kern="0" cap="none" spc="0" normalizeH="0" baseline="0" noProof="0" dirty="0">
                <a:ln>
                  <a:noFill/>
                </a:ln>
                <a:solidFill>
                  <a:srgbClr val="4472C4">
                    <a:lumMod val="50000"/>
                  </a:srgbClr>
                </a:solidFill>
                <a:effectLst/>
                <a:uLnTx/>
                <a:uFillTx/>
                <a:latin typeface="Arial" panose="020B0604020202020204" pitchFamily="34" charset="0"/>
                <a:ea typeface="Calibri" pitchFamily="34" charset="0"/>
                <a:cs typeface="Arial" panose="020B0604020202020204" pitchFamily="34" charset="0"/>
              </a:rPr>
              <a:t>€ 100K </a:t>
            </a:r>
            <a:r>
              <a:rPr kumimoji="0" lang="en-US" altLang="it-IT" sz="22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rPr>
              <a:t>and </a:t>
            </a:r>
            <a:r>
              <a:rPr kumimoji="0" lang="en-US" altLang="it-IT" sz="2200" b="1" i="0" u="none" strike="noStrike" kern="0" cap="none" spc="0" normalizeH="0" baseline="0" noProof="0" dirty="0">
                <a:ln>
                  <a:noFill/>
                </a:ln>
                <a:solidFill>
                  <a:srgbClr val="4472C4">
                    <a:lumMod val="50000"/>
                  </a:srgbClr>
                </a:solidFill>
                <a:effectLst/>
                <a:uLnTx/>
                <a:uFillTx/>
                <a:latin typeface="Arial" panose="020B0604020202020204" pitchFamily="34" charset="0"/>
                <a:ea typeface="Calibri" pitchFamily="34" charset="0"/>
                <a:cs typeface="Arial" panose="020B0604020202020204" pitchFamily="34" charset="0"/>
              </a:rPr>
              <a:t>€ 1.5 MIL</a:t>
            </a:r>
            <a:r>
              <a:rPr kumimoji="0" lang="en-US" altLang="it-IT" sz="22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22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22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rPr>
              <a:t>Projects must have a duration not exceeding </a:t>
            </a:r>
            <a:r>
              <a:rPr kumimoji="0" lang="en-US" altLang="it-IT" sz="2200" b="1" i="0" u="none" strike="noStrike" kern="0" cap="none" spc="0" normalizeH="0" baseline="0" noProof="0" dirty="0">
                <a:ln>
                  <a:noFill/>
                </a:ln>
                <a:solidFill>
                  <a:srgbClr val="4472C4">
                    <a:lumMod val="50000"/>
                  </a:srgbClr>
                </a:solidFill>
                <a:effectLst/>
                <a:uLnTx/>
                <a:uFillTx/>
                <a:latin typeface="Arial" panose="020B0604020202020204" pitchFamily="34" charset="0"/>
                <a:ea typeface="Calibri" pitchFamily="34" charset="0"/>
                <a:cs typeface="Arial" panose="020B0604020202020204" pitchFamily="34" charset="0"/>
              </a:rPr>
              <a:t>24 months, starting after </a:t>
            </a:r>
            <a:r>
              <a:rPr kumimoji="0" lang="en-US" altLang="it-IT" sz="22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rPr>
              <a:t>the contract signing.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22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22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rPr>
              <a:t>The valuation procedure lasts </a:t>
            </a:r>
            <a:r>
              <a:rPr kumimoji="0" lang="en-US" altLang="it-IT" sz="2200" b="1" i="0" u="none" strike="noStrike" kern="0" cap="none" spc="0" normalizeH="0" baseline="0" noProof="0" dirty="0">
                <a:ln>
                  <a:noFill/>
                </a:ln>
                <a:solidFill>
                  <a:srgbClr val="4472C4">
                    <a:lumMod val="50000"/>
                  </a:srgbClr>
                </a:solidFill>
                <a:effectLst/>
                <a:uLnTx/>
                <a:uFillTx/>
                <a:latin typeface="Arial" panose="020B0604020202020204" pitchFamily="34" charset="0"/>
                <a:ea typeface="Calibri" pitchFamily="34" charset="0"/>
                <a:cs typeface="Arial" panose="020B0604020202020204" pitchFamily="34" charset="0"/>
              </a:rPr>
              <a:t>only 60 days</a:t>
            </a:r>
            <a:r>
              <a:rPr kumimoji="0" lang="en-US" altLang="it-IT" sz="22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rPr>
              <a:t>.</a:t>
            </a:r>
          </a:p>
        </p:txBody>
      </p:sp>
      <p:sp>
        <p:nvSpPr>
          <p:cNvPr id="70" name="Segnaposto contenuto 2"/>
          <p:cNvSpPr txBox="1">
            <a:spLocks/>
          </p:cNvSpPr>
          <p:nvPr/>
        </p:nvSpPr>
        <p:spPr>
          <a:xfrm>
            <a:off x="6645868" y="1865572"/>
            <a:ext cx="4996264" cy="7470539"/>
          </a:xfrm>
          <a:prstGeom prst="rect">
            <a:avLst/>
          </a:prstGeom>
        </p:spPr>
        <p:txBody>
          <a:bodyPr/>
          <a:lstStyle>
            <a:lvl1pPr marL="342900" indent="-342900" algn="l" rtl="0" eaLnBrk="0" fontAlgn="base" hangingPunct="0">
              <a:spcBef>
                <a:spcPct val="20000"/>
              </a:spcBef>
              <a:spcAft>
                <a:spcPct val="0"/>
              </a:spcAft>
              <a:defRPr sz="1600">
                <a:solidFill>
                  <a:srgbClr val="37424A"/>
                </a:solidFill>
                <a:latin typeface="+mn-lt"/>
                <a:ea typeface="+mn-ea"/>
                <a:cs typeface="+mn-cs"/>
              </a:defRPr>
            </a:lvl1pPr>
            <a:lvl2pPr marL="742950" indent="-285750" algn="l" rtl="0" eaLnBrk="0" fontAlgn="base" hangingPunct="0">
              <a:spcBef>
                <a:spcPct val="20000"/>
              </a:spcBef>
              <a:spcAft>
                <a:spcPct val="0"/>
              </a:spcAft>
              <a:buClr>
                <a:srgbClr val="D52B1E"/>
              </a:buClr>
              <a:buSzPct val="80000"/>
              <a:buFont typeface="Wingdings" charset="2"/>
              <a:buChar char="§"/>
              <a:defRPr sz="1600">
                <a:solidFill>
                  <a:srgbClr val="37424A"/>
                </a:solidFill>
                <a:latin typeface="+mn-lt"/>
              </a:defRPr>
            </a:lvl2pPr>
            <a:lvl3pPr marL="1143000" indent="-228600" algn="l" rtl="0" eaLnBrk="0" fontAlgn="base" hangingPunct="0">
              <a:spcBef>
                <a:spcPct val="20000"/>
              </a:spcBef>
              <a:spcAft>
                <a:spcPct val="0"/>
              </a:spcAft>
              <a:buClr>
                <a:srgbClr val="D52B1E"/>
              </a:buClr>
              <a:buSzPct val="80000"/>
              <a:buFont typeface="Wingdings" charset="2"/>
              <a:buChar char="§"/>
              <a:defRPr sz="1600">
                <a:solidFill>
                  <a:srgbClr val="37424A"/>
                </a:solidFill>
                <a:latin typeface="+mn-lt"/>
              </a:defRPr>
            </a:lvl3pPr>
            <a:lvl4pPr marL="1600200" indent="-228600" algn="l" rtl="0" eaLnBrk="0" fontAlgn="base" hangingPunct="0">
              <a:spcBef>
                <a:spcPct val="20000"/>
              </a:spcBef>
              <a:spcAft>
                <a:spcPct val="0"/>
              </a:spcAft>
              <a:buClr>
                <a:srgbClr val="D52B1E"/>
              </a:buClr>
              <a:buSzPct val="80000"/>
              <a:buFont typeface="Wingdings" charset="2"/>
              <a:buChar char="§"/>
              <a:defRPr sz="1600">
                <a:solidFill>
                  <a:srgbClr val="37424A"/>
                </a:solidFill>
                <a:latin typeface="+mn-lt"/>
              </a:defRPr>
            </a:lvl4pPr>
            <a:lvl5pPr marL="2057400" indent="-228600" algn="l" rtl="0" eaLnBrk="0" fontAlgn="base" hangingPunct="0">
              <a:spcBef>
                <a:spcPct val="20000"/>
              </a:spcBef>
              <a:spcAft>
                <a:spcPct val="0"/>
              </a:spcAft>
              <a:buClr>
                <a:srgbClr val="D52B1E"/>
              </a:buClr>
              <a:buSzPct val="80000"/>
              <a:buFont typeface="Wingdings" charset="2"/>
              <a:buChar char="§"/>
              <a:defRPr sz="1600">
                <a:solidFill>
                  <a:srgbClr val="37424A"/>
                </a:solidFill>
                <a:latin typeface="+mn-lt"/>
              </a:defRPr>
            </a:lvl5pPr>
            <a:lvl6pPr marL="2514600" indent="-228600" algn="l" rtl="0" fontAlgn="base">
              <a:spcBef>
                <a:spcPct val="20000"/>
              </a:spcBef>
              <a:spcAft>
                <a:spcPct val="0"/>
              </a:spcAft>
              <a:buClr>
                <a:srgbClr val="D52B1E"/>
              </a:buClr>
              <a:buSzPct val="80000"/>
              <a:buFont typeface="Wingdings" pitchFamily="2" charset="2"/>
              <a:buChar char="§"/>
              <a:defRPr sz="1600">
                <a:solidFill>
                  <a:srgbClr val="37424A"/>
                </a:solidFill>
                <a:latin typeface="+mn-lt"/>
              </a:defRPr>
            </a:lvl6pPr>
            <a:lvl7pPr marL="2971800" indent="-228600" algn="l" rtl="0" fontAlgn="base">
              <a:spcBef>
                <a:spcPct val="20000"/>
              </a:spcBef>
              <a:spcAft>
                <a:spcPct val="0"/>
              </a:spcAft>
              <a:buClr>
                <a:srgbClr val="D52B1E"/>
              </a:buClr>
              <a:buSzPct val="80000"/>
              <a:buFont typeface="Wingdings" pitchFamily="2" charset="2"/>
              <a:buChar char="§"/>
              <a:defRPr sz="1600">
                <a:solidFill>
                  <a:srgbClr val="37424A"/>
                </a:solidFill>
                <a:latin typeface="+mn-lt"/>
              </a:defRPr>
            </a:lvl7pPr>
            <a:lvl8pPr marL="3429000" indent="-228600" algn="l" rtl="0" fontAlgn="base">
              <a:spcBef>
                <a:spcPct val="20000"/>
              </a:spcBef>
              <a:spcAft>
                <a:spcPct val="0"/>
              </a:spcAft>
              <a:buClr>
                <a:srgbClr val="D52B1E"/>
              </a:buClr>
              <a:buSzPct val="80000"/>
              <a:buFont typeface="Wingdings" pitchFamily="2" charset="2"/>
              <a:buChar char="§"/>
              <a:defRPr sz="1600">
                <a:solidFill>
                  <a:srgbClr val="37424A"/>
                </a:solidFill>
                <a:latin typeface="+mn-lt"/>
              </a:defRPr>
            </a:lvl8pPr>
            <a:lvl9pPr marL="3886200" indent="-228600" algn="l" rtl="0" fontAlgn="base">
              <a:spcBef>
                <a:spcPct val="20000"/>
              </a:spcBef>
              <a:spcAft>
                <a:spcPct val="0"/>
              </a:spcAft>
              <a:buClr>
                <a:srgbClr val="D52B1E"/>
              </a:buClr>
              <a:buSzPct val="80000"/>
              <a:buFont typeface="Wingdings" pitchFamily="2" charset="2"/>
              <a:buChar char="§"/>
              <a:defRPr sz="1600">
                <a:solidFill>
                  <a:srgbClr val="37424A"/>
                </a:solidFill>
                <a:latin typeface="+mn-lt"/>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2200" b="1" i="0" u="none" strike="noStrike" kern="0" cap="none" spc="0" normalizeH="0" baseline="0" noProof="0" dirty="0">
                <a:ln>
                  <a:noFill/>
                </a:ln>
                <a:solidFill>
                  <a:srgbClr val="4472C4">
                    <a:lumMod val="50000"/>
                  </a:srgbClr>
                </a:solidFill>
                <a:effectLst/>
                <a:uLnTx/>
                <a:uFillTx/>
                <a:latin typeface="Arial" panose="020B0604020202020204" pitchFamily="34" charset="0"/>
                <a:ea typeface="Calibri" pitchFamily="34" charset="0"/>
                <a:cs typeface="Arial" panose="020B0604020202020204" pitchFamily="34" charset="0"/>
              </a:rPr>
              <a:t>Who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err="1">
                <a:ln>
                  <a:noFill/>
                </a:ln>
                <a:solidFill>
                  <a:srgbClr val="75787B"/>
                </a:solidFill>
                <a:effectLst/>
                <a:uLnTx/>
                <a:uFillTx/>
                <a:latin typeface="Arial" panose="020B0604020202020204" pitchFamily="34" charset="0"/>
                <a:ea typeface="+mn-ea"/>
                <a:cs typeface="Arial" panose="020B0604020202020204" pitchFamily="34" charset="0"/>
              </a:rPr>
              <a:t>Smart&amp;Start</a:t>
            </a:r>
            <a:r>
              <a:rPr kumimoji="0" lang="en-US" sz="22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 Italy funds the creation and growth of </a:t>
            </a:r>
            <a:r>
              <a:rPr kumimoji="0" lang="en-US" sz="2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innovative</a:t>
            </a:r>
            <a:r>
              <a:rPr kumimoji="0" lang="en-US" sz="2200" b="1"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 </a:t>
            </a:r>
            <a:r>
              <a:rPr kumimoji="0" lang="en-US" sz="2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startups</a:t>
            </a:r>
            <a:r>
              <a:rPr kumimoji="0" lang="en-US" sz="2200" b="1"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that:</a:t>
            </a:r>
          </a:p>
          <a:p>
            <a:pPr marL="439738" marR="0" lvl="0" indent="-342900" algn="l" defTabSz="914400" rtl="0" eaLnBrk="0" fontAlgn="base" latinLnBrk="0" hangingPunct="0">
              <a:lnSpc>
                <a:spcPct val="100000"/>
              </a:lnSpc>
              <a:spcBef>
                <a:spcPct val="0"/>
              </a:spcBef>
              <a:spcAft>
                <a:spcPct val="0"/>
              </a:spcAft>
              <a:buClr>
                <a:srgbClr val="4472C4">
                  <a:lumMod val="50000"/>
                </a:srgbClr>
              </a:buClr>
              <a:buSzPct val="80000"/>
              <a:buFont typeface="Wingdings" panose="05000000000000000000" pitchFamily="2" charset="2"/>
              <a:buChar char="q"/>
              <a:tabLst/>
              <a:defRPr/>
            </a:pPr>
            <a:r>
              <a:rPr kumimoji="0" lang="en-US" sz="22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Have a strong technological dimension;</a:t>
            </a:r>
          </a:p>
          <a:p>
            <a:pPr marL="439738" marR="0" lvl="0" indent="-342900" algn="l" defTabSz="914400" rtl="0" eaLnBrk="0" fontAlgn="base" latinLnBrk="0" hangingPunct="0">
              <a:lnSpc>
                <a:spcPct val="100000"/>
              </a:lnSpc>
              <a:spcBef>
                <a:spcPct val="0"/>
              </a:spcBef>
              <a:spcAft>
                <a:spcPct val="0"/>
              </a:spcAft>
              <a:buClr>
                <a:srgbClr val="4472C4">
                  <a:lumMod val="50000"/>
                </a:srgbClr>
              </a:buClr>
              <a:buSzPct val="80000"/>
              <a:buFont typeface="Wingdings" panose="05000000000000000000" pitchFamily="2" charset="2"/>
              <a:buChar char="q"/>
              <a:tabLst/>
              <a:defRPr/>
            </a:pPr>
            <a:r>
              <a:rPr kumimoji="0" lang="en-US" sz="22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Operate in the digital economy;</a:t>
            </a:r>
          </a:p>
          <a:p>
            <a:pPr marL="439738" marR="0" lvl="0" indent="-342900" algn="l" defTabSz="914400" rtl="0" eaLnBrk="0" fontAlgn="base" latinLnBrk="0" hangingPunct="0">
              <a:lnSpc>
                <a:spcPct val="100000"/>
              </a:lnSpc>
              <a:spcBef>
                <a:spcPct val="0"/>
              </a:spcBef>
              <a:spcAft>
                <a:spcPct val="0"/>
              </a:spcAft>
              <a:buClr>
                <a:srgbClr val="4472C4">
                  <a:lumMod val="50000"/>
                </a:srgbClr>
              </a:buClr>
              <a:buSzPct val="80000"/>
              <a:buFont typeface="Wingdings" panose="05000000000000000000" pitchFamily="2" charset="2"/>
              <a:buChar char="q"/>
              <a:tabLst/>
              <a:defRPr/>
            </a:pPr>
            <a:r>
              <a:rPr kumimoji="0" lang="en-US" sz="22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Enhance search results (spin-offs from research).</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Small-sized</a:t>
            </a:r>
            <a:r>
              <a:rPr kumimoji="0" lang="en-US" sz="22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 startups established </a:t>
            </a:r>
            <a:r>
              <a:rPr kumimoji="0" lang="en-US" sz="2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for</a:t>
            </a:r>
            <a:r>
              <a:rPr kumimoji="0" lang="en-US" sz="22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r>
              <a:rPr kumimoji="0" lang="en-US" sz="2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no more than 60 months</a:t>
            </a:r>
            <a:r>
              <a:rPr kumimoji="0" lang="en-US" sz="22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 or </a:t>
            </a:r>
            <a:r>
              <a:rPr kumimoji="0" lang="en-US" sz="2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individuals</a:t>
            </a:r>
            <a:r>
              <a:rPr kumimoji="0" lang="en-US" sz="22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 willing to set up a new company (within 30 days from admission)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Non-Italian Startups must demonstrate the registration in the special section of the Business Register and availability of an Italian operating office.</a:t>
            </a:r>
          </a:p>
        </p:txBody>
      </p:sp>
      <p:sp>
        <p:nvSpPr>
          <p:cNvPr id="71" name="Segnaposto contenuto 2"/>
          <p:cNvSpPr txBox="1">
            <a:spLocks/>
          </p:cNvSpPr>
          <p:nvPr/>
        </p:nvSpPr>
        <p:spPr>
          <a:xfrm>
            <a:off x="12542714" y="1865572"/>
            <a:ext cx="4996264" cy="7193666"/>
          </a:xfrm>
          <a:prstGeom prst="rect">
            <a:avLst/>
          </a:prstGeom>
        </p:spPr>
        <p:txBody>
          <a:bodyPr/>
          <a:lstStyle>
            <a:lvl1pPr marL="342900" indent="-342900" algn="l" rtl="0" eaLnBrk="0" fontAlgn="base" hangingPunct="0">
              <a:spcBef>
                <a:spcPct val="20000"/>
              </a:spcBef>
              <a:spcAft>
                <a:spcPct val="0"/>
              </a:spcAft>
              <a:defRPr sz="1600">
                <a:solidFill>
                  <a:srgbClr val="37424A"/>
                </a:solidFill>
                <a:latin typeface="+mn-lt"/>
                <a:ea typeface="+mn-ea"/>
                <a:cs typeface="+mn-cs"/>
              </a:defRPr>
            </a:lvl1pPr>
            <a:lvl2pPr marL="742950" indent="-285750" algn="l" rtl="0" eaLnBrk="0" fontAlgn="base" hangingPunct="0">
              <a:spcBef>
                <a:spcPct val="20000"/>
              </a:spcBef>
              <a:spcAft>
                <a:spcPct val="0"/>
              </a:spcAft>
              <a:buClr>
                <a:srgbClr val="D52B1E"/>
              </a:buClr>
              <a:buSzPct val="80000"/>
              <a:buFont typeface="Wingdings" charset="2"/>
              <a:buChar char="§"/>
              <a:defRPr sz="1600">
                <a:solidFill>
                  <a:srgbClr val="37424A"/>
                </a:solidFill>
                <a:latin typeface="+mn-lt"/>
              </a:defRPr>
            </a:lvl2pPr>
            <a:lvl3pPr marL="1143000" indent="-228600" algn="l" rtl="0" eaLnBrk="0" fontAlgn="base" hangingPunct="0">
              <a:spcBef>
                <a:spcPct val="20000"/>
              </a:spcBef>
              <a:spcAft>
                <a:spcPct val="0"/>
              </a:spcAft>
              <a:buClr>
                <a:srgbClr val="D52B1E"/>
              </a:buClr>
              <a:buSzPct val="80000"/>
              <a:buFont typeface="Wingdings" charset="2"/>
              <a:buChar char="§"/>
              <a:defRPr sz="1600">
                <a:solidFill>
                  <a:srgbClr val="37424A"/>
                </a:solidFill>
                <a:latin typeface="+mn-lt"/>
              </a:defRPr>
            </a:lvl3pPr>
            <a:lvl4pPr marL="1600200" indent="-228600" algn="l" rtl="0" eaLnBrk="0" fontAlgn="base" hangingPunct="0">
              <a:spcBef>
                <a:spcPct val="20000"/>
              </a:spcBef>
              <a:spcAft>
                <a:spcPct val="0"/>
              </a:spcAft>
              <a:buClr>
                <a:srgbClr val="D52B1E"/>
              </a:buClr>
              <a:buSzPct val="80000"/>
              <a:buFont typeface="Wingdings" charset="2"/>
              <a:buChar char="§"/>
              <a:defRPr sz="1600">
                <a:solidFill>
                  <a:srgbClr val="37424A"/>
                </a:solidFill>
                <a:latin typeface="+mn-lt"/>
              </a:defRPr>
            </a:lvl4pPr>
            <a:lvl5pPr marL="2057400" indent="-228600" algn="l" rtl="0" eaLnBrk="0" fontAlgn="base" hangingPunct="0">
              <a:spcBef>
                <a:spcPct val="20000"/>
              </a:spcBef>
              <a:spcAft>
                <a:spcPct val="0"/>
              </a:spcAft>
              <a:buClr>
                <a:srgbClr val="D52B1E"/>
              </a:buClr>
              <a:buSzPct val="80000"/>
              <a:buFont typeface="Wingdings" charset="2"/>
              <a:buChar char="§"/>
              <a:defRPr sz="1600">
                <a:solidFill>
                  <a:srgbClr val="37424A"/>
                </a:solidFill>
                <a:latin typeface="+mn-lt"/>
              </a:defRPr>
            </a:lvl5pPr>
            <a:lvl6pPr marL="2514600" indent="-228600" algn="l" rtl="0" fontAlgn="base">
              <a:spcBef>
                <a:spcPct val="20000"/>
              </a:spcBef>
              <a:spcAft>
                <a:spcPct val="0"/>
              </a:spcAft>
              <a:buClr>
                <a:srgbClr val="D52B1E"/>
              </a:buClr>
              <a:buSzPct val="80000"/>
              <a:buFont typeface="Wingdings" pitchFamily="2" charset="2"/>
              <a:buChar char="§"/>
              <a:defRPr sz="1600">
                <a:solidFill>
                  <a:srgbClr val="37424A"/>
                </a:solidFill>
                <a:latin typeface="+mn-lt"/>
              </a:defRPr>
            </a:lvl6pPr>
            <a:lvl7pPr marL="2971800" indent="-228600" algn="l" rtl="0" fontAlgn="base">
              <a:spcBef>
                <a:spcPct val="20000"/>
              </a:spcBef>
              <a:spcAft>
                <a:spcPct val="0"/>
              </a:spcAft>
              <a:buClr>
                <a:srgbClr val="D52B1E"/>
              </a:buClr>
              <a:buSzPct val="80000"/>
              <a:buFont typeface="Wingdings" pitchFamily="2" charset="2"/>
              <a:buChar char="§"/>
              <a:defRPr sz="1600">
                <a:solidFill>
                  <a:srgbClr val="37424A"/>
                </a:solidFill>
                <a:latin typeface="+mn-lt"/>
              </a:defRPr>
            </a:lvl7pPr>
            <a:lvl8pPr marL="3429000" indent="-228600" algn="l" rtl="0" fontAlgn="base">
              <a:spcBef>
                <a:spcPct val="20000"/>
              </a:spcBef>
              <a:spcAft>
                <a:spcPct val="0"/>
              </a:spcAft>
              <a:buClr>
                <a:srgbClr val="D52B1E"/>
              </a:buClr>
              <a:buSzPct val="80000"/>
              <a:buFont typeface="Wingdings" pitchFamily="2" charset="2"/>
              <a:buChar char="§"/>
              <a:defRPr sz="1600">
                <a:solidFill>
                  <a:srgbClr val="37424A"/>
                </a:solidFill>
                <a:latin typeface="+mn-lt"/>
              </a:defRPr>
            </a:lvl8pPr>
            <a:lvl9pPr marL="3886200" indent="-228600" algn="l" rtl="0" fontAlgn="base">
              <a:spcBef>
                <a:spcPct val="20000"/>
              </a:spcBef>
              <a:spcAft>
                <a:spcPct val="0"/>
              </a:spcAft>
              <a:buClr>
                <a:srgbClr val="D52B1E"/>
              </a:buClr>
              <a:buSzPct val="80000"/>
              <a:buFont typeface="Wingdings" pitchFamily="2" charset="2"/>
              <a:buChar char="§"/>
              <a:defRPr sz="1600">
                <a:solidFill>
                  <a:srgbClr val="37424A"/>
                </a:solidFill>
                <a:latin typeface="+mn-lt"/>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2200" b="1" i="0" u="none" strike="noStrike" kern="0" cap="none" spc="0" normalizeH="0" baseline="0" noProof="0" dirty="0">
                <a:ln>
                  <a:noFill/>
                </a:ln>
                <a:solidFill>
                  <a:srgbClr val="4472C4">
                    <a:lumMod val="50000"/>
                  </a:srgbClr>
                </a:solidFill>
                <a:effectLst/>
                <a:uLnTx/>
                <a:uFillTx/>
                <a:latin typeface="Arial" panose="020B0604020202020204" pitchFamily="34" charset="0"/>
                <a:ea typeface="Calibri" pitchFamily="34" charset="0"/>
                <a:cs typeface="Arial" panose="020B0604020202020204" pitchFamily="34" charset="0"/>
              </a:rPr>
              <a:t>Subsidies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Interest-free loan </a:t>
            </a:r>
            <a:r>
              <a:rPr kumimoji="0" lang="en-US" sz="2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up to 80% </a:t>
            </a:r>
            <a:r>
              <a:rPr kumimoji="0" lang="en-US" sz="22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of the total investment. The percentage of funding </a:t>
            </a:r>
            <a:r>
              <a:rPr kumimoji="0" lang="en-US" sz="2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may rise to 90% </a:t>
            </a:r>
            <a:r>
              <a:rPr kumimoji="0" lang="en-US" sz="22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if the startup is </a:t>
            </a:r>
            <a:r>
              <a:rPr kumimoji="0" lang="en-US" sz="2200" b="0" i="0" u="sng"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composed exclusively by women or young people under the age of 36</a:t>
            </a:r>
            <a:r>
              <a:rPr kumimoji="0" lang="en-US" sz="22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 </a:t>
            </a:r>
            <a:r>
              <a:rPr kumimoji="0" lang="en-US" sz="2200" b="0" i="0" u="sng"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or if it includes at least one Italian PhD</a:t>
            </a:r>
            <a:r>
              <a:rPr kumimoji="0" lang="en-US" sz="22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 who is working abroad and intends to return to Italy.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Startups based in Abruzzo, Basilicata, Calabria, Campania, Molise, Puglia, Sardinia and Sicily, </a:t>
            </a:r>
            <a:r>
              <a:rPr kumimoji="0" lang="en-US" sz="2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will repay only the 70% </a:t>
            </a:r>
            <a:r>
              <a:rPr kumimoji="0" lang="en-US" sz="22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of the loan amount.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The loan-repayment duration is </a:t>
            </a:r>
            <a:r>
              <a:rPr kumimoji="0" lang="en-US" sz="2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10 years</a:t>
            </a:r>
            <a:r>
              <a:rPr kumimoji="0" lang="en-US" sz="22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Startups established by no more than 12 months can use a free of charge technical-management tutoring service by Invitalia.</a:t>
            </a:r>
          </a:p>
        </p:txBody>
      </p:sp>
    </p:spTree>
    <p:extLst>
      <p:ext uri="{BB962C8B-B14F-4D97-AF65-F5344CB8AC3E}">
        <p14:creationId xmlns:p14="http://schemas.microsoft.com/office/powerpoint/2010/main" val="4212152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36</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25" name="Group 8"/>
          <p:cNvGrpSpPr/>
          <p:nvPr/>
        </p:nvGrpSpPr>
        <p:grpSpPr>
          <a:xfrm>
            <a:off x="2656772" y="1287178"/>
            <a:ext cx="13327397" cy="130629"/>
            <a:chOff x="5594142" y="5684880"/>
            <a:chExt cx="13327397" cy="130629"/>
          </a:xfrm>
        </p:grpSpPr>
        <p:cxnSp>
          <p:nvCxnSpPr>
            <p:cNvPr id="26"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28"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39"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a:ea typeface="+mn-ea"/>
                  <a:cs typeface="+mn-cs"/>
                </a:rPr>
                <a:t> </a:t>
              </a:r>
            </a:p>
          </p:txBody>
        </p:sp>
      </p:grpSp>
      <p:grpSp>
        <p:nvGrpSpPr>
          <p:cNvPr id="40" name="Gruppo 39"/>
          <p:cNvGrpSpPr/>
          <p:nvPr/>
        </p:nvGrpSpPr>
        <p:grpSpPr>
          <a:xfrm>
            <a:off x="-137160" y="-137160"/>
            <a:ext cx="3670523" cy="1086702"/>
            <a:chOff x="0" y="0"/>
            <a:chExt cx="3670523" cy="1086702"/>
          </a:xfrm>
        </p:grpSpPr>
        <p:pic>
          <p:nvPicPr>
            <p:cNvPr id="41" name="Immagin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42" name="Picture 11"/>
            <p:cNvPicPr>
              <a:picLocks noChangeAspect="1"/>
            </p:cNvPicPr>
            <p:nvPr/>
          </p:nvPicPr>
          <p:blipFill>
            <a:blip r:embed="rId4"/>
            <a:stretch>
              <a:fillRect/>
            </a:stretch>
          </p:blipFill>
          <p:spPr>
            <a:xfrm>
              <a:off x="1674274" y="312912"/>
              <a:ext cx="882598" cy="441771"/>
            </a:xfrm>
            <a:prstGeom prst="rect">
              <a:avLst/>
            </a:prstGeom>
          </p:spPr>
        </p:pic>
        <p:pic>
          <p:nvPicPr>
            <p:cNvPr id="43" name="Immagin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44" name="Connettore diritto 43"/>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5" name="Заголовок 1"/>
          <p:cNvSpPr txBox="1">
            <a:spLocks/>
          </p:cNvSpPr>
          <p:nvPr/>
        </p:nvSpPr>
        <p:spPr>
          <a:xfrm>
            <a:off x="2522830" y="596347"/>
            <a:ext cx="13595278"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Startups and SMEs</a:t>
            </a:r>
            <a:r>
              <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rPr>
              <a:t> – Smart &amp; Start </a:t>
            </a:r>
            <a:r>
              <a:rPr kumimoji="0" lang="it-IT" sz="4800" b="1" i="0" u="none" strike="noStrike" kern="1200" cap="none" spc="150" normalizeH="0" baseline="0" noProof="0" err="1">
                <a:ln>
                  <a:noFill/>
                </a:ln>
                <a:solidFill>
                  <a:srgbClr val="75787B"/>
                </a:solidFill>
                <a:effectLst/>
                <a:uLnTx/>
                <a:uFillTx/>
                <a:latin typeface="Arial"/>
                <a:ea typeface="Lato" panose="020F0502020204030203" pitchFamily="34" charset="0"/>
                <a:cs typeface="Arial"/>
              </a:rPr>
              <a:t>Italy</a:t>
            </a:r>
            <a:endParaRPr kumimoji="0" lang="it-IT" sz="4800" b="1" i="0" u="none" strike="noStrike" kern="1200" cap="none" spc="150" normalizeH="0" baseline="0" noProof="0">
              <a:ln>
                <a:noFill/>
              </a:ln>
              <a:solidFill>
                <a:srgbClr val="75787B"/>
              </a:solidFill>
              <a:effectLst/>
              <a:uLnTx/>
              <a:uFillTx/>
              <a:latin typeface="Arial"/>
              <a:ea typeface="Lato" panose="020F0502020204030203" pitchFamily="34" charset="0"/>
              <a:cs typeface="Arial"/>
            </a:endParaRPr>
          </a:p>
        </p:txBody>
      </p:sp>
      <p:sp>
        <p:nvSpPr>
          <p:cNvPr id="46"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rPr>
              <a:t>INCENTIVES</a:t>
            </a:r>
            <a:endParaRPr kumimoji="0" lang="ru-RU" sz="1500" b="1" i="0" u="none" strike="noStrike" kern="1200" cap="none" spc="150" normalizeH="0" baseline="0" noProof="0">
              <a:ln>
                <a:noFill/>
              </a:ln>
              <a:solidFill>
                <a:srgbClr val="999A98"/>
              </a:solidFill>
              <a:effectLst/>
              <a:uLnTx/>
              <a:uFillTx/>
              <a:latin typeface="Arial"/>
              <a:ea typeface="Lato" panose="020F0502020204030203" pitchFamily="34" charset="0"/>
              <a:cs typeface="Arial"/>
            </a:endParaRPr>
          </a:p>
        </p:txBody>
      </p:sp>
      <p:sp>
        <p:nvSpPr>
          <p:cNvPr id="47" name="Segnaposto contenuto 2"/>
          <p:cNvSpPr txBox="1">
            <a:spLocks/>
          </p:cNvSpPr>
          <p:nvPr/>
        </p:nvSpPr>
        <p:spPr>
          <a:xfrm>
            <a:off x="1157862" y="1704828"/>
            <a:ext cx="15972275" cy="7906419"/>
          </a:xfrm>
          <a:prstGeom prst="rect">
            <a:avLst/>
          </a:prstGeom>
        </p:spPr>
        <p:txBody>
          <a:bodyPr/>
          <a:lstStyle>
            <a:lvl1pPr marL="342900" indent="-342900" algn="l" rtl="0" eaLnBrk="0" fontAlgn="base" hangingPunct="0">
              <a:spcBef>
                <a:spcPct val="20000"/>
              </a:spcBef>
              <a:spcAft>
                <a:spcPct val="0"/>
              </a:spcAft>
              <a:defRPr sz="1600">
                <a:solidFill>
                  <a:srgbClr val="37424A"/>
                </a:solidFill>
                <a:latin typeface="+mn-lt"/>
                <a:ea typeface="+mn-ea"/>
                <a:cs typeface="+mn-cs"/>
              </a:defRPr>
            </a:lvl1pPr>
            <a:lvl2pPr marL="742950" indent="-285750" algn="l" rtl="0" eaLnBrk="0" fontAlgn="base" hangingPunct="0">
              <a:spcBef>
                <a:spcPct val="20000"/>
              </a:spcBef>
              <a:spcAft>
                <a:spcPct val="0"/>
              </a:spcAft>
              <a:buClr>
                <a:srgbClr val="D52B1E"/>
              </a:buClr>
              <a:buSzPct val="80000"/>
              <a:buFont typeface="Wingdings" charset="2"/>
              <a:buChar char="§"/>
              <a:defRPr sz="1600">
                <a:solidFill>
                  <a:srgbClr val="37424A"/>
                </a:solidFill>
                <a:latin typeface="+mn-lt"/>
              </a:defRPr>
            </a:lvl2pPr>
            <a:lvl3pPr marL="1143000" indent="-228600" algn="l" rtl="0" eaLnBrk="0" fontAlgn="base" hangingPunct="0">
              <a:spcBef>
                <a:spcPct val="20000"/>
              </a:spcBef>
              <a:spcAft>
                <a:spcPct val="0"/>
              </a:spcAft>
              <a:buClr>
                <a:srgbClr val="D52B1E"/>
              </a:buClr>
              <a:buSzPct val="80000"/>
              <a:buFont typeface="Wingdings" charset="2"/>
              <a:buChar char="§"/>
              <a:defRPr sz="1600">
                <a:solidFill>
                  <a:srgbClr val="37424A"/>
                </a:solidFill>
                <a:latin typeface="+mn-lt"/>
              </a:defRPr>
            </a:lvl3pPr>
            <a:lvl4pPr marL="1600200" indent="-228600" algn="l" rtl="0" eaLnBrk="0" fontAlgn="base" hangingPunct="0">
              <a:spcBef>
                <a:spcPct val="20000"/>
              </a:spcBef>
              <a:spcAft>
                <a:spcPct val="0"/>
              </a:spcAft>
              <a:buClr>
                <a:srgbClr val="D52B1E"/>
              </a:buClr>
              <a:buSzPct val="80000"/>
              <a:buFont typeface="Wingdings" charset="2"/>
              <a:buChar char="§"/>
              <a:defRPr sz="1600">
                <a:solidFill>
                  <a:srgbClr val="37424A"/>
                </a:solidFill>
                <a:latin typeface="+mn-lt"/>
              </a:defRPr>
            </a:lvl4pPr>
            <a:lvl5pPr marL="2057400" indent="-228600" algn="l" rtl="0" eaLnBrk="0" fontAlgn="base" hangingPunct="0">
              <a:spcBef>
                <a:spcPct val="20000"/>
              </a:spcBef>
              <a:spcAft>
                <a:spcPct val="0"/>
              </a:spcAft>
              <a:buClr>
                <a:srgbClr val="D52B1E"/>
              </a:buClr>
              <a:buSzPct val="80000"/>
              <a:buFont typeface="Wingdings" charset="2"/>
              <a:buChar char="§"/>
              <a:defRPr sz="1600">
                <a:solidFill>
                  <a:srgbClr val="37424A"/>
                </a:solidFill>
                <a:latin typeface="+mn-lt"/>
              </a:defRPr>
            </a:lvl5pPr>
            <a:lvl6pPr marL="2514600" indent="-228600" algn="l" rtl="0" fontAlgn="base">
              <a:spcBef>
                <a:spcPct val="20000"/>
              </a:spcBef>
              <a:spcAft>
                <a:spcPct val="0"/>
              </a:spcAft>
              <a:buClr>
                <a:srgbClr val="D52B1E"/>
              </a:buClr>
              <a:buSzPct val="80000"/>
              <a:buFont typeface="Wingdings" pitchFamily="2" charset="2"/>
              <a:buChar char="§"/>
              <a:defRPr sz="1600">
                <a:solidFill>
                  <a:srgbClr val="37424A"/>
                </a:solidFill>
                <a:latin typeface="+mn-lt"/>
              </a:defRPr>
            </a:lvl6pPr>
            <a:lvl7pPr marL="2971800" indent="-228600" algn="l" rtl="0" fontAlgn="base">
              <a:spcBef>
                <a:spcPct val="20000"/>
              </a:spcBef>
              <a:spcAft>
                <a:spcPct val="0"/>
              </a:spcAft>
              <a:buClr>
                <a:srgbClr val="D52B1E"/>
              </a:buClr>
              <a:buSzPct val="80000"/>
              <a:buFont typeface="Wingdings" pitchFamily="2" charset="2"/>
              <a:buChar char="§"/>
              <a:defRPr sz="1600">
                <a:solidFill>
                  <a:srgbClr val="37424A"/>
                </a:solidFill>
                <a:latin typeface="+mn-lt"/>
              </a:defRPr>
            </a:lvl7pPr>
            <a:lvl8pPr marL="3429000" indent="-228600" algn="l" rtl="0" fontAlgn="base">
              <a:spcBef>
                <a:spcPct val="20000"/>
              </a:spcBef>
              <a:spcAft>
                <a:spcPct val="0"/>
              </a:spcAft>
              <a:buClr>
                <a:srgbClr val="D52B1E"/>
              </a:buClr>
              <a:buSzPct val="80000"/>
              <a:buFont typeface="Wingdings" pitchFamily="2" charset="2"/>
              <a:buChar char="§"/>
              <a:defRPr sz="1600">
                <a:solidFill>
                  <a:srgbClr val="37424A"/>
                </a:solidFill>
                <a:latin typeface="+mn-lt"/>
              </a:defRPr>
            </a:lvl8pPr>
            <a:lvl9pPr marL="3886200" indent="-228600" algn="l" rtl="0" fontAlgn="base">
              <a:spcBef>
                <a:spcPct val="20000"/>
              </a:spcBef>
              <a:spcAft>
                <a:spcPct val="0"/>
              </a:spcAft>
              <a:buClr>
                <a:srgbClr val="D52B1E"/>
              </a:buClr>
              <a:buSzPct val="80000"/>
              <a:buFont typeface="Wingdings" pitchFamily="2" charset="2"/>
              <a:buChar char="§"/>
              <a:defRPr sz="1600">
                <a:solidFill>
                  <a:srgbClr val="37424A"/>
                </a:solidFill>
                <a:latin typeface="+mn-lt"/>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it-IT" sz="2400" b="1" i="0" u="none" strike="noStrike" kern="0" cap="none" spc="0" normalizeH="0" baseline="0" noProof="0" dirty="0">
                <a:ln>
                  <a:noFill/>
                </a:ln>
                <a:solidFill>
                  <a:srgbClr val="4472C4">
                    <a:lumMod val="50000"/>
                  </a:srgbClr>
                </a:solidFill>
                <a:effectLst/>
                <a:uLnTx/>
                <a:uFillTx/>
                <a:latin typeface="Arial" panose="020B0604020202020204" pitchFamily="34" charset="0"/>
                <a:ea typeface="Calibri" pitchFamily="34" charset="0"/>
                <a:cs typeface="Arial" panose="020B0604020202020204" pitchFamily="34" charset="0"/>
              </a:rPr>
              <a:t>Eligible expenses *</a:t>
            </a:r>
          </a:p>
          <a:p>
            <a:pPr marL="96838" marR="0" lvl="0" indent="0" algn="just"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Investment costs</a:t>
            </a: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a:t>
            </a:r>
          </a:p>
          <a:p>
            <a:pPr marL="439738" marR="0" lvl="0" indent="-342900" algn="just" defTabSz="914400" rtl="0" eaLnBrk="0" fontAlgn="base" latinLnBrk="0" hangingPunct="0">
              <a:lnSpc>
                <a:spcPct val="100000"/>
              </a:lnSpc>
              <a:spcBef>
                <a:spcPct val="0"/>
              </a:spcBef>
              <a:spcAft>
                <a:spcPct val="0"/>
              </a:spcAft>
              <a:buClr>
                <a:srgbClr val="4472C4">
                  <a:lumMod val="50000"/>
                </a:srgbClr>
              </a:buClr>
              <a:buSzPct val="80000"/>
              <a:buFont typeface="Wingdings" panose="05000000000000000000" pitchFamily="2" charset="2"/>
              <a:buChar char="q"/>
              <a:tabLst/>
              <a:defRPr/>
            </a:pP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System, machinery and technological or scientific technical equipment (factory-fresh);</a:t>
            </a:r>
          </a:p>
          <a:p>
            <a:pPr marL="439738" marR="0" lvl="0" indent="-342900" algn="just" defTabSz="914400" rtl="0" eaLnBrk="0" fontAlgn="base" latinLnBrk="0" hangingPunct="0">
              <a:lnSpc>
                <a:spcPct val="100000"/>
              </a:lnSpc>
              <a:spcBef>
                <a:spcPct val="0"/>
              </a:spcBef>
              <a:spcAft>
                <a:spcPct val="0"/>
              </a:spcAft>
              <a:buClr>
                <a:srgbClr val="4472C4">
                  <a:lumMod val="50000"/>
                </a:srgbClr>
              </a:buClr>
              <a:buSzPct val="80000"/>
              <a:buFont typeface="Wingdings" panose="05000000000000000000" pitchFamily="2" charset="2"/>
              <a:buChar char="q"/>
              <a:tabLst/>
              <a:defRPr/>
            </a:pP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Hardware and software;</a:t>
            </a:r>
          </a:p>
          <a:p>
            <a:pPr marL="439738" marR="0" lvl="0" indent="-342900" algn="just" defTabSz="914400" rtl="0" eaLnBrk="0" fontAlgn="base" latinLnBrk="0" hangingPunct="0">
              <a:lnSpc>
                <a:spcPct val="100000"/>
              </a:lnSpc>
              <a:spcBef>
                <a:spcPct val="0"/>
              </a:spcBef>
              <a:spcAft>
                <a:spcPct val="0"/>
              </a:spcAft>
              <a:buClr>
                <a:srgbClr val="4472C4">
                  <a:lumMod val="50000"/>
                </a:srgbClr>
              </a:buClr>
              <a:buSzPct val="80000"/>
              <a:buFont typeface="Wingdings" panose="05000000000000000000" pitchFamily="2" charset="2"/>
              <a:buChar char="q"/>
              <a:tabLst/>
              <a:defRPr/>
            </a:pP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Patents, licenses and trademarks;</a:t>
            </a:r>
          </a:p>
          <a:p>
            <a:pPr marL="439738" marR="0" lvl="0" indent="-342900" algn="just" defTabSz="914400" rtl="0" eaLnBrk="0" fontAlgn="base" latinLnBrk="0" hangingPunct="0">
              <a:lnSpc>
                <a:spcPct val="100000"/>
              </a:lnSpc>
              <a:spcBef>
                <a:spcPct val="0"/>
              </a:spcBef>
              <a:spcAft>
                <a:spcPct val="0"/>
              </a:spcAft>
              <a:buClr>
                <a:srgbClr val="4472C4">
                  <a:lumMod val="50000"/>
                </a:srgbClr>
              </a:buClr>
              <a:buSzPct val="80000"/>
              <a:buFont typeface="Wingdings" panose="05000000000000000000" pitchFamily="2" charset="2"/>
              <a:buChar char="q"/>
              <a:tabLst/>
              <a:defRPr/>
            </a:pP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Certifications, know-how, unpatented technical knowledge;</a:t>
            </a:r>
          </a:p>
          <a:p>
            <a:pPr marL="439738" marR="0" lvl="0" indent="-342900" algn="just" defTabSz="914400" rtl="0" eaLnBrk="0" fontAlgn="base" latinLnBrk="0" hangingPunct="0">
              <a:lnSpc>
                <a:spcPct val="100000"/>
              </a:lnSpc>
              <a:spcBef>
                <a:spcPct val="0"/>
              </a:spcBef>
              <a:spcAft>
                <a:spcPct val="0"/>
              </a:spcAft>
              <a:buClr>
                <a:srgbClr val="4472C4">
                  <a:lumMod val="50000"/>
                </a:srgbClr>
              </a:buClr>
              <a:buSzPct val="80000"/>
              <a:buFont typeface="Wingdings" panose="05000000000000000000" pitchFamily="2" charset="2"/>
              <a:buChar char="q"/>
              <a:tabLst/>
              <a:defRPr/>
            </a:pP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Design, development, customization and testing of computer architectural solutions and of production technological systems, specialist technological consultancy if functional to the project, i</a:t>
            </a:r>
            <a:r>
              <a:rPr kumimoji="0" lang="en-US" altLang="it-IT" sz="24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nvestments in marketing and web marketing.</a:t>
            </a:r>
          </a:p>
          <a:p>
            <a:pPr marL="96838" marR="0" lvl="0" indent="0" algn="just" defTabSz="914400" rtl="0" eaLnBrk="0" fontAlgn="base" latinLnBrk="0" hangingPunct="0">
              <a:lnSpc>
                <a:spcPct val="100000"/>
              </a:lnSpc>
              <a:spcBef>
                <a:spcPct val="0"/>
              </a:spcBef>
              <a:spcAft>
                <a:spcPct val="0"/>
              </a:spcAft>
              <a:buClrTx/>
              <a:buSzTx/>
              <a:buFontTx/>
              <a:buNone/>
              <a:tabLst/>
              <a:defRPr/>
            </a:pPr>
            <a:endParaRPr kumimoji="0" lang="en-US" altLang="it-IT" sz="24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it-IT" sz="2400" b="1" i="0" u="none" strike="noStrike" kern="0" cap="none" spc="0" normalizeH="0" baseline="0" noProof="0" dirty="0">
                <a:ln>
                  <a:noFill/>
                </a:ln>
                <a:solidFill>
                  <a:srgbClr val="4472C4">
                    <a:lumMod val="50000"/>
                  </a:srgbClr>
                </a:solidFill>
                <a:effectLst/>
                <a:uLnTx/>
                <a:uFillTx/>
                <a:latin typeface="Arial" panose="020B0604020202020204" pitchFamily="34" charset="0"/>
                <a:ea typeface="Calibri" pitchFamily="34" charset="0"/>
                <a:cs typeface="Arial" panose="020B0604020202020204" pitchFamily="34" charset="0"/>
              </a:rPr>
              <a:t>Running costs</a:t>
            </a:r>
            <a:r>
              <a:rPr kumimoji="0" lang="en-US" altLang="it-IT" sz="24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rPr>
              <a:t>:</a:t>
            </a:r>
          </a:p>
          <a:p>
            <a:pPr marL="439738" marR="0" lvl="0" indent="-342900" algn="just" defTabSz="914400" rtl="0" eaLnBrk="0" fontAlgn="base" latinLnBrk="0" hangingPunct="0">
              <a:lnSpc>
                <a:spcPct val="100000"/>
              </a:lnSpc>
              <a:spcBef>
                <a:spcPct val="0"/>
              </a:spcBef>
              <a:spcAft>
                <a:spcPct val="0"/>
              </a:spcAft>
              <a:buClr>
                <a:srgbClr val="4472C4">
                  <a:lumMod val="50000"/>
                </a:srgbClr>
              </a:buClr>
              <a:buSzPct val="80000"/>
              <a:buFont typeface="Wingdings" panose="05000000000000000000" pitchFamily="2" charset="2"/>
              <a:buChar char="q"/>
              <a:tabLst/>
              <a:defRPr/>
            </a:pPr>
            <a:r>
              <a:rPr kumimoji="0" lang="en-US" altLang="it-IT" sz="24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rPr>
              <a:t>Employees and collaborators wages;</a:t>
            </a:r>
          </a:p>
          <a:p>
            <a:pPr marL="439738" marR="0" lvl="0" indent="-342900" algn="just" defTabSz="914400" rtl="0" eaLnBrk="0" fontAlgn="base" latinLnBrk="0" hangingPunct="0">
              <a:lnSpc>
                <a:spcPct val="100000"/>
              </a:lnSpc>
              <a:spcBef>
                <a:spcPct val="0"/>
              </a:spcBef>
              <a:spcAft>
                <a:spcPct val="0"/>
              </a:spcAft>
              <a:buClr>
                <a:srgbClr val="4472C4">
                  <a:lumMod val="50000"/>
                </a:srgbClr>
              </a:buClr>
              <a:buSzPct val="80000"/>
              <a:buFont typeface="Wingdings" panose="05000000000000000000" pitchFamily="2" charset="2"/>
              <a:buChar char="q"/>
              <a:tabLst/>
              <a:defRPr/>
            </a:pPr>
            <a:r>
              <a:rPr kumimoji="0" lang="en-US" altLang="it-IT" sz="24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rPr>
              <a:t>Licenses and rights for industrial property;</a:t>
            </a:r>
          </a:p>
          <a:p>
            <a:pPr marL="439738" marR="0" lvl="0" indent="-342900" algn="just" defTabSz="914400" rtl="0" eaLnBrk="0" fontAlgn="base" latinLnBrk="0" hangingPunct="0">
              <a:lnSpc>
                <a:spcPct val="100000"/>
              </a:lnSpc>
              <a:spcBef>
                <a:spcPct val="0"/>
              </a:spcBef>
              <a:spcAft>
                <a:spcPct val="0"/>
              </a:spcAft>
              <a:buClr>
                <a:srgbClr val="4472C4">
                  <a:lumMod val="50000"/>
                </a:srgbClr>
              </a:buClr>
              <a:buSzPct val="80000"/>
              <a:buFont typeface="Wingdings" panose="05000000000000000000" pitchFamily="2" charset="2"/>
              <a:buChar char="q"/>
              <a:tabLst/>
              <a:defRPr/>
            </a:pPr>
            <a:r>
              <a:rPr kumimoji="0" lang="en-US" altLang="it-IT" sz="24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rPr>
              <a:t>Software licenses;</a:t>
            </a:r>
          </a:p>
          <a:p>
            <a:pPr marL="439738" marR="0" lvl="0" indent="-342900" algn="just" defTabSz="914400" rtl="0" eaLnBrk="0" fontAlgn="base" latinLnBrk="0" hangingPunct="0">
              <a:lnSpc>
                <a:spcPct val="100000"/>
              </a:lnSpc>
              <a:spcBef>
                <a:spcPct val="0"/>
              </a:spcBef>
              <a:spcAft>
                <a:spcPct val="0"/>
              </a:spcAft>
              <a:buClr>
                <a:srgbClr val="4472C4">
                  <a:lumMod val="50000"/>
                </a:srgbClr>
              </a:buClr>
              <a:buSzPct val="80000"/>
              <a:buFont typeface="Wingdings" panose="05000000000000000000" pitchFamily="2" charset="2"/>
              <a:buChar char="q"/>
              <a:tabLst/>
              <a:defRPr/>
            </a:pPr>
            <a:r>
              <a:rPr kumimoji="0" lang="en-US" altLang="it-IT" sz="24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rPr>
              <a:t>Incubation and acceleration services;</a:t>
            </a:r>
          </a:p>
          <a:p>
            <a:pPr marL="439738" marR="0" lvl="0" indent="-342900" algn="just" defTabSz="914400" rtl="0" eaLnBrk="0" fontAlgn="base" latinLnBrk="0" hangingPunct="0">
              <a:lnSpc>
                <a:spcPct val="100000"/>
              </a:lnSpc>
              <a:spcBef>
                <a:spcPct val="0"/>
              </a:spcBef>
              <a:spcAft>
                <a:spcPct val="0"/>
              </a:spcAft>
              <a:buClr>
                <a:srgbClr val="4472C4">
                  <a:lumMod val="50000"/>
                </a:srgbClr>
              </a:buClr>
              <a:buSzPct val="80000"/>
              <a:buFont typeface="Wingdings" panose="05000000000000000000" pitchFamily="2" charset="2"/>
              <a:buChar char="q"/>
              <a:tabLst/>
              <a:defRPr/>
            </a:pPr>
            <a:r>
              <a:rPr kumimoji="0" lang="en-US" altLang="it-IT" sz="24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rPr>
              <a:t>Lease payments, rental costs and amortization fees of systems, machineries and technological equipment not already financed as above;</a:t>
            </a:r>
          </a:p>
          <a:p>
            <a:pPr marL="439738" marR="0" lvl="0" indent="-342900" algn="just" defTabSz="914400" rtl="0" eaLnBrk="0" fontAlgn="base" latinLnBrk="0" hangingPunct="0">
              <a:lnSpc>
                <a:spcPct val="100000"/>
              </a:lnSpc>
              <a:spcBef>
                <a:spcPct val="0"/>
              </a:spcBef>
              <a:spcAft>
                <a:spcPct val="0"/>
              </a:spcAft>
              <a:buClr>
                <a:srgbClr val="4472C4">
                  <a:lumMod val="50000"/>
                </a:srgbClr>
              </a:buClr>
              <a:buSzPct val="80000"/>
              <a:buFont typeface="Wingdings" panose="05000000000000000000" pitchFamily="2" charset="2"/>
              <a:buChar char="q"/>
              <a:tabLst/>
              <a:defRPr/>
            </a:pPr>
            <a:r>
              <a:rPr kumimoji="0" lang="en-US" altLang="it-IT" sz="24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rPr>
              <a:t>I</a:t>
            </a:r>
            <a:r>
              <a:rPr kumimoji="0" lang="en-US" altLang="it-IT" sz="2400" b="0" i="0" u="none" strike="noStrike" kern="0" cap="none" spc="0" normalizeH="0" baseline="0" noProof="0" dirty="0" err="1">
                <a:ln>
                  <a:noFill/>
                </a:ln>
                <a:solidFill>
                  <a:srgbClr val="75787B"/>
                </a:solidFill>
                <a:effectLst/>
                <a:uLnTx/>
                <a:uFillTx/>
                <a:latin typeface="Arial" panose="020B0604020202020204" pitchFamily="34" charset="0"/>
                <a:ea typeface="Calibri" pitchFamily="34" charset="0"/>
                <a:cs typeface="Arial" panose="020B0604020202020204" pitchFamily="34" charset="0"/>
              </a:rPr>
              <a:t>nterest</a:t>
            </a:r>
            <a:r>
              <a:rPr kumimoji="0" lang="en-US" altLang="it-IT" sz="24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rPr>
              <a:t> on external financing.</a:t>
            </a:r>
          </a:p>
          <a:p>
            <a:pPr marL="382588"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US" altLang="it-IT" sz="24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endParaRPr>
          </a:p>
          <a:p>
            <a:pPr marL="96838" marR="0" lvl="0" indent="0" algn="just" defTabSz="914400" rtl="0" eaLnBrk="0" fontAlgn="base" latinLnBrk="0" hangingPunct="0">
              <a:lnSpc>
                <a:spcPct val="100000"/>
              </a:lnSpc>
              <a:spcBef>
                <a:spcPct val="0"/>
              </a:spcBef>
              <a:spcAft>
                <a:spcPct val="0"/>
              </a:spcAft>
              <a:buClrTx/>
              <a:buSzTx/>
              <a:buFontTx/>
              <a:buNone/>
              <a:tabLst/>
              <a:defRPr/>
            </a:pPr>
            <a:r>
              <a:rPr kumimoji="0" lang="en-US" altLang="it-IT" sz="18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rPr>
              <a:t>* </a:t>
            </a:r>
            <a:r>
              <a:rPr kumimoji="0" lang="en-US" altLang="it-IT" sz="1800" b="0" i="1"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rPr>
              <a:t>Expenses are eligible only if incurred after the date of the proposal submission</a:t>
            </a:r>
          </a:p>
          <a:p>
            <a:pPr marL="96838" marR="0" lvl="0" indent="0" algn="just" defTabSz="914400" rtl="0" eaLnBrk="0" fontAlgn="base" latinLnBrk="0" hangingPunct="0">
              <a:lnSpc>
                <a:spcPct val="100000"/>
              </a:lnSpc>
              <a:spcBef>
                <a:spcPct val="0"/>
              </a:spcBef>
              <a:spcAft>
                <a:spcPct val="0"/>
              </a:spcAft>
              <a:buClrTx/>
              <a:buSzTx/>
              <a:buFontTx/>
              <a:buNone/>
              <a:tabLst/>
              <a:defRPr/>
            </a:pPr>
            <a:endParaRPr kumimoji="0" lang="en-US" altLang="it-IT" sz="1800" b="0" i="0" u="none" strike="noStrike" kern="0" cap="none" spc="0" normalizeH="0" baseline="0" noProof="0" dirty="0">
              <a:ln>
                <a:noFill/>
              </a:ln>
              <a:solidFill>
                <a:srgbClr val="75787B"/>
              </a:solidFill>
              <a:effectLst/>
              <a:uLnTx/>
              <a:uFillTx/>
              <a:latin typeface="Arial" panose="020B0604020202020204" pitchFamily="34" charset="0"/>
              <a:ea typeface="Calibri" pitchFamily="34" charset="0"/>
              <a:cs typeface="Arial" panose="020B0604020202020204" pitchFamily="34" charset="0"/>
            </a:endParaRPr>
          </a:p>
        </p:txBody>
      </p:sp>
    </p:spTree>
    <p:extLst>
      <p:ext uri="{BB962C8B-B14F-4D97-AF65-F5344CB8AC3E}">
        <p14:creationId xmlns:p14="http://schemas.microsoft.com/office/powerpoint/2010/main" val="2217488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37</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15" name="Group 8"/>
          <p:cNvGrpSpPr/>
          <p:nvPr/>
        </p:nvGrpSpPr>
        <p:grpSpPr>
          <a:xfrm>
            <a:off x="2656772" y="1287178"/>
            <a:ext cx="13327397" cy="130629"/>
            <a:chOff x="5594142" y="5684880"/>
            <a:chExt cx="13327397" cy="130629"/>
          </a:xfrm>
        </p:grpSpPr>
        <p:cxnSp>
          <p:nvCxnSpPr>
            <p:cNvPr id="16"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30"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31"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 </a:t>
              </a:r>
            </a:p>
          </p:txBody>
        </p:sp>
      </p:grpSp>
      <p:grpSp>
        <p:nvGrpSpPr>
          <p:cNvPr id="32" name="Gruppo 31"/>
          <p:cNvGrpSpPr/>
          <p:nvPr/>
        </p:nvGrpSpPr>
        <p:grpSpPr>
          <a:xfrm>
            <a:off x="-137160" y="-137160"/>
            <a:ext cx="3670523" cy="1086702"/>
            <a:chOff x="0" y="0"/>
            <a:chExt cx="3670523" cy="1086702"/>
          </a:xfrm>
        </p:grpSpPr>
        <p:pic>
          <p:nvPicPr>
            <p:cNvPr id="33" name="Immagin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34" name="Picture 11"/>
            <p:cNvPicPr>
              <a:picLocks noChangeAspect="1"/>
            </p:cNvPicPr>
            <p:nvPr/>
          </p:nvPicPr>
          <p:blipFill>
            <a:blip r:embed="rId4"/>
            <a:stretch>
              <a:fillRect/>
            </a:stretch>
          </p:blipFill>
          <p:spPr>
            <a:xfrm>
              <a:off x="1674274" y="312912"/>
              <a:ext cx="882598" cy="441771"/>
            </a:xfrm>
            <a:prstGeom prst="rect">
              <a:avLst/>
            </a:prstGeom>
          </p:spPr>
        </p:pic>
        <p:pic>
          <p:nvPicPr>
            <p:cNvPr id="35" name="Immagin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6" name="Connettore diritto 35"/>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7" name="Заголовок 1"/>
          <p:cNvSpPr txBox="1">
            <a:spLocks/>
          </p:cNvSpPr>
          <p:nvPr/>
        </p:nvSpPr>
        <p:spPr>
          <a:xfrm>
            <a:off x="2522830" y="596347"/>
            <a:ext cx="13595278"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a:noFill/>
                </a:ln>
                <a:solidFill>
                  <a:srgbClr val="75787B"/>
                </a:solidFill>
                <a:effectLst/>
                <a:uLnTx/>
                <a:uFillTx/>
                <a:latin typeface="Arial" panose="020B0604020202020204" pitchFamily="34" charset="0"/>
                <a:ea typeface="Lato" panose="020F0502020204030203" pitchFamily="34" charset="0"/>
                <a:cs typeface="Arial" panose="020B0604020202020204" pitchFamily="34" charset="0"/>
              </a:rPr>
              <a:t>R&amp;D and Innovation tax credit </a:t>
            </a:r>
          </a:p>
        </p:txBody>
      </p:sp>
      <p:sp>
        <p:nvSpPr>
          <p:cNvPr id="38"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dirty="0">
                <a:ln>
                  <a:noFill/>
                </a:ln>
                <a:solidFill>
                  <a:srgbClr val="999A98"/>
                </a:solidFill>
                <a:effectLst/>
                <a:uLnTx/>
                <a:uFillTx/>
                <a:latin typeface="Arial"/>
                <a:ea typeface="Lato" panose="020F0502020204030203" pitchFamily="34" charset="0"/>
                <a:cs typeface="Arial"/>
              </a:rPr>
              <a:t>FISCAL BENEFITS</a:t>
            </a:r>
            <a:endParaRPr kumimoji="0" lang="ru-RU" sz="1500" b="1" i="0" u="none" strike="noStrike" kern="1200" cap="none" spc="150" normalizeH="0" baseline="0" noProof="0" dirty="0">
              <a:ln>
                <a:noFill/>
              </a:ln>
              <a:solidFill>
                <a:srgbClr val="999A98"/>
              </a:solidFill>
              <a:effectLst/>
              <a:uLnTx/>
              <a:uFillTx/>
              <a:latin typeface="Arial"/>
              <a:ea typeface="Lato" panose="020F0502020204030203" pitchFamily="34" charset="0"/>
              <a:cs typeface="Arial"/>
            </a:endParaRPr>
          </a:p>
        </p:txBody>
      </p:sp>
      <p:sp>
        <p:nvSpPr>
          <p:cNvPr id="29" name="Rettangolo 28">
            <a:extLst/>
          </p:cNvPr>
          <p:cNvSpPr/>
          <p:nvPr/>
        </p:nvSpPr>
        <p:spPr>
          <a:xfrm>
            <a:off x="705506" y="4129743"/>
            <a:ext cx="7301898" cy="5401479"/>
          </a:xfrm>
          <a:prstGeom prst="rect">
            <a:avLst/>
          </a:prstGeom>
        </p:spPr>
        <p:txBody>
          <a:bodyPr wrap="square">
            <a:spAutoFit/>
          </a:bodyPr>
          <a:lstStyle/>
          <a:p>
            <a:pPr marL="465137" marR="0" lvl="0" indent="-285750" algn="just" defTabSz="1371600" rtl="0" eaLnBrk="1" fontAlgn="auto" latinLnBrk="0" hangingPunct="1">
              <a:lnSpc>
                <a:spcPct val="100000"/>
              </a:lnSpc>
              <a:spcBef>
                <a:spcPts val="0"/>
              </a:spcBef>
              <a:spcAft>
                <a:spcPts val="0"/>
              </a:spcAft>
              <a:buClr>
                <a:srgbClr val="4472C4">
                  <a:lumMod val="50000"/>
                </a:srgbClr>
              </a:buClr>
              <a:buSzPct val="80000"/>
              <a:buFont typeface="Wingdings" panose="05000000000000000000" pitchFamily="2" charset="2"/>
              <a:buChar char="q"/>
              <a:tabLst/>
              <a:defRPr/>
            </a:pPr>
            <a:r>
              <a:rPr kumimoji="0" lang="en-US" sz="18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Personnel;</a:t>
            </a:r>
          </a:p>
          <a:p>
            <a:pPr marL="465137" marR="0" lvl="0" indent="-285750" algn="just" defTabSz="1371600" rtl="0" eaLnBrk="1" fontAlgn="auto" latinLnBrk="0" hangingPunct="1">
              <a:lnSpc>
                <a:spcPct val="100000"/>
              </a:lnSpc>
              <a:spcBef>
                <a:spcPts val="0"/>
              </a:spcBef>
              <a:spcAft>
                <a:spcPts val="0"/>
              </a:spcAft>
              <a:buClr>
                <a:srgbClr val="4472C4">
                  <a:lumMod val="50000"/>
                </a:srgbClr>
              </a:buClr>
              <a:buSzPct val="80000"/>
              <a:buFont typeface="Wingdings" panose="05000000000000000000" pitchFamily="2" charset="2"/>
              <a:buChar char="q"/>
              <a:tabLst/>
              <a:defRPr/>
            </a:pPr>
            <a:r>
              <a:rPr kumimoji="0" lang="en-US" sz="18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Depreciation charges, financial or simple lease payments and other expenses relating to tangible assets and software used in R&amp;D projects (up to 30% of the expenses related to personnel);</a:t>
            </a:r>
          </a:p>
          <a:p>
            <a:pPr marL="465137" marR="0" lvl="0" indent="-285750" algn="just" defTabSz="1371600" rtl="0" eaLnBrk="1" fontAlgn="auto" latinLnBrk="0" hangingPunct="1">
              <a:lnSpc>
                <a:spcPct val="100000"/>
              </a:lnSpc>
              <a:spcBef>
                <a:spcPts val="0"/>
              </a:spcBef>
              <a:spcAft>
                <a:spcPts val="0"/>
              </a:spcAft>
              <a:buClr>
                <a:srgbClr val="4472C4">
                  <a:lumMod val="50000"/>
                </a:srgbClr>
              </a:buClr>
              <a:buSzPct val="80000"/>
              <a:buFont typeface="Wingdings" panose="05000000000000000000" pitchFamily="2" charset="2"/>
              <a:buChar char="q"/>
              <a:tabLst/>
              <a:defRPr/>
            </a:pPr>
            <a:r>
              <a:rPr kumimoji="0" lang="en-US" sz="18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Research contracts;</a:t>
            </a:r>
          </a:p>
          <a:p>
            <a:pPr marL="465137" marR="0" lvl="0" indent="-285750" algn="just" defTabSz="1371600" rtl="0" eaLnBrk="1" fontAlgn="auto" latinLnBrk="0" hangingPunct="1">
              <a:lnSpc>
                <a:spcPct val="100000"/>
              </a:lnSpc>
              <a:spcBef>
                <a:spcPts val="0"/>
              </a:spcBef>
              <a:spcAft>
                <a:spcPts val="0"/>
              </a:spcAft>
              <a:buClr>
                <a:srgbClr val="4472C4">
                  <a:lumMod val="50000"/>
                </a:srgbClr>
              </a:buClr>
              <a:buSzPct val="80000"/>
              <a:buFont typeface="Wingdings" panose="05000000000000000000" pitchFamily="2" charset="2"/>
              <a:buChar char="q"/>
              <a:tabLst/>
              <a:defRPr/>
            </a:pPr>
            <a:r>
              <a:rPr kumimoji="0" lang="en-US" sz="18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Depreciation charges relating to the purchase from third parties, also under license of use, of industrial property rights relating to an industrial or biotechnological invention, up to a maximum of € 1 MLN;</a:t>
            </a:r>
          </a:p>
          <a:p>
            <a:pPr marL="465137" marR="0" lvl="0" indent="-285750" algn="just" defTabSz="1371600" rtl="0" eaLnBrk="1" fontAlgn="auto" latinLnBrk="0" hangingPunct="1">
              <a:lnSpc>
                <a:spcPct val="100000"/>
              </a:lnSpc>
              <a:spcBef>
                <a:spcPts val="0"/>
              </a:spcBef>
              <a:spcAft>
                <a:spcPts val="0"/>
              </a:spcAft>
              <a:buClr>
                <a:srgbClr val="4472C4">
                  <a:lumMod val="50000"/>
                </a:srgbClr>
              </a:buClr>
              <a:buSzPct val="80000"/>
              <a:buFont typeface="Wingdings" panose="05000000000000000000" pitchFamily="2" charset="2"/>
              <a:buChar char="q"/>
              <a:tabLst/>
              <a:defRPr/>
            </a:pPr>
            <a:r>
              <a:rPr kumimoji="0" lang="en-US" sz="18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Consultancy (up to 20% of the expenses related to the personnel);</a:t>
            </a:r>
          </a:p>
          <a:p>
            <a:pPr marL="465137" marR="0" lvl="0" indent="-285750" algn="just" defTabSz="1371600" rtl="0" eaLnBrk="1" fontAlgn="auto" latinLnBrk="0" hangingPunct="1">
              <a:lnSpc>
                <a:spcPct val="100000"/>
              </a:lnSpc>
              <a:spcBef>
                <a:spcPts val="0"/>
              </a:spcBef>
              <a:spcAft>
                <a:spcPts val="0"/>
              </a:spcAft>
              <a:buClr>
                <a:srgbClr val="4472C4">
                  <a:lumMod val="50000"/>
                </a:srgbClr>
              </a:buClr>
              <a:buSzPct val="80000"/>
              <a:buFont typeface="Wingdings" panose="05000000000000000000" pitchFamily="2" charset="2"/>
              <a:buChar char="q"/>
              <a:tabLst/>
              <a:defRPr/>
            </a:pPr>
            <a:r>
              <a:rPr kumimoji="0" lang="en-US" sz="18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Materials for R&amp;D projects (up to 30% of the expenses related to personnel or research contracts).</a:t>
            </a:r>
          </a:p>
          <a:p>
            <a:pPr marL="179387" marR="0" lvl="0" indent="0" algn="just" defTabSz="1371600" rtl="0" eaLnBrk="1" fontAlgn="auto" latinLnBrk="0" hangingPunct="1">
              <a:lnSpc>
                <a:spcPct val="100000"/>
              </a:lnSpc>
              <a:spcBef>
                <a:spcPts val="0"/>
              </a:spcBef>
              <a:spcAft>
                <a:spcPts val="0"/>
              </a:spcAft>
              <a:buClr>
                <a:srgbClr val="9B0000"/>
              </a:buClr>
              <a:buSzTx/>
              <a:buFontTx/>
              <a:buNone/>
              <a:tabLst/>
              <a:defRPr/>
            </a:pPr>
            <a:endParaRPr kumimoji="0" lang="en-US" sz="18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a:p>
            <a:pPr marL="179387" marR="0" lvl="0" indent="0" algn="just" defTabSz="1371600" rtl="0" eaLnBrk="1" fontAlgn="auto" latinLnBrk="0" hangingPunct="1">
              <a:lnSpc>
                <a:spcPct val="100000"/>
              </a:lnSpc>
              <a:spcBef>
                <a:spcPts val="0"/>
              </a:spcBef>
              <a:spcAft>
                <a:spcPts val="0"/>
              </a:spcAft>
              <a:buClr>
                <a:srgbClr val="9B0000"/>
              </a:buClr>
              <a:buSzTx/>
              <a:buFontTx/>
              <a:buNone/>
              <a:tabLst/>
              <a:defRPr/>
            </a:pPr>
            <a:r>
              <a:rPr kumimoji="0" lang="en-US" sz="18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The effective payment of the eligible expenses must result from a specific certification issued by a company’s statutory auditor. For companies not legally obliged to audit statutory accounts, the costs incurred are recognized for an amount not exceeding € 5,000.</a:t>
            </a:r>
          </a:p>
          <a:p>
            <a:pPr marL="428625" marR="0" lvl="0" indent="-249238" algn="just" defTabSz="1371600" rtl="0" eaLnBrk="1" fontAlgn="auto" latinLnBrk="0" hangingPunct="1">
              <a:lnSpc>
                <a:spcPct val="100000"/>
              </a:lnSpc>
              <a:spcBef>
                <a:spcPts val="0"/>
              </a:spcBef>
              <a:spcAft>
                <a:spcPts val="0"/>
              </a:spcAft>
              <a:buClr>
                <a:srgbClr val="9B0000"/>
              </a:buClr>
              <a:buSzTx/>
              <a:buFont typeface="Wingdings" panose="05000000000000000000" pitchFamily="2" charset="2"/>
              <a:buChar char="§"/>
              <a:tabLst/>
              <a:defRPr/>
            </a:pPr>
            <a:endPar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p:txBody>
      </p:sp>
      <p:cxnSp>
        <p:nvCxnSpPr>
          <p:cNvPr id="53" name="Connettore diritto 52">
            <a:extLst/>
          </p:cNvPr>
          <p:cNvCxnSpPr>
            <a:cxnSpLocks/>
          </p:cNvCxnSpPr>
          <p:nvPr/>
        </p:nvCxnSpPr>
        <p:spPr>
          <a:xfrm>
            <a:off x="830557" y="1995413"/>
            <a:ext cx="7051797"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4" name="CasellaDiTesto 53">
            <a:extLst/>
          </p:cNvPr>
          <p:cNvSpPr txBox="1"/>
          <p:nvPr/>
        </p:nvSpPr>
        <p:spPr>
          <a:xfrm>
            <a:off x="1581357" y="3543366"/>
            <a:ext cx="5550197" cy="461665"/>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900"/>
              </a:spcBef>
              <a:spcAft>
                <a:spcPts val="300"/>
              </a:spcAft>
              <a:buClrTx/>
              <a:buSzTx/>
              <a:buFontTx/>
              <a:buNone/>
              <a:tabLst/>
              <a:defRPr/>
            </a:pPr>
            <a:r>
              <a:rPr kumimoji="0" lang="it-IT"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ELIGIBLE EXPENSES</a:t>
            </a:r>
          </a:p>
        </p:txBody>
      </p:sp>
      <p:cxnSp>
        <p:nvCxnSpPr>
          <p:cNvPr id="55" name="Connettore diritto 54">
            <a:extLst/>
          </p:cNvPr>
          <p:cNvCxnSpPr>
            <a:cxnSpLocks/>
          </p:cNvCxnSpPr>
          <p:nvPr/>
        </p:nvCxnSpPr>
        <p:spPr>
          <a:xfrm>
            <a:off x="830557" y="4051196"/>
            <a:ext cx="7051797"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6" name="CasellaDiTesto 55">
            <a:extLst/>
          </p:cNvPr>
          <p:cNvSpPr txBox="1"/>
          <p:nvPr/>
        </p:nvSpPr>
        <p:spPr>
          <a:xfrm>
            <a:off x="2486330" y="1571690"/>
            <a:ext cx="3740250" cy="461665"/>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900"/>
              </a:spcBef>
              <a:spcAft>
                <a:spcPts val="300"/>
              </a:spcAft>
              <a:buClrTx/>
              <a:buSzTx/>
              <a:buFontTx/>
              <a:buNone/>
              <a:tabLst/>
              <a:defRPr/>
            </a:pPr>
            <a:r>
              <a:rPr kumimoji="0" lang="it-IT"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ELIGIBILITY</a:t>
            </a:r>
          </a:p>
        </p:txBody>
      </p:sp>
      <p:sp>
        <p:nvSpPr>
          <p:cNvPr id="57" name="Rettangolo 56">
            <a:extLst/>
          </p:cNvPr>
          <p:cNvSpPr/>
          <p:nvPr/>
        </p:nvSpPr>
        <p:spPr>
          <a:xfrm>
            <a:off x="639567" y="2148459"/>
            <a:ext cx="7433777" cy="923330"/>
          </a:xfrm>
          <a:prstGeom prst="rect">
            <a:avLst/>
          </a:prstGeom>
        </p:spPr>
        <p:txBody>
          <a:bodyPr wrap="square">
            <a:spAutoFit/>
          </a:bodyPr>
          <a:lstStyle/>
          <a:p>
            <a:pPr marL="465137" marR="0" lvl="0" indent="-285750" algn="just" defTabSz="1371600" rtl="0" eaLnBrk="1" fontAlgn="auto" latinLnBrk="0" hangingPunct="1">
              <a:lnSpc>
                <a:spcPct val="100000"/>
              </a:lnSpc>
              <a:spcBef>
                <a:spcPts val="0"/>
              </a:spcBef>
              <a:spcAft>
                <a:spcPts val="0"/>
              </a:spcAft>
              <a:buClr>
                <a:srgbClr val="4472C4">
                  <a:lumMod val="50000"/>
                </a:srgbClr>
              </a:buClr>
              <a:buSzPct val="80000"/>
              <a:buFont typeface="Wingdings" panose="05000000000000000000" pitchFamily="2" charset="2"/>
              <a:buChar char="q"/>
              <a:tabLst/>
              <a:defRPr/>
            </a:pPr>
            <a:r>
              <a:rPr kumimoji="0" lang="en-US" sz="18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Companies of </a:t>
            </a:r>
            <a:r>
              <a:rPr kumimoji="0" lang="en-US" sz="18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all sizes </a:t>
            </a:r>
            <a:r>
              <a:rPr kumimoji="0" lang="en-US" sz="18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investing in research and development, ecological transition, technological innovation 4.0 and in other innovative activities</a:t>
            </a:r>
          </a:p>
        </p:txBody>
      </p:sp>
      <p:graphicFrame>
        <p:nvGraphicFramePr>
          <p:cNvPr id="58" name="Tabella 57">
            <a:extLst/>
          </p:cNvPr>
          <p:cNvGraphicFramePr>
            <a:graphicFrameLocks noGrp="1"/>
          </p:cNvGraphicFramePr>
          <p:nvPr>
            <p:extLst/>
          </p:nvPr>
        </p:nvGraphicFramePr>
        <p:xfrm>
          <a:off x="8787586" y="2148459"/>
          <a:ext cx="9240818" cy="6879091"/>
        </p:xfrm>
        <a:graphic>
          <a:graphicData uri="http://schemas.openxmlformats.org/drawingml/2006/table">
            <a:tbl>
              <a:tblPr firstRow="1" firstCol="1" bandRow="1">
                <a:tableStyleId>{1FECB4D8-DB02-4DC6-A0A2-4F2EBAE1DC90}</a:tableStyleId>
              </a:tblPr>
              <a:tblGrid>
                <a:gridCol w="4304959">
                  <a:extLst>
                    <a:ext uri="{9D8B030D-6E8A-4147-A177-3AD203B41FA5}">
                      <a16:colId xmlns:a16="http://schemas.microsoft.com/office/drawing/2014/main" val="3654913947"/>
                    </a:ext>
                  </a:extLst>
                </a:gridCol>
                <a:gridCol w="2244437">
                  <a:extLst>
                    <a:ext uri="{9D8B030D-6E8A-4147-A177-3AD203B41FA5}">
                      <a16:colId xmlns:a16="http://schemas.microsoft.com/office/drawing/2014/main" val="20000"/>
                    </a:ext>
                  </a:extLst>
                </a:gridCol>
                <a:gridCol w="2691422">
                  <a:extLst>
                    <a:ext uri="{9D8B030D-6E8A-4147-A177-3AD203B41FA5}">
                      <a16:colId xmlns:a16="http://schemas.microsoft.com/office/drawing/2014/main" val="3382981887"/>
                    </a:ext>
                  </a:extLst>
                </a:gridCol>
              </a:tblGrid>
              <a:tr h="519514">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noProof="0" dirty="0">
                          <a:effectLst/>
                          <a:latin typeface="Arial" panose="020B0604020202020204" pitchFamily="34" charset="0"/>
                          <a:cs typeface="Arial" panose="020B0604020202020204" pitchFamily="34" charset="0"/>
                        </a:rPr>
                        <a:t>Eligible activities</a:t>
                      </a:r>
                    </a:p>
                  </a:txBody>
                  <a:tcPr marL="14288" marR="14288" marT="14288" marB="14288"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noProof="0" dirty="0">
                          <a:effectLst/>
                          <a:latin typeface="Arial" panose="020B0604020202020204" pitchFamily="34" charset="0"/>
                          <a:cs typeface="Arial" panose="020B0604020202020204" pitchFamily="34" charset="0"/>
                        </a:rPr>
                        <a:t>Investments (€) **</a:t>
                      </a:r>
                    </a:p>
                  </a:txBody>
                  <a:tcPr marL="14288" marR="14288" marT="14288" marB="14288" anchor="ctr"/>
                </a:tc>
                <a:tc>
                  <a:txBody>
                    <a:bodyPr/>
                    <a:lstStyle/>
                    <a:p>
                      <a:pPr algn="ctr"/>
                      <a:r>
                        <a:rPr lang="en-US" sz="2000" noProof="0" dirty="0">
                          <a:effectLst/>
                          <a:latin typeface="Arial" panose="020B0604020202020204" pitchFamily="34" charset="0"/>
                          <a:ea typeface="Calibri"/>
                          <a:cs typeface="Arial" panose="020B0604020202020204" pitchFamily="34" charset="0"/>
                        </a:rPr>
                        <a:t>Tax credit (%) *</a:t>
                      </a:r>
                      <a:endParaRPr lang="it-IT" dirty="0"/>
                    </a:p>
                  </a:txBody>
                  <a:tcPr marL="14288" marR="14288" marT="14288" marB="14288" anchor="ctr"/>
                </a:tc>
                <a:extLst>
                  <a:ext uri="{0D108BD9-81ED-4DB2-BD59-A6C34878D82A}">
                    <a16:rowId xmlns:a16="http://schemas.microsoft.com/office/drawing/2014/main" val="10000"/>
                  </a:ext>
                </a:extLst>
              </a:tr>
              <a:tr h="768469">
                <a:tc>
                  <a:txBody>
                    <a:bodyPr/>
                    <a:lstStyle/>
                    <a:p>
                      <a:pPr algn="ctr">
                        <a:lnSpc>
                          <a:spcPct val="115000"/>
                        </a:lnSpc>
                        <a:spcAft>
                          <a:spcPts val="0"/>
                        </a:spcAft>
                      </a:pPr>
                      <a:r>
                        <a:rPr lang="en-US" sz="1600" b="1" i="0" noProof="0" dirty="0">
                          <a:solidFill>
                            <a:schemeClr val="accent5">
                              <a:lumMod val="50000"/>
                            </a:schemeClr>
                          </a:solidFill>
                          <a:effectLst/>
                          <a:latin typeface="Arial" panose="020B0604020202020204" pitchFamily="34" charset="0"/>
                          <a:ea typeface="Calibri"/>
                          <a:cs typeface="Arial" panose="020B0604020202020204" pitchFamily="34" charset="0"/>
                        </a:rPr>
                        <a:t>Fundamental research, Industrial research and Experimental development</a:t>
                      </a:r>
                    </a:p>
                  </a:txBody>
                  <a:tcPr marL="14288" marR="14288" marT="14288" marB="14288" anchor="ctr"/>
                </a:tc>
                <a:tc>
                  <a:txBody>
                    <a:bodyPr/>
                    <a:lstStyle/>
                    <a:p>
                      <a:pPr marL="0" marR="0" lvl="0" indent="0" algn="ctr" defTabSz="1371600" rtl="0" eaLnBrk="1" fontAlgn="auto" latinLnBrk="0" hangingPunct="1">
                        <a:lnSpc>
                          <a:spcPct val="115000"/>
                        </a:lnSpc>
                        <a:spcBef>
                          <a:spcPts val="0"/>
                        </a:spcBef>
                        <a:spcAft>
                          <a:spcPts val="0"/>
                        </a:spcAft>
                        <a:buClrTx/>
                        <a:buSzTx/>
                        <a:buFontTx/>
                        <a:buNone/>
                        <a:tabLst/>
                        <a:defRPr/>
                      </a:pPr>
                      <a:r>
                        <a:rPr lang="it-IT" sz="2000" dirty="0">
                          <a:effectLst/>
                          <a:latin typeface="Arial" panose="020B0604020202020204" pitchFamily="34" charset="0"/>
                          <a:ea typeface="Calibri"/>
                          <a:cs typeface="Arial" panose="020B0604020202020204" pitchFamily="34" charset="0"/>
                        </a:rPr>
                        <a:t>≤ € 3 MLN</a:t>
                      </a:r>
                    </a:p>
                  </a:txBody>
                  <a:tcPr marL="14288" marR="14288" marT="14288" marB="14288" anchor="ctr"/>
                </a:tc>
                <a:tc>
                  <a:txBody>
                    <a:bodyPr/>
                    <a:lstStyle/>
                    <a:p>
                      <a:pPr algn="ctr"/>
                      <a:r>
                        <a:rPr lang="en-US" sz="2000" b="0" i="0" noProof="0" dirty="0">
                          <a:effectLst/>
                          <a:latin typeface="Arial" panose="020B0604020202020204" pitchFamily="34" charset="0"/>
                          <a:ea typeface="Calibri"/>
                          <a:cs typeface="Arial" panose="020B0604020202020204" pitchFamily="34" charset="0"/>
                        </a:rPr>
                        <a:t>12%</a:t>
                      </a:r>
                      <a:endParaRPr lang="it-IT" sz="2000" dirty="0"/>
                    </a:p>
                  </a:txBody>
                  <a:tcPr marL="14288" marR="14288" marT="14288" marB="14288" anchor="ctr"/>
                </a:tc>
                <a:extLst>
                  <a:ext uri="{0D108BD9-81ED-4DB2-BD59-A6C34878D82A}">
                    <a16:rowId xmlns:a16="http://schemas.microsoft.com/office/drawing/2014/main" val="3991569348"/>
                  </a:ext>
                </a:extLst>
              </a:tr>
              <a:tr h="1149927">
                <a:tc>
                  <a:txBody>
                    <a:bodyPr/>
                    <a:lstStyle/>
                    <a:p>
                      <a:pPr algn="ctr">
                        <a:lnSpc>
                          <a:spcPct val="115000"/>
                        </a:lnSpc>
                        <a:spcAft>
                          <a:spcPts val="0"/>
                        </a:spcAft>
                      </a:pPr>
                      <a:r>
                        <a:rPr lang="en-US" sz="1600" b="1" i="0" noProof="0" dirty="0">
                          <a:solidFill>
                            <a:schemeClr val="accent5">
                              <a:lumMod val="50000"/>
                            </a:schemeClr>
                          </a:solidFill>
                          <a:effectLst/>
                          <a:latin typeface="Arial" panose="020B0604020202020204" pitchFamily="34" charset="0"/>
                          <a:ea typeface="Calibri"/>
                          <a:cs typeface="Arial" panose="020B0604020202020204" pitchFamily="34" charset="0"/>
                        </a:rPr>
                        <a:t>Fundamental research, Industrial research and Experimental development</a:t>
                      </a:r>
                    </a:p>
                    <a:p>
                      <a:pPr algn="ctr">
                        <a:lnSpc>
                          <a:spcPct val="115000"/>
                        </a:lnSpc>
                        <a:spcAft>
                          <a:spcPts val="0"/>
                        </a:spcAft>
                      </a:pPr>
                      <a:r>
                        <a:rPr lang="en-US" sz="1600" b="1" i="0" noProof="0" dirty="0">
                          <a:solidFill>
                            <a:schemeClr val="accent5">
                              <a:lumMod val="50000"/>
                            </a:schemeClr>
                          </a:solidFill>
                          <a:effectLst/>
                          <a:latin typeface="Arial" panose="020B0604020202020204" pitchFamily="34" charset="0"/>
                          <a:ea typeface="Calibri"/>
                          <a:cs typeface="Arial" panose="020B0604020202020204" pitchFamily="34" charset="0"/>
                        </a:rPr>
                        <a:t>for innovative startups and SMEs</a:t>
                      </a:r>
                    </a:p>
                  </a:txBody>
                  <a:tcPr marL="14288" marR="14288" marT="14288" marB="14288" anchor="ctr"/>
                </a:tc>
                <a:tc>
                  <a:txBody>
                    <a:bodyPr/>
                    <a:lstStyle/>
                    <a:p>
                      <a:pPr marL="0" marR="0" lvl="0" indent="0" algn="ctr" defTabSz="1371600" rtl="0" eaLnBrk="1" fontAlgn="auto" latinLnBrk="0" hangingPunct="1">
                        <a:lnSpc>
                          <a:spcPct val="115000"/>
                        </a:lnSpc>
                        <a:spcBef>
                          <a:spcPts val="0"/>
                        </a:spcBef>
                        <a:spcAft>
                          <a:spcPts val="0"/>
                        </a:spcAft>
                        <a:buClrTx/>
                        <a:buSzTx/>
                        <a:buFontTx/>
                        <a:buNone/>
                        <a:tabLst/>
                        <a:defRPr/>
                      </a:pPr>
                      <a:r>
                        <a:rPr lang="it-IT" sz="2000" dirty="0">
                          <a:effectLst/>
                          <a:latin typeface="Arial" panose="020B0604020202020204" pitchFamily="34" charset="0"/>
                          <a:ea typeface="Calibri"/>
                          <a:cs typeface="Arial" panose="020B0604020202020204" pitchFamily="34" charset="0"/>
                        </a:rPr>
                        <a:t>≤ € 3 MLN</a:t>
                      </a:r>
                    </a:p>
                  </a:txBody>
                  <a:tcPr marL="14288" marR="14288" marT="14288" marB="14288" anchor="ctr"/>
                </a:tc>
                <a:tc>
                  <a:txBody>
                    <a:bodyPr/>
                    <a:lstStyle/>
                    <a:p>
                      <a:pPr algn="ctr"/>
                      <a:r>
                        <a:rPr lang="it-IT" sz="2000" b="0" i="0" kern="1200" dirty="0">
                          <a:solidFill>
                            <a:schemeClr val="dk1"/>
                          </a:solidFill>
                          <a:effectLst/>
                          <a:latin typeface="Arial" panose="020B0604020202020204" pitchFamily="34" charset="0"/>
                          <a:cs typeface="Arial" panose="020B0604020202020204" pitchFamily="34" charset="0"/>
                        </a:rPr>
                        <a:t>24%</a:t>
                      </a:r>
                    </a:p>
                  </a:txBody>
                  <a:tcPr marL="14288" marR="14288" marT="14288" marB="14288" anchor="ctr"/>
                </a:tc>
                <a:extLst>
                  <a:ext uri="{0D108BD9-81ED-4DB2-BD59-A6C34878D82A}">
                    <a16:rowId xmlns:a16="http://schemas.microsoft.com/office/drawing/2014/main" val="1601493634"/>
                  </a:ext>
                </a:extLst>
              </a:tr>
              <a:tr h="1420558">
                <a:tc>
                  <a:txBody>
                    <a:bodyPr/>
                    <a:lstStyle/>
                    <a:p>
                      <a:pPr marL="0" marR="0" lvl="0" indent="0" algn="ctr" defTabSz="1371600" rtl="0" eaLnBrk="1" fontAlgn="auto" latinLnBrk="0" hangingPunct="1">
                        <a:lnSpc>
                          <a:spcPct val="115000"/>
                        </a:lnSpc>
                        <a:spcBef>
                          <a:spcPts val="0"/>
                        </a:spcBef>
                        <a:spcAft>
                          <a:spcPts val="0"/>
                        </a:spcAft>
                        <a:buClrTx/>
                        <a:buSzTx/>
                        <a:buFontTx/>
                        <a:buNone/>
                        <a:tabLst/>
                        <a:defRPr/>
                      </a:pPr>
                      <a:r>
                        <a:rPr lang="en-US" sz="1600" b="1" i="0" noProof="0" dirty="0">
                          <a:solidFill>
                            <a:schemeClr val="accent5">
                              <a:lumMod val="50000"/>
                            </a:schemeClr>
                          </a:solidFill>
                          <a:effectLst/>
                          <a:latin typeface="Arial" panose="020B0604020202020204" pitchFamily="34" charset="0"/>
                          <a:ea typeface="Calibri"/>
                          <a:cs typeface="Arial" panose="020B0604020202020204" pitchFamily="34" charset="0"/>
                        </a:rPr>
                        <a:t>Fundamental research, Industrial research and Experimental development</a:t>
                      </a:r>
                    </a:p>
                    <a:p>
                      <a:pPr marL="0" marR="0" lvl="0" indent="0" algn="ctr" defTabSz="1371600" rtl="0" eaLnBrk="1" fontAlgn="auto" latinLnBrk="0" hangingPunct="1">
                        <a:lnSpc>
                          <a:spcPct val="115000"/>
                        </a:lnSpc>
                        <a:spcBef>
                          <a:spcPts val="0"/>
                        </a:spcBef>
                        <a:spcAft>
                          <a:spcPts val="0"/>
                        </a:spcAft>
                        <a:buClrTx/>
                        <a:buSzTx/>
                        <a:buFontTx/>
                        <a:buNone/>
                        <a:tabLst/>
                        <a:defRPr/>
                      </a:pPr>
                      <a:r>
                        <a:rPr lang="en-US" sz="1600" b="1" i="0" noProof="0" dirty="0">
                          <a:solidFill>
                            <a:schemeClr val="accent5">
                              <a:lumMod val="50000"/>
                            </a:schemeClr>
                          </a:solidFill>
                          <a:effectLst/>
                          <a:latin typeface="Arial" panose="020B0604020202020204" pitchFamily="34" charset="0"/>
                          <a:ea typeface="Calibri"/>
                          <a:cs typeface="Arial" panose="020B0604020202020204" pitchFamily="34" charset="0"/>
                        </a:rPr>
                        <a:t>in Southern Regions</a:t>
                      </a:r>
                    </a:p>
                    <a:p>
                      <a:pPr algn="ctr">
                        <a:lnSpc>
                          <a:spcPct val="115000"/>
                        </a:lnSpc>
                        <a:spcAft>
                          <a:spcPts val="0"/>
                        </a:spcAft>
                      </a:pPr>
                      <a:r>
                        <a:rPr lang="en-US" sz="1400" b="0" i="0" noProof="0" dirty="0">
                          <a:solidFill>
                            <a:srgbClr val="75787B"/>
                          </a:solidFill>
                          <a:effectLst/>
                          <a:latin typeface="Arial" panose="020B0604020202020204" pitchFamily="34" charset="0"/>
                          <a:ea typeface="Calibri"/>
                          <a:cs typeface="Arial" panose="020B0604020202020204" pitchFamily="34" charset="0"/>
                        </a:rPr>
                        <a:t>(</a:t>
                      </a:r>
                      <a:r>
                        <a:rPr lang="it-IT" sz="1400" b="0" i="0" noProof="0" dirty="0">
                          <a:solidFill>
                            <a:srgbClr val="75787B"/>
                          </a:solidFill>
                          <a:effectLst/>
                          <a:latin typeface="Arial" panose="020B0604020202020204" pitchFamily="34" charset="0"/>
                          <a:ea typeface="Calibri"/>
                          <a:cs typeface="Arial" panose="020B0604020202020204" pitchFamily="34" charset="0"/>
                        </a:rPr>
                        <a:t>Abruzzo, Basilicata, Calabria,</a:t>
                      </a:r>
                    </a:p>
                    <a:p>
                      <a:pPr algn="ctr">
                        <a:lnSpc>
                          <a:spcPct val="115000"/>
                        </a:lnSpc>
                        <a:spcAft>
                          <a:spcPts val="0"/>
                        </a:spcAft>
                      </a:pPr>
                      <a:r>
                        <a:rPr lang="it-IT" sz="1400" b="0" i="0" noProof="0" dirty="0">
                          <a:solidFill>
                            <a:srgbClr val="75787B"/>
                          </a:solidFill>
                          <a:effectLst/>
                          <a:latin typeface="Arial" panose="020B0604020202020204" pitchFamily="34" charset="0"/>
                          <a:ea typeface="Calibri"/>
                          <a:cs typeface="Arial" panose="020B0604020202020204" pitchFamily="34" charset="0"/>
                        </a:rPr>
                        <a:t>Campania, Molise, Puglia, Sardegna and Sicilia</a:t>
                      </a:r>
                      <a:r>
                        <a:rPr lang="en-US" sz="1400" b="0" i="0" noProof="0" dirty="0">
                          <a:solidFill>
                            <a:srgbClr val="75787B"/>
                          </a:solidFill>
                          <a:effectLst/>
                          <a:latin typeface="Arial" panose="020B0604020202020204" pitchFamily="34" charset="0"/>
                          <a:ea typeface="Calibri"/>
                          <a:cs typeface="Arial" panose="020B0604020202020204" pitchFamily="34" charset="0"/>
                        </a:rPr>
                        <a:t>)</a:t>
                      </a:r>
                    </a:p>
                  </a:txBody>
                  <a:tcPr marL="14288" marR="14288" marT="14288" marB="14288" anchor="ctr"/>
                </a:tc>
                <a:tc>
                  <a:txBody>
                    <a:bodyPr/>
                    <a:lstStyle/>
                    <a:p>
                      <a:pPr marL="0" marR="0" lvl="0" indent="0" algn="ctr" defTabSz="1371600" rtl="0" eaLnBrk="1" fontAlgn="auto" latinLnBrk="0" hangingPunct="1">
                        <a:lnSpc>
                          <a:spcPct val="115000"/>
                        </a:lnSpc>
                        <a:spcBef>
                          <a:spcPts val="0"/>
                        </a:spcBef>
                        <a:spcAft>
                          <a:spcPts val="0"/>
                        </a:spcAft>
                        <a:buClrTx/>
                        <a:buSzTx/>
                        <a:buFontTx/>
                        <a:buNone/>
                        <a:tabLst/>
                        <a:defRPr/>
                      </a:pPr>
                      <a:r>
                        <a:rPr lang="it-IT" sz="2000" dirty="0">
                          <a:effectLst/>
                          <a:latin typeface="Arial" panose="020B0604020202020204" pitchFamily="34" charset="0"/>
                          <a:ea typeface="Calibri"/>
                          <a:cs typeface="Arial" panose="020B0604020202020204" pitchFamily="34" charset="0"/>
                        </a:rPr>
                        <a:t>≤ € 3 MLN</a:t>
                      </a:r>
                    </a:p>
                  </a:txBody>
                  <a:tcPr marL="14288" marR="14288" marT="14288" marB="14288" anchor="ctr"/>
                </a:tc>
                <a:tc>
                  <a:txBody>
                    <a:bodyPr/>
                    <a:lstStyle/>
                    <a:p>
                      <a:pPr algn="ctr">
                        <a:lnSpc>
                          <a:spcPct val="115000"/>
                        </a:lnSpc>
                        <a:spcAft>
                          <a:spcPts val="0"/>
                        </a:spcAft>
                      </a:pPr>
                      <a:r>
                        <a:rPr lang="en-US" sz="1800" b="0" i="0" noProof="0" dirty="0">
                          <a:effectLst/>
                          <a:latin typeface="Arial" panose="020B0604020202020204" pitchFamily="34" charset="0"/>
                          <a:ea typeface="Calibri"/>
                          <a:cs typeface="Arial" panose="020B0604020202020204" pitchFamily="34" charset="0"/>
                        </a:rPr>
                        <a:t>25% (large enterprise)</a:t>
                      </a:r>
                    </a:p>
                    <a:p>
                      <a:pPr algn="ctr">
                        <a:lnSpc>
                          <a:spcPct val="115000"/>
                        </a:lnSpc>
                        <a:spcAft>
                          <a:spcPts val="0"/>
                        </a:spcAft>
                      </a:pPr>
                      <a:r>
                        <a:rPr lang="en-US" sz="1800" b="0" i="0" noProof="0" dirty="0">
                          <a:effectLst/>
                          <a:latin typeface="Arial" panose="020B0604020202020204" pitchFamily="34" charset="0"/>
                          <a:ea typeface="Calibri"/>
                          <a:cs typeface="Arial" panose="020B0604020202020204" pitchFamily="34" charset="0"/>
                        </a:rPr>
                        <a:t>35% (medium enterprise)</a:t>
                      </a:r>
                    </a:p>
                    <a:p>
                      <a:pPr algn="ctr">
                        <a:lnSpc>
                          <a:spcPct val="115000"/>
                        </a:lnSpc>
                        <a:spcAft>
                          <a:spcPts val="0"/>
                        </a:spcAft>
                      </a:pPr>
                      <a:r>
                        <a:rPr lang="en-US" sz="1800" b="0" i="0" noProof="0" dirty="0">
                          <a:effectLst/>
                          <a:latin typeface="Arial" panose="020B0604020202020204" pitchFamily="34" charset="0"/>
                          <a:ea typeface="Calibri"/>
                          <a:cs typeface="Arial" panose="020B0604020202020204" pitchFamily="34" charset="0"/>
                        </a:rPr>
                        <a:t>45% (small enterprise)</a:t>
                      </a:r>
                      <a:endParaRPr lang="it-IT" sz="1800" dirty="0"/>
                    </a:p>
                  </a:txBody>
                  <a:tcPr marL="14288" marR="14288" marT="14288" marB="14288" anchor="ctr"/>
                </a:tc>
                <a:extLst>
                  <a:ext uri="{0D108BD9-81ED-4DB2-BD59-A6C34878D82A}">
                    <a16:rowId xmlns:a16="http://schemas.microsoft.com/office/drawing/2014/main" val="3035120042"/>
                  </a:ext>
                </a:extLst>
              </a:tr>
              <a:tr h="758833">
                <a:tc>
                  <a:txBody>
                    <a:bodyPr/>
                    <a:lstStyle/>
                    <a:p>
                      <a:pPr algn="ctr">
                        <a:lnSpc>
                          <a:spcPct val="115000"/>
                        </a:lnSpc>
                        <a:spcAft>
                          <a:spcPts val="0"/>
                        </a:spcAft>
                      </a:pPr>
                      <a:r>
                        <a:rPr lang="en-US" sz="1600" b="1" noProof="0" dirty="0">
                          <a:solidFill>
                            <a:schemeClr val="accent5">
                              <a:lumMod val="50000"/>
                            </a:schemeClr>
                          </a:solidFill>
                          <a:effectLst/>
                          <a:latin typeface="Arial" panose="020B0604020202020204" pitchFamily="34" charset="0"/>
                          <a:ea typeface="Calibri"/>
                          <a:cs typeface="Arial" panose="020B0604020202020204" pitchFamily="34" charset="0"/>
                        </a:rPr>
                        <a:t>Technological innovation</a:t>
                      </a:r>
                    </a:p>
                    <a:p>
                      <a:pPr algn="ctr">
                        <a:lnSpc>
                          <a:spcPct val="115000"/>
                        </a:lnSpc>
                        <a:spcAft>
                          <a:spcPts val="0"/>
                        </a:spcAft>
                      </a:pPr>
                      <a:r>
                        <a:rPr lang="en-US" sz="1400" b="0" noProof="0" dirty="0">
                          <a:solidFill>
                            <a:srgbClr val="75787B"/>
                          </a:solidFill>
                          <a:effectLst/>
                          <a:latin typeface="Arial" panose="020B0604020202020204" pitchFamily="34" charset="0"/>
                          <a:ea typeface="Calibri"/>
                          <a:cs typeface="Arial" panose="020B0604020202020204" pitchFamily="34" charset="0"/>
                        </a:rPr>
                        <a:t>(design, implementation, introduction)</a:t>
                      </a:r>
                    </a:p>
                  </a:txBody>
                  <a:tcPr marL="14288" marR="14288" marT="14288" marB="14288" anchor="ctr"/>
                </a:tc>
                <a:tc>
                  <a:txBody>
                    <a:bodyPr/>
                    <a:lstStyle/>
                    <a:p>
                      <a:pPr marL="0" marR="0" lvl="0" indent="0" algn="ctr" defTabSz="1371600" rtl="0" eaLnBrk="1" fontAlgn="auto" latinLnBrk="0" hangingPunct="1">
                        <a:lnSpc>
                          <a:spcPct val="115000"/>
                        </a:lnSpc>
                        <a:spcBef>
                          <a:spcPts val="0"/>
                        </a:spcBef>
                        <a:spcAft>
                          <a:spcPts val="0"/>
                        </a:spcAft>
                        <a:buClrTx/>
                        <a:buSzTx/>
                        <a:buFontTx/>
                        <a:buNone/>
                        <a:tabLst/>
                        <a:defRPr/>
                      </a:pPr>
                      <a:r>
                        <a:rPr lang="it-IT" sz="2000" dirty="0">
                          <a:effectLst/>
                          <a:latin typeface="Arial" panose="020B0604020202020204" pitchFamily="34" charset="0"/>
                          <a:ea typeface="Calibri"/>
                          <a:cs typeface="Arial" panose="020B0604020202020204" pitchFamily="34" charset="0"/>
                        </a:rPr>
                        <a:t>≤ € 1.5 MLN</a:t>
                      </a:r>
                    </a:p>
                  </a:txBody>
                  <a:tcPr marL="14288" marR="14288" marT="14288" marB="14288" anchor="ctr"/>
                </a:tc>
                <a:tc>
                  <a:txBody>
                    <a:bodyPr/>
                    <a:lstStyle/>
                    <a:p>
                      <a:pPr algn="ctr"/>
                      <a:r>
                        <a:rPr lang="en-US" sz="2000" noProof="0" dirty="0">
                          <a:solidFill>
                            <a:schemeClr val="tx1"/>
                          </a:solidFill>
                          <a:effectLst/>
                          <a:latin typeface="Arial" panose="020B0604020202020204" pitchFamily="34" charset="0"/>
                          <a:ea typeface="Calibri"/>
                          <a:cs typeface="Arial" panose="020B0604020202020204" pitchFamily="34" charset="0"/>
                        </a:rPr>
                        <a:t>6%</a:t>
                      </a:r>
                      <a:endParaRPr lang="it-IT" sz="2000" dirty="0"/>
                    </a:p>
                  </a:txBody>
                  <a:tcPr marL="14288" marR="14288" marT="14288" marB="14288" anchor="ctr"/>
                </a:tc>
                <a:extLst>
                  <a:ext uri="{0D108BD9-81ED-4DB2-BD59-A6C34878D82A}">
                    <a16:rowId xmlns:a16="http://schemas.microsoft.com/office/drawing/2014/main" val="10002"/>
                  </a:ext>
                </a:extLst>
              </a:tr>
              <a:tr h="775855">
                <a:tc>
                  <a:txBody>
                    <a:bodyPr/>
                    <a:lstStyle/>
                    <a:p>
                      <a:pPr marL="0" marR="0" lvl="0" indent="0" algn="ctr" defTabSz="1371600" rtl="0" eaLnBrk="1" fontAlgn="auto" latinLnBrk="0" hangingPunct="1">
                        <a:lnSpc>
                          <a:spcPct val="115000"/>
                        </a:lnSpc>
                        <a:spcBef>
                          <a:spcPts val="0"/>
                        </a:spcBef>
                        <a:spcAft>
                          <a:spcPts val="0"/>
                        </a:spcAft>
                        <a:buClrTx/>
                        <a:buSzTx/>
                        <a:buFontTx/>
                        <a:buNone/>
                        <a:tabLst/>
                        <a:defRPr/>
                      </a:pPr>
                      <a:r>
                        <a:rPr lang="en-US" sz="1600" b="1" noProof="0" dirty="0">
                          <a:solidFill>
                            <a:schemeClr val="accent5">
                              <a:lumMod val="50000"/>
                            </a:schemeClr>
                          </a:solidFill>
                          <a:effectLst/>
                          <a:latin typeface="Arial" panose="020B0604020202020204" pitchFamily="34" charset="0"/>
                          <a:ea typeface="Calibri"/>
                          <a:cs typeface="Arial" panose="020B0604020202020204" pitchFamily="34" charset="0"/>
                        </a:rPr>
                        <a:t>Technological innovation “Industry 4.0” and green economy</a:t>
                      </a:r>
                    </a:p>
                    <a:p>
                      <a:pPr marL="0" marR="0" lvl="0" indent="0" algn="ctr" defTabSz="1371600" rtl="0" eaLnBrk="1" fontAlgn="auto" latinLnBrk="0" hangingPunct="1">
                        <a:lnSpc>
                          <a:spcPct val="115000"/>
                        </a:lnSpc>
                        <a:spcBef>
                          <a:spcPts val="0"/>
                        </a:spcBef>
                        <a:spcAft>
                          <a:spcPts val="0"/>
                        </a:spcAft>
                        <a:buClrTx/>
                        <a:buSzTx/>
                        <a:buFontTx/>
                        <a:buNone/>
                        <a:tabLst/>
                        <a:defRPr/>
                      </a:pPr>
                      <a:r>
                        <a:rPr lang="en-US" sz="1400" b="0" noProof="0" dirty="0">
                          <a:solidFill>
                            <a:srgbClr val="75787B"/>
                          </a:solidFill>
                          <a:effectLst/>
                          <a:latin typeface="Arial" panose="020B0604020202020204" pitchFamily="34" charset="0"/>
                          <a:ea typeface="Calibri"/>
                          <a:cs typeface="Arial" panose="020B0604020202020204" pitchFamily="34" charset="0"/>
                        </a:rPr>
                        <a:t>(design, implementation, introduction)</a:t>
                      </a:r>
                    </a:p>
                  </a:txBody>
                  <a:tcPr marL="14288" marR="14288" marT="14288" marB="14288" anchor="ctr"/>
                </a:tc>
                <a:tc>
                  <a:txBody>
                    <a:bodyPr/>
                    <a:lstStyle/>
                    <a:p>
                      <a:pPr marL="0" marR="0" lvl="0" indent="0" algn="ctr" defTabSz="1371600" rtl="0" eaLnBrk="1" fontAlgn="auto" latinLnBrk="0" hangingPunct="1">
                        <a:lnSpc>
                          <a:spcPct val="115000"/>
                        </a:lnSpc>
                        <a:spcBef>
                          <a:spcPts val="0"/>
                        </a:spcBef>
                        <a:spcAft>
                          <a:spcPts val="0"/>
                        </a:spcAft>
                        <a:buClrTx/>
                        <a:buSzTx/>
                        <a:buFontTx/>
                        <a:buNone/>
                        <a:tabLst/>
                        <a:defRPr/>
                      </a:pPr>
                      <a:r>
                        <a:rPr lang="it-IT" sz="2000" dirty="0">
                          <a:effectLst/>
                          <a:latin typeface="Arial" panose="020B0604020202020204" pitchFamily="34" charset="0"/>
                          <a:ea typeface="Calibri"/>
                          <a:cs typeface="Arial" panose="020B0604020202020204" pitchFamily="34" charset="0"/>
                        </a:rPr>
                        <a:t>≤ € 1.5 MLN</a:t>
                      </a:r>
                    </a:p>
                  </a:txBody>
                  <a:tcPr marL="14288" marR="14288" marT="14288" marB="14288" anchor="ctr"/>
                </a:tc>
                <a:tc>
                  <a:txBody>
                    <a:bodyPr/>
                    <a:lstStyle/>
                    <a:p>
                      <a:pPr algn="ctr"/>
                      <a:r>
                        <a:rPr lang="en-US" sz="2000" noProof="0" dirty="0">
                          <a:solidFill>
                            <a:schemeClr val="tx1"/>
                          </a:solidFill>
                          <a:effectLst/>
                          <a:latin typeface="Arial" panose="020B0604020202020204" pitchFamily="34" charset="0"/>
                          <a:ea typeface="Calibri"/>
                          <a:cs typeface="Arial" panose="020B0604020202020204" pitchFamily="34" charset="0"/>
                        </a:rPr>
                        <a:t>10%</a:t>
                      </a:r>
                      <a:endParaRPr lang="it-IT" sz="2000" dirty="0"/>
                    </a:p>
                  </a:txBody>
                  <a:tcPr marL="14288" marR="14288" marT="14288" marB="14288" anchor="ctr"/>
                </a:tc>
                <a:extLst>
                  <a:ext uri="{0D108BD9-81ED-4DB2-BD59-A6C34878D82A}">
                    <a16:rowId xmlns:a16="http://schemas.microsoft.com/office/drawing/2014/main" val="10003"/>
                  </a:ext>
                </a:extLst>
              </a:tr>
              <a:tr h="1427018">
                <a:tc>
                  <a:txBody>
                    <a:bodyPr/>
                    <a:lstStyle/>
                    <a:p>
                      <a:pPr algn="ctr">
                        <a:lnSpc>
                          <a:spcPct val="115000"/>
                        </a:lnSpc>
                        <a:spcAft>
                          <a:spcPts val="0"/>
                        </a:spcAft>
                      </a:pPr>
                      <a:r>
                        <a:rPr lang="en-US" sz="1600" b="1" i="0" kern="1200" noProof="0" dirty="0">
                          <a:solidFill>
                            <a:schemeClr val="accent5">
                              <a:lumMod val="50000"/>
                            </a:schemeClr>
                          </a:solidFill>
                          <a:effectLst/>
                          <a:latin typeface="Arial" panose="020B0604020202020204" pitchFamily="34" charset="0"/>
                          <a:ea typeface="Calibri"/>
                          <a:cs typeface="Arial" panose="020B0604020202020204" pitchFamily="34" charset="0"/>
                        </a:rPr>
                        <a:t>Design - Aesthetic conception</a:t>
                      </a:r>
                    </a:p>
                    <a:p>
                      <a:pPr algn="ctr">
                        <a:lnSpc>
                          <a:spcPct val="115000"/>
                        </a:lnSpc>
                        <a:spcAft>
                          <a:spcPts val="0"/>
                        </a:spcAft>
                      </a:pPr>
                      <a:r>
                        <a:rPr lang="en-US" sz="1400" b="0" i="0" kern="1200" noProof="0" dirty="0">
                          <a:solidFill>
                            <a:srgbClr val="75787B"/>
                          </a:solidFill>
                          <a:effectLst/>
                          <a:latin typeface="Arial" panose="020B0604020202020204" pitchFamily="34" charset="0"/>
                          <a:ea typeface="Calibri"/>
                          <a:cs typeface="Arial" panose="020B0604020202020204" pitchFamily="34" charset="0"/>
                        </a:rPr>
                        <a:t>(conception and realization of new products and samples within the textile and fashion, footwear, eyewear, goldsmith, furniture and furnishing and ceramic sectors)</a:t>
                      </a:r>
                    </a:p>
                  </a:txBody>
                  <a:tcPr marL="14288" marR="14288" marT="14288" marB="14288" anchor="ctr"/>
                </a:tc>
                <a:tc>
                  <a:txBody>
                    <a:bodyPr/>
                    <a:lstStyle/>
                    <a:p>
                      <a:pPr marL="0" marR="0" lvl="0" indent="0" algn="ctr" defTabSz="1371600" rtl="0" eaLnBrk="1" fontAlgn="auto" latinLnBrk="0" hangingPunct="1">
                        <a:lnSpc>
                          <a:spcPct val="115000"/>
                        </a:lnSpc>
                        <a:spcBef>
                          <a:spcPts val="0"/>
                        </a:spcBef>
                        <a:spcAft>
                          <a:spcPts val="0"/>
                        </a:spcAft>
                        <a:buClrTx/>
                        <a:buSzTx/>
                        <a:buFontTx/>
                        <a:buNone/>
                        <a:tabLst/>
                        <a:defRPr/>
                      </a:pPr>
                      <a:r>
                        <a:rPr lang="it-IT" sz="2000" dirty="0">
                          <a:effectLst/>
                          <a:latin typeface="Arial" panose="020B0604020202020204" pitchFamily="34" charset="0"/>
                          <a:ea typeface="Calibri"/>
                          <a:cs typeface="Arial" panose="020B0604020202020204" pitchFamily="34" charset="0"/>
                        </a:rPr>
                        <a:t>≤ € 1.5 MLN</a:t>
                      </a:r>
                    </a:p>
                  </a:txBody>
                  <a:tcPr marL="14288" marR="14288" marT="14288" marB="14288" anchor="ctr"/>
                </a:tc>
                <a:tc>
                  <a:txBody>
                    <a:bodyPr/>
                    <a:lstStyle/>
                    <a:p>
                      <a:pPr algn="ctr">
                        <a:lnSpc>
                          <a:spcPct val="115000"/>
                        </a:lnSpc>
                        <a:spcAft>
                          <a:spcPts val="0"/>
                        </a:spcAft>
                      </a:pPr>
                      <a:r>
                        <a:rPr lang="en-US" sz="2000" b="0" i="0" kern="1200" noProof="0" dirty="0">
                          <a:solidFill>
                            <a:schemeClr val="dk1"/>
                          </a:solidFill>
                          <a:effectLst/>
                          <a:latin typeface="Arial" panose="020B0604020202020204" pitchFamily="34" charset="0"/>
                          <a:ea typeface="Calibri"/>
                          <a:cs typeface="Arial" panose="020B0604020202020204" pitchFamily="34" charset="0"/>
                        </a:rPr>
                        <a:t>6%</a:t>
                      </a:r>
                    </a:p>
                  </a:txBody>
                  <a:tcPr marL="14288" marR="14288" marT="14288" marB="14288" anchor="ctr"/>
                </a:tc>
                <a:extLst>
                  <a:ext uri="{0D108BD9-81ED-4DB2-BD59-A6C34878D82A}">
                    <a16:rowId xmlns:a16="http://schemas.microsoft.com/office/drawing/2014/main" val="1651852237"/>
                  </a:ext>
                </a:extLst>
              </a:tr>
            </a:tbl>
          </a:graphicData>
        </a:graphic>
      </p:graphicFrame>
      <p:sp>
        <p:nvSpPr>
          <p:cNvPr id="62" name="CasellaDiTesto 61">
            <a:extLst/>
          </p:cNvPr>
          <p:cNvSpPr txBox="1"/>
          <p:nvPr/>
        </p:nvSpPr>
        <p:spPr>
          <a:xfrm>
            <a:off x="12037751" y="1571690"/>
            <a:ext cx="2740488" cy="461665"/>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900"/>
              </a:spcBef>
              <a:spcAft>
                <a:spcPts val="300"/>
              </a:spcAft>
              <a:buClrTx/>
              <a:buSzTx/>
              <a:buFontTx/>
              <a:buNone/>
              <a:tabLst/>
              <a:defRPr/>
            </a:pPr>
            <a:r>
              <a:rPr kumimoji="0" lang="it-IT"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INCENTIVES</a:t>
            </a:r>
          </a:p>
        </p:txBody>
      </p:sp>
      <p:cxnSp>
        <p:nvCxnSpPr>
          <p:cNvPr id="63" name="Connettore diritto 62">
            <a:extLst/>
          </p:cNvPr>
          <p:cNvCxnSpPr>
            <a:cxnSpLocks/>
          </p:cNvCxnSpPr>
          <p:nvPr/>
        </p:nvCxnSpPr>
        <p:spPr>
          <a:xfrm>
            <a:off x="8877559" y="1995413"/>
            <a:ext cx="9060872"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4" name="Rettangolo con angoli arrotondati 63">
            <a:extLst/>
          </p:cNvPr>
          <p:cNvSpPr/>
          <p:nvPr/>
        </p:nvSpPr>
        <p:spPr>
          <a:xfrm>
            <a:off x="10210799" y="9113373"/>
            <a:ext cx="2378421" cy="758970"/>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Compensation</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 years</a:t>
            </a:r>
          </a:p>
        </p:txBody>
      </p:sp>
      <p:sp>
        <p:nvSpPr>
          <p:cNvPr id="61" name="CasellaDiTesto 60">
            <a:extLst/>
          </p:cNvPr>
          <p:cNvSpPr txBox="1"/>
          <p:nvPr/>
        </p:nvSpPr>
        <p:spPr>
          <a:xfrm>
            <a:off x="12732852" y="9135889"/>
            <a:ext cx="4427893" cy="830997"/>
          </a:xfrm>
          <a:prstGeom prst="rect">
            <a:avLst/>
          </a:prstGeom>
          <a:noFill/>
        </p:spPr>
        <p:txBody>
          <a:bodyPr wrap="square" rtlCol="0">
            <a:spAutoFit/>
          </a:bodyP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net of other grants or contributions for any reason received for the same eligible expenses</a:t>
            </a:r>
            <a:endParaRPr kumimoji="0" lang="it-IT" sz="16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56242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38</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28" name="Group 8"/>
          <p:cNvGrpSpPr/>
          <p:nvPr/>
        </p:nvGrpSpPr>
        <p:grpSpPr>
          <a:xfrm>
            <a:off x="2656772" y="1287178"/>
            <a:ext cx="13327397" cy="130629"/>
            <a:chOff x="5594142" y="5684880"/>
            <a:chExt cx="13327397" cy="130629"/>
          </a:xfrm>
        </p:grpSpPr>
        <p:cxnSp>
          <p:nvCxnSpPr>
            <p:cNvPr id="29"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53"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54"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 </a:t>
              </a:r>
            </a:p>
          </p:txBody>
        </p:sp>
      </p:grpSp>
      <p:grpSp>
        <p:nvGrpSpPr>
          <p:cNvPr id="55" name="Gruppo 54"/>
          <p:cNvGrpSpPr/>
          <p:nvPr/>
        </p:nvGrpSpPr>
        <p:grpSpPr>
          <a:xfrm>
            <a:off x="-137160" y="-137160"/>
            <a:ext cx="3670523" cy="1086702"/>
            <a:chOff x="0" y="0"/>
            <a:chExt cx="3670523" cy="1086702"/>
          </a:xfrm>
        </p:grpSpPr>
        <p:pic>
          <p:nvPicPr>
            <p:cNvPr id="56" name="Immagin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57" name="Picture 11"/>
            <p:cNvPicPr>
              <a:picLocks noChangeAspect="1"/>
            </p:cNvPicPr>
            <p:nvPr/>
          </p:nvPicPr>
          <p:blipFill>
            <a:blip r:embed="rId4"/>
            <a:stretch>
              <a:fillRect/>
            </a:stretch>
          </p:blipFill>
          <p:spPr>
            <a:xfrm>
              <a:off x="1674274" y="312912"/>
              <a:ext cx="882598" cy="441771"/>
            </a:xfrm>
            <a:prstGeom prst="rect">
              <a:avLst/>
            </a:prstGeom>
          </p:spPr>
        </p:pic>
        <p:pic>
          <p:nvPicPr>
            <p:cNvPr id="58" name="Immagin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59" name="Connettore diritto 58"/>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0" name="Заголовок 1"/>
          <p:cNvSpPr txBox="1">
            <a:spLocks/>
          </p:cNvSpPr>
          <p:nvPr/>
        </p:nvSpPr>
        <p:spPr>
          <a:xfrm>
            <a:off x="2522830" y="596347"/>
            <a:ext cx="13595278"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a:noFill/>
                </a:ln>
                <a:solidFill>
                  <a:srgbClr val="75787B"/>
                </a:solidFill>
                <a:effectLst/>
                <a:uLnTx/>
                <a:uFillTx/>
                <a:latin typeface="Arial" panose="020B0604020202020204" pitchFamily="34" charset="0"/>
                <a:ea typeface="Lato" panose="020F0502020204030203" pitchFamily="34" charset="0"/>
                <a:cs typeface="Arial" panose="020B0604020202020204" pitchFamily="34" charset="0"/>
              </a:rPr>
              <a:t>Patent box and equity growth</a:t>
            </a:r>
          </a:p>
        </p:txBody>
      </p:sp>
      <p:sp>
        <p:nvSpPr>
          <p:cNvPr id="61"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dirty="0">
                <a:ln>
                  <a:noFill/>
                </a:ln>
                <a:solidFill>
                  <a:srgbClr val="999A98"/>
                </a:solidFill>
                <a:effectLst/>
                <a:uLnTx/>
                <a:uFillTx/>
                <a:latin typeface="Arial"/>
                <a:ea typeface="Lato" panose="020F0502020204030203" pitchFamily="34" charset="0"/>
                <a:cs typeface="Arial"/>
              </a:rPr>
              <a:t>FISCAL BENEFITS</a:t>
            </a:r>
            <a:endParaRPr kumimoji="0" lang="ru-RU" sz="1500" b="1" i="0" u="none" strike="noStrike" kern="1200" cap="none" spc="150" normalizeH="0" baseline="0" noProof="0" dirty="0">
              <a:ln>
                <a:noFill/>
              </a:ln>
              <a:solidFill>
                <a:srgbClr val="999A98"/>
              </a:solidFill>
              <a:effectLst/>
              <a:uLnTx/>
              <a:uFillTx/>
              <a:latin typeface="Arial"/>
              <a:ea typeface="Lato" panose="020F0502020204030203" pitchFamily="34" charset="0"/>
              <a:cs typeface="Arial"/>
            </a:endParaRPr>
          </a:p>
        </p:txBody>
      </p:sp>
      <p:cxnSp>
        <p:nvCxnSpPr>
          <p:cNvPr id="63" name="Connettore diritto 62"/>
          <p:cNvCxnSpPr>
            <a:cxnSpLocks/>
          </p:cNvCxnSpPr>
          <p:nvPr/>
        </p:nvCxnSpPr>
        <p:spPr>
          <a:xfrm>
            <a:off x="1006622" y="2433256"/>
            <a:ext cx="7051797"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4" name="CasellaDiTesto 63"/>
          <p:cNvSpPr txBox="1"/>
          <p:nvPr/>
        </p:nvSpPr>
        <p:spPr>
          <a:xfrm>
            <a:off x="2608195" y="2000250"/>
            <a:ext cx="3740250" cy="461665"/>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900"/>
              </a:spcBef>
              <a:spcAft>
                <a:spcPts val="300"/>
              </a:spcAft>
              <a:buClrTx/>
              <a:buSzTx/>
              <a:buFontTx/>
              <a:buNone/>
              <a:tabLst/>
              <a:defRPr/>
            </a:pPr>
            <a:r>
              <a:rPr kumimoji="0" lang="it-IT"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PATENT BOX</a:t>
            </a:r>
          </a:p>
        </p:txBody>
      </p:sp>
      <p:sp>
        <p:nvSpPr>
          <p:cNvPr id="65" name="Rettangolo 64"/>
          <p:cNvSpPr/>
          <p:nvPr/>
        </p:nvSpPr>
        <p:spPr>
          <a:xfrm>
            <a:off x="810829" y="2548937"/>
            <a:ext cx="7433777" cy="6878806"/>
          </a:xfrm>
          <a:prstGeom prst="rect">
            <a:avLst/>
          </a:prstGeom>
        </p:spPr>
        <p:txBody>
          <a:bodyPr wrap="square">
            <a:spAutoFit/>
          </a:bodyPr>
          <a:lstStyle/>
          <a:p>
            <a:pPr marL="522287" marR="0" lvl="0" indent="-342900" algn="just" defTabSz="1371600" rtl="0" eaLnBrk="1" fontAlgn="auto" latinLnBrk="0" hangingPunct="1">
              <a:lnSpc>
                <a:spcPct val="100000"/>
              </a:lnSpc>
              <a:spcBef>
                <a:spcPts val="0"/>
              </a:spcBef>
              <a:spcAft>
                <a:spcPts val="0"/>
              </a:spcAft>
              <a:buClr>
                <a:srgbClr val="4472C4">
                  <a:lumMod val="50000"/>
                </a:srgbClr>
              </a:buClr>
              <a:buSzPct val="80000"/>
              <a:buFont typeface="Wingdings" panose="05000000000000000000" pitchFamily="2" charset="2"/>
              <a:buChar char="q"/>
              <a:tabLst/>
              <a:defRPr/>
            </a:pP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The patent box benefit consists in a </a:t>
            </a:r>
            <a:r>
              <a:rPr kumimoji="0" lang="en-US" sz="21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partial tax deduction of 50%</a:t>
            </a: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 for incomes arising from direct use or licensing of qualified intangible assets:</a:t>
            </a:r>
          </a:p>
          <a:p>
            <a:pPr marL="715963" marR="0" lvl="0" indent="-342900" algn="just" defTabSz="1371600" rtl="0" eaLnBrk="1" fontAlgn="auto" latinLnBrk="0" hangingPunct="1">
              <a:lnSpc>
                <a:spcPct val="100000"/>
              </a:lnSpc>
              <a:spcBef>
                <a:spcPts val="0"/>
              </a:spcBef>
              <a:spcAft>
                <a:spcPts val="0"/>
              </a:spcAft>
              <a:buClr>
                <a:srgbClr val="4472C4">
                  <a:lumMod val="50000"/>
                </a:srgbClr>
              </a:buClr>
              <a:buSzPct val="80000"/>
              <a:buFont typeface="Wingdings" panose="05000000000000000000" pitchFamily="2" charset="2"/>
              <a:buChar char="ü"/>
              <a:tabLst/>
              <a:defRPr/>
            </a:pP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Property rights;</a:t>
            </a:r>
          </a:p>
          <a:p>
            <a:pPr marL="715963" marR="0" lvl="0" indent="-342900" algn="just" defTabSz="1371600" rtl="0" eaLnBrk="1" fontAlgn="auto" latinLnBrk="0" hangingPunct="1">
              <a:lnSpc>
                <a:spcPct val="100000"/>
              </a:lnSpc>
              <a:spcBef>
                <a:spcPts val="0"/>
              </a:spcBef>
              <a:spcAft>
                <a:spcPts val="0"/>
              </a:spcAft>
              <a:buClr>
                <a:srgbClr val="4472C4">
                  <a:lumMod val="50000"/>
                </a:srgbClr>
              </a:buClr>
              <a:buSzPct val="80000"/>
              <a:buFont typeface="Wingdings" panose="05000000000000000000" pitchFamily="2" charset="2"/>
              <a:buChar char="ü"/>
              <a:tabLst/>
              <a:defRPr/>
            </a:pP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Industrial patents;</a:t>
            </a:r>
          </a:p>
          <a:p>
            <a:pPr marL="715963" marR="0" lvl="0" indent="-342900" algn="just" defTabSz="1371600" rtl="0" eaLnBrk="1" fontAlgn="auto" latinLnBrk="0" hangingPunct="1">
              <a:lnSpc>
                <a:spcPct val="100000"/>
              </a:lnSpc>
              <a:spcBef>
                <a:spcPts val="0"/>
              </a:spcBef>
              <a:spcAft>
                <a:spcPts val="0"/>
              </a:spcAft>
              <a:buClr>
                <a:srgbClr val="4472C4">
                  <a:lumMod val="50000"/>
                </a:srgbClr>
              </a:buClr>
              <a:buSzPct val="80000"/>
              <a:buFont typeface="Wingdings" panose="05000000000000000000" pitchFamily="2" charset="2"/>
              <a:buChar char="ü"/>
              <a:tabLst/>
              <a:defRPr/>
            </a:pP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Trademarks;</a:t>
            </a:r>
          </a:p>
          <a:p>
            <a:pPr marL="715963" marR="0" lvl="0" indent="-342900" algn="just" defTabSz="1371600" rtl="0" eaLnBrk="1" fontAlgn="auto" latinLnBrk="0" hangingPunct="1">
              <a:lnSpc>
                <a:spcPct val="100000"/>
              </a:lnSpc>
              <a:spcBef>
                <a:spcPts val="0"/>
              </a:spcBef>
              <a:spcAft>
                <a:spcPts val="0"/>
              </a:spcAft>
              <a:buClr>
                <a:srgbClr val="4472C4">
                  <a:lumMod val="50000"/>
                </a:srgbClr>
              </a:buClr>
              <a:buSzPct val="80000"/>
              <a:buFont typeface="Wingdings" panose="05000000000000000000" pitchFamily="2" charset="2"/>
              <a:buChar char="ü"/>
              <a:tabLst/>
              <a:defRPr/>
            </a:pP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Designs and models, as well as processes, formulas and information relating to experiences acquired in legally protected industrial, commercial or scientific fields</a:t>
            </a:r>
          </a:p>
          <a:p>
            <a:pPr marL="373063" marR="0" lvl="0" indent="0" algn="just" defTabSz="1371600" rtl="0" eaLnBrk="1" fontAlgn="auto" latinLnBrk="0" hangingPunct="1">
              <a:lnSpc>
                <a:spcPct val="100000"/>
              </a:lnSpc>
              <a:spcBef>
                <a:spcPts val="0"/>
              </a:spcBef>
              <a:spcAft>
                <a:spcPts val="0"/>
              </a:spcAft>
              <a:buClr>
                <a:srgbClr val="9B0000"/>
              </a:buClr>
              <a:buSzTx/>
              <a:buFontTx/>
              <a:buNone/>
              <a:tabLst/>
              <a:defRPr/>
            </a:pPr>
            <a:endPar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a:p>
            <a:pPr marL="533400" marR="0" lvl="0" indent="-350838" algn="just" defTabSz="1371600" rtl="0" eaLnBrk="1" fontAlgn="auto" latinLnBrk="0" hangingPunct="1">
              <a:lnSpc>
                <a:spcPct val="100000"/>
              </a:lnSpc>
              <a:spcBef>
                <a:spcPts val="0"/>
              </a:spcBef>
              <a:spcAft>
                <a:spcPts val="0"/>
              </a:spcAft>
              <a:buClr>
                <a:srgbClr val="4472C4">
                  <a:lumMod val="50000"/>
                </a:srgbClr>
              </a:buClr>
              <a:buSzPct val="80000"/>
              <a:buFont typeface="Wingdings" panose="05000000000000000000" pitchFamily="2" charset="2"/>
              <a:buChar char="q"/>
              <a:tabLst/>
              <a:defRPr/>
            </a:pP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Fiscal deductibility on </a:t>
            </a:r>
            <a:r>
              <a:rPr kumimoji="0" lang="en-US" sz="21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IRPEF</a:t>
            </a: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 (personal income tax) or </a:t>
            </a:r>
            <a:r>
              <a:rPr kumimoji="0" lang="en-US" sz="21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IRES</a:t>
            </a: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 (tax on company revenues) </a:t>
            </a:r>
            <a:endParaRPr kumimoji="0" lang="en-US" sz="2100" b="1"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a:p>
            <a:pPr marL="182562" marR="0" lvl="0" indent="0" algn="just" defTabSz="1371600" rtl="0" eaLnBrk="1" fontAlgn="auto" latinLnBrk="0" hangingPunct="1">
              <a:lnSpc>
                <a:spcPct val="100000"/>
              </a:lnSpc>
              <a:spcBef>
                <a:spcPts val="0"/>
              </a:spcBef>
              <a:spcAft>
                <a:spcPts val="0"/>
              </a:spcAft>
              <a:buClr>
                <a:srgbClr val="4472C4">
                  <a:lumMod val="50000"/>
                </a:srgbClr>
              </a:buClr>
              <a:buSzPct val="80000"/>
              <a:buFontTx/>
              <a:buNone/>
              <a:tabLst/>
              <a:defRPr/>
            </a:pPr>
            <a:endPar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a:p>
            <a:pPr marL="525462" marR="0" lvl="0" indent="-342900" algn="just" defTabSz="1371600" rtl="0" eaLnBrk="1" fontAlgn="auto" latinLnBrk="0" hangingPunct="1">
              <a:lnSpc>
                <a:spcPct val="100000"/>
              </a:lnSpc>
              <a:spcBef>
                <a:spcPts val="0"/>
              </a:spcBef>
              <a:spcAft>
                <a:spcPts val="0"/>
              </a:spcAft>
              <a:buClr>
                <a:srgbClr val="4472C4">
                  <a:lumMod val="50000"/>
                </a:srgbClr>
              </a:buClr>
              <a:buSzPct val="80000"/>
              <a:buFont typeface="Wingdings" panose="05000000000000000000" pitchFamily="2" charset="2"/>
              <a:buChar char="q"/>
              <a:tabLst/>
              <a:defRPr/>
            </a:pP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Legal entities with a business income must be able to demonstrate that their income is from the use of intangible assets</a:t>
            </a:r>
          </a:p>
          <a:p>
            <a:pPr marL="182562" marR="0" lvl="0" indent="0" algn="just" defTabSz="1371600" rtl="0" eaLnBrk="1" fontAlgn="auto" latinLnBrk="0" hangingPunct="1">
              <a:lnSpc>
                <a:spcPct val="100000"/>
              </a:lnSpc>
              <a:spcBef>
                <a:spcPts val="0"/>
              </a:spcBef>
              <a:spcAft>
                <a:spcPts val="0"/>
              </a:spcAft>
              <a:buClr>
                <a:srgbClr val="4472C4">
                  <a:lumMod val="50000"/>
                </a:srgbClr>
              </a:buClr>
              <a:buSzPct val="80000"/>
              <a:buFontTx/>
              <a:buNone/>
              <a:tabLst/>
              <a:defRPr/>
            </a:pPr>
            <a:endPar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a:p>
            <a:pPr marL="525462" marR="0" lvl="0" indent="-342900" algn="just" defTabSz="1371600" rtl="0" eaLnBrk="1" fontAlgn="auto" latinLnBrk="0" hangingPunct="1">
              <a:lnSpc>
                <a:spcPct val="100000"/>
              </a:lnSpc>
              <a:spcBef>
                <a:spcPts val="0"/>
              </a:spcBef>
              <a:spcAft>
                <a:spcPts val="0"/>
              </a:spcAft>
              <a:buClr>
                <a:srgbClr val="4472C4">
                  <a:lumMod val="50000"/>
                </a:srgbClr>
              </a:buClr>
              <a:buSzPct val="80000"/>
              <a:buFont typeface="Wingdings" panose="05000000000000000000" pitchFamily="2" charset="2"/>
              <a:buChar char="q"/>
              <a:tabLst/>
              <a:defRPr/>
            </a:pP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Access to the benefit is automatic in the preparation of financial statements and for a 3-years time period, providing adequate documentation</a:t>
            </a:r>
          </a:p>
        </p:txBody>
      </p:sp>
      <p:cxnSp>
        <p:nvCxnSpPr>
          <p:cNvPr id="67" name="Connettore diritto 66"/>
          <p:cNvCxnSpPr>
            <a:cxnSpLocks/>
          </p:cNvCxnSpPr>
          <p:nvPr/>
        </p:nvCxnSpPr>
        <p:spPr>
          <a:xfrm>
            <a:off x="9951609" y="2433256"/>
            <a:ext cx="7051797"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8" name="CasellaDiTesto 67"/>
          <p:cNvSpPr txBox="1"/>
          <p:nvPr/>
        </p:nvSpPr>
        <p:spPr>
          <a:xfrm>
            <a:off x="9755816" y="2000250"/>
            <a:ext cx="7147621" cy="461665"/>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900"/>
              </a:spcBef>
              <a:spcAft>
                <a:spcPts val="300"/>
              </a:spcAft>
              <a:buClrTx/>
              <a:buSzTx/>
              <a:buFontTx/>
              <a:buNone/>
              <a:tabLst/>
              <a:defRPr/>
            </a:pPr>
            <a: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ACE – Help for Economic Growth</a:t>
            </a:r>
          </a:p>
        </p:txBody>
      </p:sp>
      <p:sp>
        <p:nvSpPr>
          <p:cNvPr id="69" name="Rettangolo 68"/>
          <p:cNvSpPr/>
          <p:nvPr/>
        </p:nvSpPr>
        <p:spPr>
          <a:xfrm>
            <a:off x="9755816" y="2548937"/>
            <a:ext cx="7433777" cy="5262979"/>
          </a:xfrm>
          <a:prstGeom prst="rect">
            <a:avLst/>
          </a:prstGeom>
        </p:spPr>
        <p:txBody>
          <a:bodyPr wrap="square">
            <a:spAutoFit/>
          </a:bodyPr>
          <a:lstStyle/>
          <a:p>
            <a:pPr marL="522287" marR="0" lvl="0" indent="-342900" algn="just" defTabSz="1371600" rtl="0" eaLnBrk="1" fontAlgn="auto" latinLnBrk="0" hangingPunct="1">
              <a:lnSpc>
                <a:spcPct val="100000"/>
              </a:lnSpc>
              <a:spcBef>
                <a:spcPts val="0"/>
              </a:spcBef>
              <a:spcAft>
                <a:spcPts val="0"/>
              </a:spcAft>
              <a:buClr>
                <a:srgbClr val="4472C4">
                  <a:lumMod val="50000"/>
                </a:srgbClr>
              </a:buClr>
              <a:buSzPct val="80000"/>
              <a:buFont typeface="Wingdings" panose="05000000000000000000" pitchFamily="2" charset="2"/>
              <a:buChar char="q"/>
              <a:tabLst/>
              <a:defRPr/>
            </a:pP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The incentive aims at encouraging </a:t>
            </a:r>
            <a:r>
              <a:rPr kumimoji="0" lang="en-US" sz="21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the capitalization of companies</a:t>
            </a:r>
            <a:r>
              <a:rPr kumimoji="0" lang="en-US" sz="21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through the possibility of deducting from the net income, up to the amount of the same, an amount (notional yield) determined as an increase in equity. </a:t>
            </a:r>
          </a:p>
          <a:p>
            <a:pPr marL="522287" marR="0" lvl="0" indent="-342900" algn="just" defTabSz="1371600" rtl="0" eaLnBrk="1" fontAlgn="auto" latinLnBrk="0" hangingPunct="1">
              <a:lnSpc>
                <a:spcPct val="100000"/>
              </a:lnSpc>
              <a:spcBef>
                <a:spcPts val="0"/>
              </a:spcBef>
              <a:spcAft>
                <a:spcPts val="0"/>
              </a:spcAft>
              <a:buClr>
                <a:srgbClr val="4472C4">
                  <a:lumMod val="50000"/>
                </a:srgbClr>
              </a:buClr>
              <a:buSzPct val="80000"/>
              <a:buFont typeface="Wingdings" panose="05000000000000000000" pitchFamily="2" charset="2"/>
              <a:buChar char="q"/>
              <a:tabLst/>
              <a:defRPr/>
            </a:pPr>
            <a:endPar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a:p>
            <a:pPr marL="522287" marR="0" lvl="0" indent="-342900" algn="just" defTabSz="1371600" rtl="0" eaLnBrk="1" fontAlgn="auto" latinLnBrk="0" hangingPunct="1">
              <a:lnSpc>
                <a:spcPct val="100000"/>
              </a:lnSpc>
              <a:spcBef>
                <a:spcPts val="0"/>
              </a:spcBef>
              <a:spcAft>
                <a:spcPts val="0"/>
              </a:spcAft>
              <a:buClr>
                <a:srgbClr val="4472C4">
                  <a:lumMod val="50000"/>
                </a:srgbClr>
              </a:buClr>
              <a:buSzPct val="80000"/>
              <a:buFont typeface="Wingdings" panose="05000000000000000000" pitchFamily="2" charset="2"/>
              <a:buChar char="q"/>
              <a:tabLst/>
              <a:defRPr/>
            </a:pP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The applied tax rate on company revenue (IRES) only for this specific amount is </a:t>
            </a:r>
            <a:r>
              <a:rPr kumimoji="0" lang="en-US" sz="21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1.3%</a:t>
            </a: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a:t>
            </a:r>
          </a:p>
          <a:p>
            <a:pPr marL="522287" marR="0" lvl="0" indent="-342900" algn="just" defTabSz="1371600" rtl="0" eaLnBrk="1" fontAlgn="auto" latinLnBrk="0" hangingPunct="1">
              <a:lnSpc>
                <a:spcPct val="100000"/>
              </a:lnSpc>
              <a:spcBef>
                <a:spcPts val="0"/>
              </a:spcBef>
              <a:spcAft>
                <a:spcPts val="0"/>
              </a:spcAft>
              <a:buClr>
                <a:srgbClr val="4472C4">
                  <a:lumMod val="50000"/>
                </a:srgbClr>
              </a:buClr>
              <a:buSzPct val="80000"/>
              <a:buFont typeface="Wingdings" panose="05000000000000000000" pitchFamily="2" charset="2"/>
              <a:buChar char="q"/>
              <a:tabLst/>
              <a:defRPr/>
            </a:pPr>
            <a:endPar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a:p>
            <a:pPr marL="522287" marR="0" lvl="0" indent="-342900" algn="just" defTabSz="1371600" rtl="0" eaLnBrk="1" fontAlgn="auto" latinLnBrk="0" hangingPunct="1">
              <a:lnSpc>
                <a:spcPct val="100000"/>
              </a:lnSpc>
              <a:spcBef>
                <a:spcPts val="0"/>
              </a:spcBef>
              <a:spcAft>
                <a:spcPts val="0"/>
              </a:spcAft>
              <a:buClr>
                <a:srgbClr val="4472C4">
                  <a:lumMod val="50000"/>
                </a:srgbClr>
              </a:buClr>
              <a:buSzPct val="80000"/>
              <a:buFont typeface="Wingdings" panose="05000000000000000000" pitchFamily="2" charset="2"/>
              <a:buChar char="q"/>
              <a:tabLst/>
              <a:defRPr/>
            </a:pP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To calculate the ACE incentive, the positive and negative elements of the capital increase must be algebraically added</a:t>
            </a:r>
          </a:p>
          <a:p>
            <a:pPr marL="522287" marR="0" lvl="0" indent="-342900" algn="just" defTabSz="1371600" rtl="0" eaLnBrk="1" fontAlgn="auto" latinLnBrk="0" hangingPunct="1">
              <a:lnSpc>
                <a:spcPct val="100000"/>
              </a:lnSpc>
              <a:spcBef>
                <a:spcPts val="0"/>
              </a:spcBef>
              <a:spcAft>
                <a:spcPts val="0"/>
              </a:spcAft>
              <a:buClr>
                <a:srgbClr val="4472C4">
                  <a:lumMod val="50000"/>
                </a:srgbClr>
              </a:buClr>
              <a:buSzPct val="80000"/>
              <a:buFont typeface="Wingdings" panose="05000000000000000000" pitchFamily="2" charset="2"/>
              <a:buChar char="q"/>
              <a:tabLst/>
              <a:defRPr/>
            </a:pPr>
            <a:endPar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a:p>
            <a:pPr marL="522287" marR="0" lvl="0" indent="-342900" algn="just" defTabSz="1371600" rtl="0" eaLnBrk="1" fontAlgn="auto" latinLnBrk="0" hangingPunct="1">
              <a:lnSpc>
                <a:spcPct val="100000"/>
              </a:lnSpc>
              <a:spcBef>
                <a:spcPts val="0"/>
              </a:spcBef>
              <a:spcAft>
                <a:spcPts val="0"/>
              </a:spcAft>
              <a:buClr>
                <a:srgbClr val="4472C4">
                  <a:lumMod val="50000"/>
                </a:srgbClr>
              </a:buClr>
              <a:buSzPct val="80000"/>
              <a:buFont typeface="Wingdings" panose="05000000000000000000" pitchFamily="2" charset="2"/>
              <a:buChar char="q"/>
              <a:tabLst/>
              <a:defRPr/>
            </a:pP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The result obtained must be compared with the shareholders' equity resulting from the financial statements for the year including the profit or loss. The tax base is equal to the lower of the two amounts.</a:t>
            </a:r>
          </a:p>
        </p:txBody>
      </p:sp>
    </p:spTree>
    <p:extLst>
      <p:ext uri="{BB962C8B-B14F-4D97-AF65-F5344CB8AC3E}">
        <p14:creationId xmlns:p14="http://schemas.microsoft.com/office/powerpoint/2010/main" val="247348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39</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22" name="Group 8"/>
          <p:cNvGrpSpPr/>
          <p:nvPr/>
        </p:nvGrpSpPr>
        <p:grpSpPr>
          <a:xfrm>
            <a:off x="2656772" y="1287178"/>
            <a:ext cx="13327397" cy="130629"/>
            <a:chOff x="5594142" y="5684880"/>
            <a:chExt cx="13327397" cy="130629"/>
          </a:xfrm>
        </p:grpSpPr>
        <p:cxnSp>
          <p:nvCxnSpPr>
            <p:cNvPr id="23"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24"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25"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 </a:t>
              </a:r>
            </a:p>
          </p:txBody>
        </p:sp>
      </p:grpSp>
      <p:grpSp>
        <p:nvGrpSpPr>
          <p:cNvPr id="26" name="Gruppo 25"/>
          <p:cNvGrpSpPr/>
          <p:nvPr/>
        </p:nvGrpSpPr>
        <p:grpSpPr>
          <a:xfrm>
            <a:off x="-137160" y="-137160"/>
            <a:ext cx="3670523" cy="1086702"/>
            <a:chOff x="0" y="0"/>
            <a:chExt cx="3670523" cy="1086702"/>
          </a:xfrm>
        </p:grpSpPr>
        <p:pic>
          <p:nvPicPr>
            <p:cNvPr id="30" name="Immagin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31" name="Picture 11"/>
            <p:cNvPicPr>
              <a:picLocks noChangeAspect="1"/>
            </p:cNvPicPr>
            <p:nvPr/>
          </p:nvPicPr>
          <p:blipFill>
            <a:blip r:embed="rId4"/>
            <a:stretch>
              <a:fillRect/>
            </a:stretch>
          </p:blipFill>
          <p:spPr>
            <a:xfrm>
              <a:off x="1674274" y="312912"/>
              <a:ext cx="882598" cy="441771"/>
            </a:xfrm>
            <a:prstGeom prst="rect">
              <a:avLst/>
            </a:prstGeom>
          </p:spPr>
        </p:pic>
        <p:pic>
          <p:nvPicPr>
            <p:cNvPr id="32" name="Immagin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3" name="Connettore diritto 32"/>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4" name="Заголовок 1"/>
          <p:cNvSpPr txBox="1">
            <a:spLocks/>
          </p:cNvSpPr>
          <p:nvPr/>
        </p:nvSpPr>
        <p:spPr>
          <a:xfrm>
            <a:off x="2522830" y="596347"/>
            <a:ext cx="13595278"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a:noFill/>
                </a:ln>
                <a:solidFill>
                  <a:srgbClr val="75787B"/>
                </a:solidFill>
                <a:effectLst/>
                <a:uLnTx/>
                <a:uFillTx/>
                <a:latin typeface="Arial" panose="020B0604020202020204" pitchFamily="34" charset="0"/>
                <a:ea typeface="Lato" panose="020F0502020204030203" pitchFamily="34" charset="0"/>
                <a:cs typeface="Arial" panose="020B0604020202020204" pitchFamily="34" charset="0"/>
              </a:rPr>
              <a:t>Investments in innovative startups/SMEs</a:t>
            </a:r>
          </a:p>
        </p:txBody>
      </p:sp>
      <p:sp>
        <p:nvSpPr>
          <p:cNvPr id="35" name="Заголовок 1"/>
          <p:cNvSpPr txBox="1">
            <a:spLocks/>
          </p:cNvSpPr>
          <p:nvPr/>
        </p:nvSpPr>
        <p:spPr>
          <a:xfrm>
            <a:off x="14005560" y="152931"/>
            <a:ext cx="3705923" cy="506520"/>
          </a:xfrm>
          <a:prstGeom prst="rect">
            <a:avLst/>
          </a:prstGeom>
        </p:spPr>
        <p:txBody>
          <a:bodyPr lIns="137160" tIns="68580" rIns="137160" bIns="6858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150" normalizeH="0" baseline="0" noProof="0" dirty="0">
                <a:ln>
                  <a:noFill/>
                </a:ln>
                <a:solidFill>
                  <a:srgbClr val="999A98"/>
                </a:solidFill>
                <a:effectLst/>
                <a:uLnTx/>
                <a:uFillTx/>
                <a:latin typeface="Arial"/>
                <a:ea typeface="Lato" panose="020F0502020204030203" pitchFamily="34" charset="0"/>
                <a:cs typeface="Arial"/>
              </a:rPr>
              <a:t>FISCAL BENEFITS</a:t>
            </a:r>
            <a:endParaRPr kumimoji="0" lang="ru-RU" sz="1500" b="1" i="0" u="none" strike="noStrike" kern="1200" cap="none" spc="150" normalizeH="0" baseline="0" noProof="0" dirty="0">
              <a:ln>
                <a:noFill/>
              </a:ln>
              <a:solidFill>
                <a:srgbClr val="999A98"/>
              </a:solidFill>
              <a:effectLst/>
              <a:uLnTx/>
              <a:uFillTx/>
              <a:latin typeface="Arial"/>
              <a:ea typeface="Lato" panose="020F0502020204030203" pitchFamily="34" charset="0"/>
              <a:cs typeface="Arial"/>
            </a:endParaRPr>
          </a:p>
        </p:txBody>
      </p:sp>
      <p:cxnSp>
        <p:nvCxnSpPr>
          <p:cNvPr id="55" name="Connettore diritto 54">
            <a:extLst/>
          </p:cNvPr>
          <p:cNvCxnSpPr>
            <a:cxnSpLocks/>
          </p:cNvCxnSpPr>
          <p:nvPr/>
        </p:nvCxnSpPr>
        <p:spPr>
          <a:xfrm>
            <a:off x="1287313" y="2680415"/>
            <a:ext cx="7051797"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6" name="CasellaDiTesto 55">
            <a:extLst/>
          </p:cNvPr>
          <p:cNvSpPr txBox="1"/>
          <p:nvPr/>
        </p:nvSpPr>
        <p:spPr>
          <a:xfrm>
            <a:off x="2943086" y="2244218"/>
            <a:ext cx="3740250" cy="461665"/>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900"/>
              </a:spcBef>
              <a:spcAft>
                <a:spcPts val="300"/>
              </a:spcAft>
              <a:buClrTx/>
              <a:buSzTx/>
              <a:buFontTx/>
              <a:buNone/>
              <a:tabLst/>
              <a:defRPr/>
            </a:pPr>
            <a:r>
              <a:rPr kumimoji="0" lang="it-IT"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ELIGIBILITY</a:t>
            </a:r>
          </a:p>
        </p:txBody>
      </p:sp>
      <p:sp>
        <p:nvSpPr>
          <p:cNvPr id="57" name="Rettangolo 56">
            <a:extLst/>
          </p:cNvPr>
          <p:cNvSpPr/>
          <p:nvPr/>
        </p:nvSpPr>
        <p:spPr>
          <a:xfrm>
            <a:off x="1096323" y="2806760"/>
            <a:ext cx="7433777" cy="3647152"/>
          </a:xfrm>
          <a:prstGeom prst="rect">
            <a:avLst/>
          </a:prstGeom>
        </p:spPr>
        <p:txBody>
          <a:bodyPr wrap="square">
            <a:spAutoFit/>
          </a:bodyPr>
          <a:lstStyle/>
          <a:p>
            <a:pPr marL="522287" marR="0" lvl="0" indent="-342900" algn="just" defTabSz="1371600" rtl="0" eaLnBrk="1" fontAlgn="auto" latinLnBrk="0" hangingPunct="1">
              <a:lnSpc>
                <a:spcPct val="100000"/>
              </a:lnSpc>
              <a:spcBef>
                <a:spcPts val="0"/>
              </a:spcBef>
              <a:spcAft>
                <a:spcPts val="0"/>
              </a:spcAft>
              <a:buClr>
                <a:srgbClr val="4472C4">
                  <a:lumMod val="50000"/>
                </a:srgbClr>
              </a:buClr>
              <a:buSzPct val="80000"/>
              <a:buFont typeface="Wingdings" panose="05000000000000000000" pitchFamily="2" charset="2"/>
              <a:buChar char="q"/>
              <a:tabLst/>
              <a:defRPr/>
            </a:pPr>
            <a:r>
              <a:rPr kumimoji="0" lang="en-US" sz="21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Legal</a:t>
            </a: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 or </a:t>
            </a:r>
            <a:r>
              <a:rPr kumimoji="0" lang="en-US" sz="21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natural persons</a:t>
            </a:r>
            <a:r>
              <a:rPr kumimoji="0" lang="en-US" sz="2100" b="1"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 </a:t>
            </a: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investing directly or indirectly in one or more innovative startups or SMEs</a:t>
            </a:r>
          </a:p>
          <a:p>
            <a:pPr marL="522287" marR="0" lvl="0" indent="-342900" algn="just" defTabSz="1371600" rtl="0" eaLnBrk="1" fontAlgn="auto" latinLnBrk="0" hangingPunct="1">
              <a:lnSpc>
                <a:spcPct val="100000"/>
              </a:lnSpc>
              <a:spcBef>
                <a:spcPts val="0"/>
              </a:spcBef>
              <a:spcAft>
                <a:spcPts val="0"/>
              </a:spcAft>
              <a:buClr>
                <a:srgbClr val="4472C4">
                  <a:lumMod val="50000"/>
                </a:srgbClr>
              </a:buClr>
              <a:buSzPct val="80000"/>
              <a:buFont typeface="Wingdings" panose="05000000000000000000" pitchFamily="2" charset="2"/>
              <a:buChar char="q"/>
              <a:tabLst/>
              <a:defRPr/>
            </a:pPr>
            <a:endPar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a:p>
            <a:pPr marL="522287" marR="0" lvl="0" indent="-342900" algn="just" defTabSz="1371600" rtl="0" eaLnBrk="1" fontAlgn="auto" latinLnBrk="0" hangingPunct="1">
              <a:lnSpc>
                <a:spcPct val="100000"/>
              </a:lnSpc>
              <a:spcBef>
                <a:spcPts val="0"/>
              </a:spcBef>
              <a:spcAft>
                <a:spcPts val="0"/>
              </a:spcAft>
              <a:buClr>
                <a:srgbClr val="4472C4">
                  <a:lumMod val="50000"/>
                </a:srgbClr>
              </a:buClr>
              <a:buSzPct val="80000"/>
              <a:buFont typeface="Wingdings" panose="05000000000000000000" pitchFamily="2" charset="2"/>
              <a:buChar char="q"/>
              <a:tabLst/>
              <a:defRPr/>
            </a:pPr>
            <a:r>
              <a:rPr kumimoji="0" lang="en-US" sz="21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Mature companies</a:t>
            </a:r>
            <a:r>
              <a:rPr kumimoji="0" lang="en-US" sz="2100" b="1"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 </a:t>
            </a: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invest in the acquisition of the entire share capital of innovative startups, only if the acquisition is maintained </a:t>
            </a:r>
            <a:r>
              <a:rPr kumimoji="0" lang="en-US" sz="21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for at least 3 years</a:t>
            </a:r>
            <a:endParaRPr kumimoji="0" lang="en-US" sz="21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a:p>
            <a:pPr marL="522287" marR="0" lvl="0" indent="-342900" algn="just" defTabSz="1371600" rtl="0" eaLnBrk="1" fontAlgn="auto" latinLnBrk="0" hangingPunct="1">
              <a:lnSpc>
                <a:spcPct val="100000"/>
              </a:lnSpc>
              <a:spcBef>
                <a:spcPts val="0"/>
              </a:spcBef>
              <a:spcAft>
                <a:spcPts val="0"/>
              </a:spcAft>
              <a:buClr>
                <a:srgbClr val="4472C4">
                  <a:lumMod val="50000"/>
                </a:srgbClr>
              </a:buClr>
              <a:buSzPct val="80000"/>
              <a:buFont typeface="Wingdings" panose="05000000000000000000" pitchFamily="2" charset="2"/>
              <a:buChar char="q"/>
              <a:tabLst/>
              <a:defRPr/>
            </a:pPr>
            <a:endPar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a:p>
            <a:pPr marL="522287" marR="0" lvl="0" indent="-342900" algn="just" defTabSz="1371600" rtl="0" eaLnBrk="1" fontAlgn="auto" latinLnBrk="0" hangingPunct="1">
              <a:lnSpc>
                <a:spcPct val="100000"/>
              </a:lnSpc>
              <a:spcBef>
                <a:spcPts val="0"/>
              </a:spcBef>
              <a:spcAft>
                <a:spcPts val="0"/>
              </a:spcAft>
              <a:buClr>
                <a:srgbClr val="4472C4">
                  <a:lumMod val="50000"/>
                </a:srgbClr>
              </a:buClr>
              <a:buSzPct val="80000"/>
              <a:buFont typeface="Wingdings" panose="05000000000000000000" pitchFamily="2" charset="2"/>
              <a:buChar char="q"/>
              <a:tabLst/>
              <a:defRPr/>
            </a:pP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The benefit applies to contributions in cash in the company </a:t>
            </a:r>
            <a:r>
              <a:rPr kumimoji="0" lang="en-US" sz="21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share capital</a:t>
            </a:r>
            <a:r>
              <a:rPr kumimoji="0" lang="en-US" sz="2100" b="1"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 </a:t>
            </a: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and in the </a:t>
            </a:r>
            <a:r>
              <a:rPr kumimoji="0" lang="en-US" sz="21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reserves</a:t>
            </a: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 of innovative startups and SMEs or of companies investing mainly in the capital of innovative startups or SMEs</a:t>
            </a:r>
          </a:p>
        </p:txBody>
      </p:sp>
      <p:sp>
        <p:nvSpPr>
          <p:cNvPr id="52" name="Rettangolo 51">
            <a:extLst/>
          </p:cNvPr>
          <p:cNvSpPr/>
          <p:nvPr/>
        </p:nvSpPr>
        <p:spPr>
          <a:xfrm>
            <a:off x="1162262" y="8051879"/>
            <a:ext cx="7301898" cy="738664"/>
          </a:xfrm>
          <a:prstGeom prst="rect">
            <a:avLst/>
          </a:prstGeom>
        </p:spPr>
        <p:txBody>
          <a:bodyPr wrap="square">
            <a:spAutoFit/>
          </a:bodyPr>
          <a:lstStyle/>
          <a:p>
            <a:pPr marL="522287" marR="0" lvl="0" indent="-342900" algn="just" defTabSz="1371600" rtl="0" eaLnBrk="1" fontAlgn="auto" latinLnBrk="0" hangingPunct="1">
              <a:lnSpc>
                <a:spcPct val="100000"/>
              </a:lnSpc>
              <a:spcBef>
                <a:spcPts val="0"/>
              </a:spcBef>
              <a:spcAft>
                <a:spcPts val="0"/>
              </a:spcAft>
              <a:buClr>
                <a:srgbClr val="4472C4">
                  <a:lumMod val="50000"/>
                </a:srgbClr>
              </a:buClr>
              <a:buSzPct val="80000"/>
              <a:buFont typeface="Wingdings" panose="05000000000000000000" pitchFamily="2" charset="2"/>
              <a:buChar char="q"/>
              <a:tabLst/>
              <a:defRPr/>
            </a:pP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Fiscal deductibility on </a:t>
            </a:r>
            <a:r>
              <a:rPr kumimoji="0" lang="en-US" sz="21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IRPEF</a:t>
            </a:r>
            <a:r>
              <a:rPr kumimoji="0" lang="en-US" sz="21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(personal income tax) or </a:t>
            </a:r>
            <a:r>
              <a:rPr kumimoji="0" lang="en-US" sz="21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IRES</a:t>
            </a:r>
            <a:r>
              <a:rPr kumimoji="0" lang="en-US" sz="21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 (tax on company revenues) </a:t>
            </a:r>
            <a:endParaRPr kumimoji="0" lang="en-US" sz="2100" b="1"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p:txBody>
      </p:sp>
      <p:sp>
        <p:nvSpPr>
          <p:cNvPr id="53" name="CasellaDiTesto 52">
            <a:extLst/>
          </p:cNvPr>
          <p:cNvSpPr txBox="1"/>
          <p:nvPr/>
        </p:nvSpPr>
        <p:spPr>
          <a:xfrm>
            <a:off x="2038113" y="7465502"/>
            <a:ext cx="5550197" cy="461665"/>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900"/>
              </a:spcBef>
              <a:spcAft>
                <a:spcPts val="300"/>
              </a:spcAft>
              <a:buClrTx/>
              <a:buSzTx/>
              <a:buFontTx/>
              <a:buNone/>
              <a:tabLst/>
              <a:defRPr/>
            </a:pPr>
            <a:r>
              <a:rPr kumimoji="0" lang="it-IT"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WHAT</a:t>
            </a:r>
          </a:p>
        </p:txBody>
      </p:sp>
      <p:cxnSp>
        <p:nvCxnSpPr>
          <p:cNvPr id="54" name="Connettore diritto 53">
            <a:extLst/>
          </p:cNvPr>
          <p:cNvCxnSpPr>
            <a:cxnSpLocks/>
          </p:cNvCxnSpPr>
          <p:nvPr/>
        </p:nvCxnSpPr>
        <p:spPr>
          <a:xfrm>
            <a:off x="1287313" y="7973332"/>
            <a:ext cx="7051797"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8" name="Tabella 57">
            <a:extLst/>
          </p:cNvPr>
          <p:cNvGraphicFramePr>
            <a:graphicFrameLocks noGrp="1"/>
          </p:cNvGraphicFramePr>
          <p:nvPr>
            <p:extLst/>
          </p:nvPr>
        </p:nvGraphicFramePr>
        <p:xfrm>
          <a:off x="9830482" y="2806760"/>
          <a:ext cx="7667809" cy="3422231"/>
        </p:xfrm>
        <a:graphic>
          <a:graphicData uri="http://schemas.openxmlformats.org/drawingml/2006/table">
            <a:tbl>
              <a:tblPr firstRow="1" firstCol="1" bandRow="1">
                <a:tableStyleId>{1FECB4D8-DB02-4DC6-A0A2-4F2EBAE1DC90}</a:tableStyleId>
              </a:tblPr>
              <a:tblGrid>
                <a:gridCol w="2791010">
                  <a:extLst>
                    <a:ext uri="{9D8B030D-6E8A-4147-A177-3AD203B41FA5}">
                      <a16:colId xmlns:a16="http://schemas.microsoft.com/office/drawing/2014/main" val="3654913947"/>
                    </a:ext>
                  </a:extLst>
                </a:gridCol>
                <a:gridCol w="2412971">
                  <a:extLst>
                    <a:ext uri="{9D8B030D-6E8A-4147-A177-3AD203B41FA5}">
                      <a16:colId xmlns:a16="http://schemas.microsoft.com/office/drawing/2014/main" val="20000"/>
                    </a:ext>
                  </a:extLst>
                </a:gridCol>
                <a:gridCol w="43909">
                  <a:extLst>
                    <a:ext uri="{9D8B030D-6E8A-4147-A177-3AD203B41FA5}">
                      <a16:colId xmlns:a16="http://schemas.microsoft.com/office/drawing/2014/main" val="1051583380"/>
                    </a:ext>
                  </a:extLst>
                </a:gridCol>
                <a:gridCol w="2419919">
                  <a:extLst>
                    <a:ext uri="{9D8B030D-6E8A-4147-A177-3AD203B41FA5}">
                      <a16:colId xmlns:a16="http://schemas.microsoft.com/office/drawing/2014/main" val="20001"/>
                    </a:ext>
                  </a:extLst>
                </a:gridCol>
              </a:tblGrid>
              <a:tr h="519514">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400" noProof="0" dirty="0">
                          <a:effectLst/>
                          <a:latin typeface="Arial" panose="020B0604020202020204" pitchFamily="34" charset="0"/>
                          <a:cs typeface="Arial" panose="020B0604020202020204" pitchFamily="34" charset="0"/>
                        </a:rPr>
                        <a:t>Fiscal subject</a:t>
                      </a:r>
                    </a:p>
                  </a:txBody>
                  <a:tcPr marL="14288" marR="14288" marT="14288" marB="14288" anchor="ctr"/>
                </a:tc>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400" noProof="0" dirty="0">
                          <a:effectLst/>
                          <a:latin typeface="Arial" panose="020B0604020202020204" pitchFamily="34" charset="0"/>
                          <a:cs typeface="Arial" panose="020B0604020202020204" pitchFamily="34" charset="0"/>
                        </a:rPr>
                        <a:t>Investments (€)</a:t>
                      </a:r>
                    </a:p>
                  </a:txBody>
                  <a:tcPr marL="14288" marR="14288" marT="14288" marB="14288" anchor="ctr"/>
                </a:tc>
                <a:tc hMerge="1">
                  <a:txBody>
                    <a:bodyPr/>
                    <a:lstStyle/>
                    <a:p>
                      <a:endParaRPr lang="it-IT"/>
                    </a:p>
                  </a:txBody>
                  <a:tcPr/>
                </a:tc>
                <a:tc>
                  <a:txBody>
                    <a:bodyPr/>
                    <a:lstStyle/>
                    <a:p>
                      <a:pPr algn="ctr">
                        <a:lnSpc>
                          <a:spcPct val="115000"/>
                        </a:lnSpc>
                        <a:spcAft>
                          <a:spcPts val="0"/>
                        </a:spcAft>
                      </a:pPr>
                      <a:r>
                        <a:rPr lang="en-US" sz="2400" noProof="0" dirty="0">
                          <a:effectLst/>
                          <a:latin typeface="Arial" panose="020B0604020202020204" pitchFamily="34" charset="0"/>
                          <a:ea typeface="Calibri"/>
                          <a:cs typeface="Arial" panose="020B0604020202020204" pitchFamily="34" charset="0"/>
                        </a:rPr>
                        <a:t>Fiscal deductibility (%)</a:t>
                      </a:r>
                    </a:p>
                  </a:txBody>
                  <a:tcPr marL="14288" marR="14288" marT="14288" marB="14288" anchor="ctr"/>
                </a:tc>
                <a:extLst>
                  <a:ext uri="{0D108BD9-81ED-4DB2-BD59-A6C34878D82A}">
                    <a16:rowId xmlns:a16="http://schemas.microsoft.com/office/drawing/2014/main" val="10000"/>
                  </a:ext>
                </a:extLst>
              </a:tr>
              <a:tr h="789707">
                <a:tc>
                  <a:txBody>
                    <a:bodyPr/>
                    <a:lstStyle/>
                    <a:p>
                      <a:pPr algn="ctr">
                        <a:lnSpc>
                          <a:spcPct val="115000"/>
                        </a:lnSpc>
                        <a:spcAft>
                          <a:spcPts val="0"/>
                        </a:spcAft>
                      </a:pPr>
                      <a:r>
                        <a:rPr lang="en-US" sz="2000" b="1" i="0" noProof="0" dirty="0">
                          <a:solidFill>
                            <a:schemeClr val="accent5">
                              <a:lumMod val="50000"/>
                            </a:schemeClr>
                          </a:solidFill>
                          <a:effectLst/>
                          <a:latin typeface="Arial" panose="020B0604020202020204" pitchFamily="34" charset="0"/>
                          <a:ea typeface="Calibri"/>
                          <a:cs typeface="Arial" panose="020B0604020202020204" pitchFamily="34" charset="0"/>
                        </a:rPr>
                        <a:t>Natural persons</a:t>
                      </a:r>
                    </a:p>
                  </a:txBody>
                  <a:tcPr marL="14288" marR="14288" marT="14288" marB="14288" anchor="ctr"/>
                </a:tc>
                <a:tc>
                  <a:txBody>
                    <a:bodyPr/>
                    <a:lstStyle/>
                    <a:p>
                      <a:pPr marL="0" marR="0" lvl="0" indent="0" algn="ctr" defTabSz="1371600" rtl="0" eaLnBrk="1" fontAlgn="auto" latinLnBrk="0" hangingPunct="1">
                        <a:lnSpc>
                          <a:spcPct val="115000"/>
                        </a:lnSpc>
                        <a:spcBef>
                          <a:spcPts val="0"/>
                        </a:spcBef>
                        <a:spcAft>
                          <a:spcPts val="0"/>
                        </a:spcAft>
                        <a:buClrTx/>
                        <a:buSzTx/>
                        <a:buFontTx/>
                        <a:buNone/>
                        <a:tabLst/>
                        <a:defRPr/>
                      </a:pPr>
                      <a:r>
                        <a:rPr lang="it-IT" sz="2200" dirty="0">
                          <a:effectLst/>
                          <a:latin typeface="Arial" panose="020B0604020202020204" pitchFamily="34" charset="0"/>
                          <a:ea typeface="Calibri"/>
                          <a:cs typeface="Arial" panose="020B0604020202020204" pitchFamily="34" charset="0"/>
                        </a:rPr>
                        <a:t>≤ € 1 MLN</a:t>
                      </a:r>
                    </a:p>
                  </a:txBody>
                  <a:tcPr marL="14288" marR="14288" marT="14288" marB="14288" anchor="ctr"/>
                </a:tc>
                <a:tc gridSpan="2">
                  <a:txBody>
                    <a:bodyPr/>
                    <a:lstStyle/>
                    <a:p>
                      <a:pPr algn="ctr">
                        <a:lnSpc>
                          <a:spcPct val="115000"/>
                        </a:lnSpc>
                        <a:spcAft>
                          <a:spcPts val="0"/>
                        </a:spcAft>
                      </a:pPr>
                      <a:r>
                        <a:rPr lang="en-US" sz="2200" b="0" i="0" noProof="0" dirty="0">
                          <a:effectLst/>
                          <a:latin typeface="Arial" panose="020B0604020202020204" pitchFamily="34" charset="0"/>
                          <a:ea typeface="Calibri"/>
                          <a:cs typeface="Arial" panose="020B0604020202020204" pitchFamily="34" charset="0"/>
                        </a:rPr>
                        <a:t>50% *</a:t>
                      </a:r>
                    </a:p>
                  </a:txBody>
                  <a:tcPr marL="14288" marR="14288" marT="14288" marB="14288" anchor="ctr"/>
                </a:tc>
                <a:tc hMerge="1">
                  <a:txBody>
                    <a:bodyPr/>
                    <a:lstStyle/>
                    <a:p>
                      <a:pPr algn="ctr">
                        <a:lnSpc>
                          <a:spcPct val="115000"/>
                        </a:lnSpc>
                        <a:spcAft>
                          <a:spcPts val="0"/>
                        </a:spcAft>
                      </a:pPr>
                      <a:endParaRPr lang="it-IT" sz="1200" dirty="0">
                        <a:effectLst/>
                        <a:latin typeface="Trebuchet MS" panose="020B0603020202020204" pitchFamily="34" charset="0"/>
                        <a:ea typeface="Calibri"/>
                        <a:cs typeface="Times New Roman"/>
                      </a:endParaRPr>
                    </a:p>
                  </a:txBody>
                  <a:tcPr marL="9525" marR="9525" marT="9525" marB="9525" anchor="ctr"/>
                </a:tc>
                <a:extLst>
                  <a:ext uri="{0D108BD9-81ED-4DB2-BD59-A6C34878D82A}">
                    <a16:rowId xmlns:a16="http://schemas.microsoft.com/office/drawing/2014/main" val="3991569348"/>
                  </a:ext>
                </a:extLst>
              </a:tr>
              <a:tr h="916724">
                <a:tc>
                  <a:txBody>
                    <a:bodyPr/>
                    <a:lstStyle/>
                    <a:p>
                      <a:pPr algn="ctr">
                        <a:lnSpc>
                          <a:spcPct val="115000"/>
                        </a:lnSpc>
                        <a:spcAft>
                          <a:spcPts val="0"/>
                        </a:spcAft>
                      </a:pPr>
                      <a:r>
                        <a:rPr lang="en-US" sz="2000" b="1" noProof="0" dirty="0">
                          <a:solidFill>
                            <a:schemeClr val="accent5">
                              <a:lumMod val="50000"/>
                            </a:schemeClr>
                          </a:solidFill>
                          <a:effectLst/>
                          <a:latin typeface="Arial" panose="020B0604020202020204" pitchFamily="34" charset="0"/>
                          <a:ea typeface="Calibri"/>
                          <a:cs typeface="Arial" panose="020B0604020202020204" pitchFamily="34" charset="0"/>
                        </a:rPr>
                        <a:t>Legal persons</a:t>
                      </a:r>
                    </a:p>
                  </a:txBody>
                  <a:tcPr marL="14288" marR="14288" marT="14288" marB="14288" anchor="ctr"/>
                </a:tc>
                <a:tc gridSpan="2">
                  <a:txBody>
                    <a:bodyPr/>
                    <a:lstStyle/>
                    <a:p>
                      <a:pPr marL="0" marR="0" lvl="0" indent="0" algn="ctr" defTabSz="1371600" rtl="0" eaLnBrk="1" fontAlgn="auto" latinLnBrk="0" hangingPunct="1">
                        <a:lnSpc>
                          <a:spcPct val="115000"/>
                        </a:lnSpc>
                        <a:spcBef>
                          <a:spcPts val="0"/>
                        </a:spcBef>
                        <a:spcAft>
                          <a:spcPts val="0"/>
                        </a:spcAft>
                        <a:buClrTx/>
                        <a:buSzTx/>
                        <a:buFontTx/>
                        <a:buNone/>
                        <a:tabLst/>
                        <a:defRPr/>
                      </a:pPr>
                      <a:r>
                        <a:rPr lang="it-IT" sz="2200" dirty="0">
                          <a:effectLst/>
                          <a:latin typeface="Arial" panose="020B0604020202020204" pitchFamily="34" charset="0"/>
                          <a:ea typeface="Calibri"/>
                          <a:cs typeface="Arial" panose="020B0604020202020204" pitchFamily="34" charset="0"/>
                        </a:rPr>
                        <a:t>≤ € 1.8 MLN</a:t>
                      </a:r>
                    </a:p>
                  </a:txBody>
                  <a:tcPr marL="14288" marR="14288" marT="14288" marB="14288" anchor="ctr"/>
                </a:tc>
                <a:tc hMerge="1">
                  <a:txBody>
                    <a:bodyPr/>
                    <a:lstStyle/>
                    <a:p>
                      <a:endParaRPr lang="it-IT"/>
                    </a:p>
                  </a:txBody>
                  <a:tcPr/>
                </a:tc>
                <a:tc>
                  <a:txBody>
                    <a:bodyPr/>
                    <a:lstStyle/>
                    <a:p>
                      <a:pPr algn="ctr">
                        <a:lnSpc>
                          <a:spcPct val="115000"/>
                        </a:lnSpc>
                        <a:spcAft>
                          <a:spcPts val="0"/>
                        </a:spcAft>
                      </a:pPr>
                      <a:r>
                        <a:rPr lang="en-US" sz="2200" noProof="0" dirty="0">
                          <a:solidFill>
                            <a:schemeClr val="tx1"/>
                          </a:solidFill>
                          <a:effectLst/>
                          <a:latin typeface="Arial" panose="020B0604020202020204" pitchFamily="34" charset="0"/>
                          <a:ea typeface="Calibri"/>
                          <a:cs typeface="Arial" panose="020B0604020202020204" pitchFamily="34" charset="0"/>
                        </a:rPr>
                        <a:t>60% *</a:t>
                      </a:r>
                    </a:p>
                  </a:txBody>
                  <a:tcPr marL="14288" marR="14288" marT="14288" marB="14288" anchor="ctr"/>
                </a:tc>
                <a:extLst>
                  <a:ext uri="{0D108BD9-81ED-4DB2-BD59-A6C34878D82A}">
                    <a16:rowId xmlns:a16="http://schemas.microsoft.com/office/drawing/2014/main" val="10002"/>
                  </a:ext>
                </a:extLst>
              </a:tr>
              <a:tr h="845976">
                <a:tc>
                  <a:txBody>
                    <a:bodyPr/>
                    <a:lstStyle/>
                    <a:p>
                      <a:pPr marL="0" marR="0" lvl="0" indent="0" algn="ctr" defTabSz="1371600" rtl="0" eaLnBrk="1" fontAlgn="auto" latinLnBrk="0" hangingPunct="1">
                        <a:lnSpc>
                          <a:spcPct val="115000"/>
                        </a:lnSpc>
                        <a:spcBef>
                          <a:spcPts val="0"/>
                        </a:spcBef>
                        <a:spcAft>
                          <a:spcPts val="0"/>
                        </a:spcAft>
                        <a:buClrTx/>
                        <a:buSzTx/>
                        <a:buFontTx/>
                        <a:buNone/>
                        <a:tabLst/>
                        <a:defRPr/>
                      </a:pPr>
                      <a:r>
                        <a:rPr lang="en-US" sz="2000" b="1" noProof="0" dirty="0">
                          <a:solidFill>
                            <a:schemeClr val="accent5">
                              <a:lumMod val="50000"/>
                            </a:schemeClr>
                          </a:solidFill>
                          <a:effectLst/>
                          <a:latin typeface="Arial" panose="020B0604020202020204" pitchFamily="34" charset="0"/>
                          <a:ea typeface="Calibri"/>
                          <a:cs typeface="Arial" panose="020B0604020202020204" pitchFamily="34" charset="0"/>
                        </a:rPr>
                        <a:t>Mature companies</a:t>
                      </a:r>
                    </a:p>
                  </a:txBody>
                  <a:tcPr marL="14288" marR="14288" marT="14288" marB="14288" anchor="ctr"/>
                </a:tc>
                <a:tc gridSpan="2">
                  <a:txBody>
                    <a:bodyPr/>
                    <a:lstStyle/>
                    <a:p>
                      <a:pPr marL="0" marR="0" lvl="0" indent="0" algn="ctr" defTabSz="1371600" rtl="0" eaLnBrk="1" fontAlgn="auto" latinLnBrk="0" hangingPunct="1">
                        <a:lnSpc>
                          <a:spcPct val="115000"/>
                        </a:lnSpc>
                        <a:spcBef>
                          <a:spcPts val="0"/>
                        </a:spcBef>
                        <a:spcAft>
                          <a:spcPts val="0"/>
                        </a:spcAft>
                        <a:buClrTx/>
                        <a:buSzTx/>
                        <a:buFontTx/>
                        <a:buNone/>
                        <a:tabLst/>
                        <a:defRPr/>
                      </a:pPr>
                      <a:r>
                        <a:rPr lang="it-IT" sz="2200" dirty="0">
                          <a:effectLst/>
                          <a:latin typeface="Arial" panose="020B0604020202020204" pitchFamily="34" charset="0"/>
                          <a:ea typeface="Calibri"/>
                          <a:cs typeface="Arial" panose="020B0604020202020204" pitchFamily="34" charset="0"/>
                        </a:rPr>
                        <a:t>≤ € 15 MLN</a:t>
                      </a:r>
                    </a:p>
                  </a:txBody>
                  <a:tcPr marL="14288" marR="14288" marT="14288" marB="14288" anchor="ctr"/>
                </a:tc>
                <a:tc hMerge="1">
                  <a:txBody>
                    <a:bodyPr/>
                    <a:lstStyle/>
                    <a:p>
                      <a:endParaRPr lang="it-IT"/>
                    </a:p>
                  </a:txBody>
                  <a:tcPr/>
                </a:tc>
                <a:tc>
                  <a:txBody>
                    <a:bodyPr/>
                    <a:lstStyle/>
                    <a:p>
                      <a:pPr algn="ctr">
                        <a:lnSpc>
                          <a:spcPct val="115000"/>
                        </a:lnSpc>
                        <a:spcAft>
                          <a:spcPts val="0"/>
                        </a:spcAft>
                      </a:pPr>
                      <a:r>
                        <a:rPr lang="en-US" sz="2200" noProof="0" dirty="0">
                          <a:solidFill>
                            <a:schemeClr val="tx1"/>
                          </a:solidFill>
                          <a:effectLst/>
                          <a:latin typeface="Arial" panose="020B0604020202020204" pitchFamily="34" charset="0"/>
                          <a:ea typeface="Calibri"/>
                          <a:cs typeface="Arial" panose="020B0604020202020204" pitchFamily="34" charset="0"/>
                        </a:rPr>
                        <a:t>100% *  </a:t>
                      </a:r>
                    </a:p>
                  </a:txBody>
                  <a:tcPr marL="14288" marR="14288" marT="14288" marB="14288" anchor="ctr"/>
                </a:tc>
                <a:extLst>
                  <a:ext uri="{0D108BD9-81ED-4DB2-BD59-A6C34878D82A}">
                    <a16:rowId xmlns:a16="http://schemas.microsoft.com/office/drawing/2014/main" val="10003"/>
                  </a:ext>
                </a:extLst>
              </a:tr>
            </a:tbl>
          </a:graphicData>
        </a:graphic>
      </p:graphicFrame>
      <p:sp>
        <p:nvSpPr>
          <p:cNvPr id="62" name="CasellaDiTesto 61">
            <a:extLst/>
          </p:cNvPr>
          <p:cNvSpPr txBox="1"/>
          <p:nvPr/>
        </p:nvSpPr>
        <p:spPr>
          <a:xfrm>
            <a:off x="12429295" y="2244218"/>
            <a:ext cx="2740488" cy="461665"/>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900"/>
              </a:spcBef>
              <a:spcAft>
                <a:spcPts val="300"/>
              </a:spcAft>
              <a:buClrTx/>
              <a:buSzTx/>
              <a:buFontTx/>
              <a:buNone/>
              <a:tabLst/>
              <a:defRPr/>
            </a:pPr>
            <a:r>
              <a:rPr kumimoji="0" lang="it-IT"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INCENTIVES</a:t>
            </a:r>
          </a:p>
        </p:txBody>
      </p:sp>
      <p:cxnSp>
        <p:nvCxnSpPr>
          <p:cNvPr id="63" name="Connettore diritto 62">
            <a:extLst/>
          </p:cNvPr>
          <p:cNvCxnSpPr>
            <a:cxnSpLocks/>
          </p:cNvCxnSpPr>
          <p:nvPr/>
        </p:nvCxnSpPr>
        <p:spPr>
          <a:xfrm>
            <a:off x="9830482" y="2680415"/>
            <a:ext cx="7646689"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1" name="CasellaDiTesto 60">
            <a:extLst/>
          </p:cNvPr>
          <p:cNvSpPr txBox="1"/>
          <p:nvPr/>
        </p:nvSpPr>
        <p:spPr>
          <a:xfrm>
            <a:off x="9830482" y="6405699"/>
            <a:ext cx="7716981" cy="307777"/>
          </a:xfrm>
          <a:prstGeom prst="rect">
            <a:avLst/>
          </a:prstGeom>
          <a:noFill/>
        </p:spPr>
        <p:txBody>
          <a:bodyPr wrap="square" rtlCol="0">
            <a:spAutoFit/>
          </a:bodyP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Waiting for final approval. The existing regulation provides a 30% and 50% fiscal deductibility</a:t>
            </a:r>
          </a:p>
        </p:txBody>
      </p:sp>
    </p:spTree>
    <p:extLst>
      <p:ext uri="{BB962C8B-B14F-4D97-AF65-F5344CB8AC3E}">
        <p14:creationId xmlns:p14="http://schemas.microsoft.com/office/powerpoint/2010/main" val="172608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rotWithShape="1">
          <a:blip r:embed="rId3">
            <a:extLst>
              <a:ext uri="{28A0092B-C50C-407E-A947-70E740481C1C}">
                <a14:useLocalDpi xmlns:a14="http://schemas.microsoft.com/office/drawing/2010/main" val="0"/>
              </a:ext>
            </a:extLst>
          </a:blip>
          <a:srcRect t="9822" b="9634"/>
          <a:stretch/>
        </p:blipFill>
        <p:spPr>
          <a:xfrm>
            <a:off x="0" y="0"/>
            <a:ext cx="18288000" cy="10310985"/>
          </a:xfrm>
          <a:prstGeom prst="rect">
            <a:avLst/>
          </a:prstGeom>
        </p:spPr>
      </p:pic>
      <p:sp>
        <p:nvSpPr>
          <p:cNvPr id="17" name="Прямоугольник 29"/>
          <p:cNvSpPr/>
          <p:nvPr/>
        </p:nvSpPr>
        <p:spPr>
          <a:xfrm>
            <a:off x="0" y="18289"/>
            <a:ext cx="18288000" cy="10310984"/>
          </a:xfrm>
          <a:prstGeom prst="rect">
            <a:avLst/>
          </a:prstGeom>
          <a:solidFill>
            <a:schemeClr val="bg2">
              <a:lumMod val="1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ru-RU" sz="27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Заголовок 1"/>
          <p:cNvSpPr txBox="1">
            <a:spLocks/>
          </p:cNvSpPr>
          <p:nvPr/>
        </p:nvSpPr>
        <p:spPr>
          <a:xfrm>
            <a:off x="3301469" y="4554805"/>
            <a:ext cx="11685063" cy="2291472"/>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6800" b="1" spc="150" dirty="0">
                <a:solidFill>
                  <a:srgbClr val="FFFFFF"/>
                </a:solidFill>
                <a:latin typeface="Arial"/>
                <a:ea typeface="Lato" panose="020F0502020204030203" pitchFamily="34" charset="0"/>
                <a:cs typeface="Arial"/>
              </a:rPr>
              <a:t>LS industry</a:t>
            </a:r>
            <a:r>
              <a:rPr kumimoji="0" lang="en-US" sz="6800" b="1" i="0" u="none" strike="noStrike" kern="1200" cap="none" spc="150" normalizeH="0" baseline="0" noProof="0" dirty="0">
                <a:ln>
                  <a:noFill/>
                </a:ln>
                <a:solidFill>
                  <a:srgbClr val="FFFFFF"/>
                </a:solidFill>
                <a:effectLst/>
                <a:uLnTx/>
                <a:uFillTx/>
                <a:latin typeface="Arial"/>
                <a:ea typeface="Lato" panose="020F0502020204030203" pitchFamily="34" charset="0"/>
                <a:cs typeface="Arial"/>
              </a:rPr>
              <a:t> overview</a:t>
            </a:r>
          </a:p>
        </p:txBody>
      </p:sp>
      <p:grpSp>
        <p:nvGrpSpPr>
          <p:cNvPr id="15" name="Gruppo 14"/>
          <p:cNvGrpSpPr/>
          <p:nvPr/>
        </p:nvGrpSpPr>
        <p:grpSpPr>
          <a:xfrm>
            <a:off x="-139483" y="-138872"/>
            <a:ext cx="3537281" cy="1087200"/>
            <a:chOff x="-139483" y="-138872"/>
            <a:chExt cx="3537281" cy="1087200"/>
          </a:xfrm>
        </p:grpSpPr>
        <p:pic>
          <p:nvPicPr>
            <p:cNvPr id="16" name="Immagine 15"/>
            <p:cNvPicPr>
              <a:picLocks/>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39483" y="-138872"/>
              <a:ext cx="1580400" cy="1087200"/>
            </a:xfrm>
            <a:prstGeom prst="rect">
              <a:avLst/>
            </a:prstGeom>
          </p:spPr>
        </p:pic>
        <p:pic>
          <p:nvPicPr>
            <p:cNvPr id="18" name="Picture 6"/>
            <p:cNvPicPr>
              <a:picLocks/>
            </p:cNvPicPr>
            <p:nvPr/>
          </p:nvPicPr>
          <p:blipFill>
            <a:blip r:embed="rId5"/>
            <a:stretch>
              <a:fillRect/>
            </a:stretch>
          </p:blipFill>
          <p:spPr>
            <a:xfrm>
              <a:off x="1537003" y="173087"/>
              <a:ext cx="882000" cy="442800"/>
            </a:xfrm>
            <a:prstGeom prst="rect">
              <a:avLst/>
            </a:prstGeom>
          </p:spPr>
        </p:pic>
        <p:pic>
          <p:nvPicPr>
            <p:cNvPr id="19" name="Immagine 18"/>
            <p:cNvPicPr>
              <a:picLocks/>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2568879" y="148895"/>
              <a:ext cx="828919" cy="490156"/>
            </a:xfrm>
            <a:prstGeom prst="rect">
              <a:avLst/>
            </a:prstGeom>
          </p:spPr>
        </p:pic>
        <p:cxnSp>
          <p:nvCxnSpPr>
            <p:cNvPr id="20" name="Connettore diritto 19"/>
            <p:cNvCxnSpPr/>
            <p:nvPr/>
          </p:nvCxnSpPr>
          <p:spPr>
            <a:xfrm>
              <a:off x="1328609" y="12218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7254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rotWithShape="1">
          <a:blip r:embed="rId3">
            <a:extLst>
              <a:ext uri="{28A0092B-C50C-407E-A947-70E740481C1C}">
                <a14:useLocalDpi xmlns:a14="http://schemas.microsoft.com/office/drawing/2010/main" val="0"/>
              </a:ext>
            </a:extLst>
          </a:blip>
          <a:srcRect t="9822" b="9634"/>
          <a:stretch/>
        </p:blipFill>
        <p:spPr>
          <a:xfrm>
            <a:off x="0" y="0"/>
            <a:ext cx="18288000" cy="10310985"/>
          </a:xfrm>
          <a:prstGeom prst="rect">
            <a:avLst/>
          </a:prstGeom>
        </p:spPr>
      </p:pic>
      <p:sp>
        <p:nvSpPr>
          <p:cNvPr id="17" name="Прямоугольник 29"/>
          <p:cNvSpPr/>
          <p:nvPr/>
        </p:nvSpPr>
        <p:spPr>
          <a:xfrm>
            <a:off x="0" y="1"/>
            <a:ext cx="18288000" cy="10310984"/>
          </a:xfrm>
          <a:prstGeom prst="rect">
            <a:avLst/>
          </a:prstGeom>
          <a:solidFill>
            <a:schemeClr val="bg2">
              <a:lumMod val="1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ru-RU" sz="27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Заголовок 1"/>
          <p:cNvSpPr txBox="1">
            <a:spLocks/>
          </p:cNvSpPr>
          <p:nvPr/>
        </p:nvSpPr>
        <p:spPr>
          <a:xfrm>
            <a:off x="3301469" y="4554805"/>
            <a:ext cx="11685063" cy="2291472"/>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800" b="1" i="0" u="none" strike="noStrike" kern="1200" cap="none" spc="150" normalizeH="0" baseline="0" noProof="0" dirty="0">
                <a:ln>
                  <a:noFill/>
                </a:ln>
                <a:solidFill>
                  <a:srgbClr val="FFFFFF"/>
                </a:solidFill>
                <a:effectLst/>
                <a:uLnTx/>
                <a:uFillTx/>
                <a:latin typeface="Arial"/>
                <a:ea typeface="Lato" panose="020F0502020204030203" pitchFamily="34" charset="0"/>
                <a:cs typeface="Arial"/>
              </a:rPr>
              <a:t>FDI focus</a:t>
            </a:r>
          </a:p>
        </p:txBody>
      </p:sp>
      <p:grpSp>
        <p:nvGrpSpPr>
          <p:cNvPr id="15" name="Gruppo 14"/>
          <p:cNvGrpSpPr/>
          <p:nvPr/>
        </p:nvGrpSpPr>
        <p:grpSpPr>
          <a:xfrm>
            <a:off x="-139483" y="-138872"/>
            <a:ext cx="3537281" cy="1087200"/>
            <a:chOff x="-139483" y="-138872"/>
            <a:chExt cx="3537281" cy="1087200"/>
          </a:xfrm>
        </p:grpSpPr>
        <p:pic>
          <p:nvPicPr>
            <p:cNvPr id="16" name="Immagine 15"/>
            <p:cNvPicPr>
              <a:picLocks/>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39483" y="-138872"/>
              <a:ext cx="1580400" cy="1087200"/>
            </a:xfrm>
            <a:prstGeom prst="rect">
              <a:avLst/>
            </a:prstGeom>
          </p:spPr>
        </p:pic>
        <p:pic>
          <p:nvPicPr>
            <p:cNvPr id="18" name="Picture 6"/>
            <p:cNvPicPr>
              <a:picLocks/>
            </p:cNvPicPr>
            <p:nvPr/>
          </p:nvPicPr>
          <p:blipFill>
            <a:blip r:embed="rId5"/>
            <a:stretch>
              <a:fillRect/>
            </a:stretch>
          </p:blipFill>
          <p:spPr>
            <a:xfrm>
              <a:off x="1537003" y="173087"/>
              <a:ext cx="882000" cy="442800"/>
            </a:xfrm>
            <a:prstGeom prst="rect">
              <a:avLst/>
            </a:prstGeom>
          </p:spPr>
        </p:pic>
        <p:pic>
          <p:nvPicPr>
            <p:cNvPr id="19" name="Immagine 18"/>
            <p:cNvPicPr>
              <a:picLocks/>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2568879" y="148895"/>
              <a:ext cx="828919" cy="490156"/>
            </a:xfrm>
            <a:prstGeom prst="rect">
              <a:avLst/>
            </a:prstGeom>
          </p:spPr>
        </p:pic>
        <p:cxnSp>
          <p:nvCxnSpPr>
            <p:cNvPr id="20" name="Connettore diritto 19"/>
            <p:cNvCxnSpPr/>
            <p:nvPr/>
          </p:nvCxnSpPr>
          <p:spPr>
            <a:xfrm>
              <a:off x="1328609" y="12218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6799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41</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sp>
        <p:nvSpPr>
          <p:cNvPr id="54" name="CasellaDiTesto 53"/>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Reprint database.</a:t>
            </a:r>
          </a:p>
        </p:txBody>
      </p:sp>
      <p:grpSp>
        <p:nvGrpSpPr>
          <p:cNvPr id="31" name="Group 8"/>
          <p:cNvGrpSpPr/>
          <p:nvPr/>
        </p:nvGrpSpPr>
        <p:grpSpPr>
          <a:xfrm>
            <a:off x="2656772" y="1287178"/>
            <a:ext cx="13327397" cy="130629"/>
            <a:chOff x="5594142" y="5684880"/>
            <a:chExt cx="13327397" cy="130629"/>
          </a:xfrm>
        </p:grpSpPr>
        <p:cxnSp>
          <p:nvCxnSpPr>
            <p:cNvPr id="32"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33"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34"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 </a:t>
              </a:r>
            </a:p>
          </p:txBody>
        </p:sp>
      </p:grpSp>
      <p:grpSp>
        <p:nvGrpSpPr>
          <p:cNvPr id="35" name="Gruppo 34"/>
          <p:cNvGrpSpPr/>
          <p:nvPr/>
        </p:nvGrpSpPr>
        <p:grpSpPr>
          <a:xfrm>
            <a:off x="-137160" y="-137160"/>
            <a:ext cx="3670523" cy="1086702"/>
            <a:chOff x="0" y="0"/>
            <a:chExt cx="3670523" cy="1086702"/>
          </a:xfrm>
        </p:grpSpPr>
        <p:pic>
          <p:nvPicPr>
            <p:cNvPr id="36" name="Immagin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37" name="Picture 11"/>
            <p:cNvPicPr>
              <a:picLocks noChangeAspect="1"/>
            </p:cNvPicPr>
            <p:nvPr/>
          </p:nvPicPr>
          <p:blipFill>
            <a:blip r:embed="rId4"/>
            <a:stretch>
              <a:fillRect/>
            </a:stretch>
          </p:blipFill>
          <p:spPr>
            <a:xfrm>
              <a:off x="1674274" y="312912"/>
              <a:ext cx="882598" cy="441771"/>
            </a:xfrm>
            <a:prstGeom prst="rect">
              <a:avLst/>
            </a:prstGeom>
          </p:spPr>
        </p:pic>
        <p:pic>
          <p:nvPicPr>
            <p:cNvPr id="38" name="Immagin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9" name="Connettore diritto 38"/>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0"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Home to international players</a:t>
            </a:r>
            <a:endParaRPr kumimoji="0" lang="it-IT"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endParaRPr>
          </a:p>
        </p:txBody>
      </p:sp>
      <p:sp>
        <p:nvSpPr>
          <p:cNvPr id="18" name="CasellaDiTesto 4"/>
          <p:cNvSpPr txBox="1"/>
          <p:nvPr/>
        </p:nvSpPr>
        <p:spPr>
          <a:xfrm>
            <a:off x="1526405" y="1890992"/>
            <a:ext cx="11739651" cy="707886"/>
          </a:xfrm>
          <a:prstGeom prst="rect">
            <a:avLst/>
          </a:prstGeom>
          <a:noFill/>
        </p:spPr>
        <p:txBody>
          <a:bodyPr wrap="square" rtlCol="0">
            <a:spAutoFit/>
          </a:bodyPr>
          <a:lstStyle>
            <a:defPPr>
              <a:defRPr lang="it-IT"/>
            </a:defPPr>
            <a:lvl1pPr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1pPr>
            <a:lvl2pPr marL="457173"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2pPr>
            <a:lvl3pPr marL="914347"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3pPr>
            <a:lvl4pPr marL="1371520"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4pPr>
            <a:lvl5pPr marL="1828694"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5pPr>
            <a:lvl6pPr marL="2285866"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6pPr>
            <a:lvl7pPr marL="2743041"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7pPr>
            <a:lvl8pPr marL="3200214"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8pPr>
            <a:lvl9pPr marL="3657388"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9pPr>
          </a:lstStyle>
          <a:p>
            <a:pPr marL="0" marR="0" lvl="0" indent="0" algn="l" defTabSz="1371600" rtl="0" eaLnBrk="1" fontAlgn="base" latinLnBrk="0" hangingPunct="1">
              <a:lnSpc>
                <a:spcPct val="100000"/>
              </a:lnSpc>
              <a:spcBef>
                <a:spcPct val="0"/>
              </a:spcBef>
              <a:spcAft>
                <a:spcPts val="0"/>
              </a:spcAft>
              <a:buClr>
                <a:srgbClr val="75787B"/>
              </a:buClr>
              <a:buSzTx/>
              <a:buFontTx/>
              <a:buNone/>
              <a:tabLst/>
              <a:defRPr/>
            </a:pPr>
            <a:r>
              <a:rPr kumimoji="0" lang="en-GB" sz="22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rPr>
              <a:t>Some Pharma</a:t>
            </a:r>
            <a:r>
              <a:rPr kumimoji="0" lang="en-GB" sz="2200" b="1" i="0" u="none" strike="noStrike" kern="1200" cap="none" spc="0" normalizeH="0" noProof="0" dirty="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rPr>
              <a:t> </a:t>
            </a:r>
            <a:r>
              <a:rPr kumimoji="0" lang="en-GB" sz="22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rPr>
              <a:t>global leaders with recent investments in Italy</a:t>
            </a:r>
          </a:p>
          <a:p>
            <a:pPr marL="0" marR="0" lvl="0" indent="0" algn="l" defTabSz="1371600" rtl="0" eaLnBrk="1" fontAlgn="base" latinLnBrk="0" hangingPunct="1">
              <a:lnSpc>
                <a:spcPct val="100000"/>
              </a:lnSpc>
              <a:spcBef>
                <a:spcPct val="0"/>
              </a:spcBef>
              <a:spcAft>
                <a:spcPts val="0"/>
              </a:spcAft>
              <a:buClr>
                <a:srgbClr val="75787B"/>
              </a:buClr>
              <a:buSzTx/>
              <a:buFontTx/>
              <a:buNone/>
              <a:tabLst/>
              <a:defRPr/>
            </a:pPr>
            <a:r>
              <a:rPr kumimoji="0" lang="en-GB" sz="1800" b="0" i="1" u="none" strike="noStrike" kern="1200" cap="none" spc="0" normalizeH="0" baseline="0" noProof="0" dirty="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rPr>
              <a:t>with R&amp;D labs, manufacturing activities, and more</a:t>
            </a:r>
            <a:endParaRPr kumimoji="0" lang="en-GB" sz="2400" b="0" i="1" u="none" strike="noStrike" kern="1200" cap="none" spc="0" normalizeH="0" baseline="0" noProof="0" dirty="0">
              <a:ln>
                <a:noFill/>
              </a:ln>
              <a:solidFill>
                <a:srgbClr val="002060"/>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19" name="Rettangolo 18"/>
          <p:cNvSpPr/>
          <p:nvPr/>
        </p:nvSpPr>
        <p:spPr>
          <a:xfrm>
            <a:off x="14690410" y="4810343"/>
            <a:ext cx="3074340" cy="3106363"/>
          </a:xfrm>
          <a:prstGeom prst="rect">
            <a:avLst/>
          </a:prstGeom>
        </p:spPr>
        <p:txBody>
          <a:bodyPr wrap="square">
            <a:noAutofit/>
          </a:bodyPr>
          <a:lstStyle/>
          <a:p>
            <a:pPr marL="0" marR="0" lvl="0" indent="0" algn="l" defTabSz="1371600" rtl="0" eaLnBrk="1" fontAlgn="auto" latinLnBrk="0" hangingPunct="1">
              <a:lnSpc>
                <a:spcPct val="12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143 LS foreign owned firms </a:t>
            </a:r>
            <a:r>
              <a:rPr kumimoji="0" lang="en-US"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in Italy </a:t>
            </a:r>
            <a:r>
              <a:rPr kumimoji="0" lang="en-US" sz="2400" b="0" i="0" u="none" strike="noStrike" kern="1200" cap="none" spc="0" normalizeH="0" baseline="0" noProof="0" dirty="0">
                <a:ln>
                  <a:noFill/>
                </a:ln>
                <a:solidFill>
                  <a:srgbClr val="70706F"/>
                </a:solidFill>
                <a:effectLst/>
                <a:uLnTx/>
                <a:uFillTx/>
                <a:latin typeface="Arial" panose="020B0604020202020204" pitchFamily="34" charset="0"/>
                <a:ea typeface="+mn-ea"/>
                <a:cs typeface="Arial" panose="020B0604020202020204" pitchFamily="34" charset="0"/>
              </a:rPr>
              <a:t>with over </a:t>
            </a:r>
            <a: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40K employees</a:t>
            </a:r>
            <a:r>
              <a:rPr kumimoji="0" lang="en-US" sz="2400" b="0" i="0" u="none" strike="noStrike" kern="1200" cap="none" spc="0" normalizeH="0" baseline="0" noProof="0" dirty="0">
                <a:ln>
                  <a:noFill/>
                </a:ln>
                <a:solidFill>
                  <a:srgbClr val="70706F"/>
                </a:solidFill>
                <a:effectLst/>
                <a:uLnTx/>
                <a:uFillTx/>
                <a:latin typeface="Arial" panose="020B0604020202020204" pitchFamily="34" charset="0"/>
                <a:ea typeface="+mn-ea"/>
                <a:cs typeface="Arial" panose="020B0604020202020204" pitchFamily="34" charset="0"/>
              </a:rPr>
              <a:t> and more than </a:t>
            </a:r>
            <a: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€ 21 </a:t>
            </a:r>
            <a:r>
              <a:rPr kumimoji="0" lang="en-US" sz="24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bln</a:t>
            </a:r>
            <a: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turnover</a:t>
            </a:r>
            <a:r>
              <a:rPr kumimoji="0" lang="en-US"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rgbClr val="70706F"/>
                </a:solidFill>
                <a:effectLst/>
                <a:uLnTx/>
                <a:uFillTx/>
                <a:latin typeface="Arial" panose="020B0604020202020204" pitchFamily="34" charset="0"/>
                <a:ea typeface="+mn-ea"/>
                <a:cs typeface="Arial" panose="020B0604020202020204" pitchFamily="34" charset="0"/>
              </a:rPr>
              <a:t>yearly</a:t>
            </a:r>
          </a:p>
          <a:p>
            <a:pPr lvl="0">
              <a:lnSpc>
                <a:spcPct val="120000"/>
              </a:lnSpc>
              <a:defRPr/>
            </a:pPr>
            <a:r>
              <a:rPr lang="en-US" sz="1800" b="1" i="1" dirty="0">
                <a:solidFill>
                  <a:srgbClr val="4472C4">
                    <a:lumMod val="50000"/>
                  </a:srgbClr>
                </a:solidFill>
                <a:latin typeface="Arial" panose="020B0604020202020204" pitchFamily="34" charset="0"/>
                <a:cs typeface="Arial" panose="020B0604020202020204" pitchFamily="34" charset="0"/>
              </a:rPr>
              <a:t>(</a:t>
            </a:r>
            <a:r>
              <a:rPr lang="en-US" sz="1800" b="1" i="1" dirty="0" err="1">
                <a:solidFill>
                  <a:srgbClr val="4472C4">
                    <a:lumMod val="50000"/>
                  </a:srgbClr>
                </a:solidFill>
                <a:latin typeface="Arial" panose="020B0604020202020204" pitchFamily="34" charset="0"/>
                <a:cs typeface="Arial" panose="020B0604020202020204" pitchFamily="34" charset="0"/>
              </a:rPr>
              <a:t>Nace</a:t>
            </a:r>
            <a:r>
              <a:rPr lang="en-US" sz="1800" b="1" i="1" dirty="0">
                <a:solidFill>
                  <a:srgbClr val="4472C4">
                    <a:lumMod val="50000"/>
                  </a:srgbClr>
                </a:solidFill>
                <a:latin typeface="Arial" panose="020B0604020202020204" pitchFamily="34" charset="0"/>
                <a:cs typeface="Arial" panose="020B0604020202020204" pitchFamily="34" charset="0"/>
              </a:rPr>
              <a:t> Code C-21)</a:t>
            </a:r>
            <a:endParaRPr kumimoji="0" lang="en-US" sz="2400" b="0" i="0" u="none" strike="noStrike" kern="1200" cap="none" spc="0" normalizeH="0" baseline="0" noProof="0" dirty="0">
              <a:ln>
                <a:noFill/>
              </a:ln>
              <a:solidFill>
                <a:srgbClr val="70706F"/>
              </a:solidFill>
              <a:effectLst/>
              <a:uLnTx/>
              <a:uFillTx/>
              <a:latin typeface="Arial" panose="020B0604020202020204" pitchFamily="34" charset="0"/>
              <a:ea typeface="+mn-ea"/>
              <a:cs typeface="Arial" panose="020B0604020202020204" pitchFamily="34" charset="0"/>
            </a:endParaRPr>
          </a:p>
        </p:txBody>
      </p:sp>
      <p:pic>
        <p:nvPicPr>
          <p:cNvPr id="43" name="Picture 2" descr="Risultati immagini per sanofi italia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0717" y="4130011"/>
            <a:ext cx="1052094" cy="878070"/>
          </a:xfrm>
          <a:prstGeom prst="rect">
            <a:avLst/>
          </a:prstGeom>
          <a:noFill/>
          <a:extLst>
            <a:ext uri="{909E8E84-426E-40DD-AFC4-6F175D3DCCD1}">
              <a14:hiddenFill xmlns:a14="http://schemas.microsoft.com/office/drawing/2010/main">
                <a:solidFill>
                  <a:srgbClr val="FFFFFF"/>
                </a:solidFill>
              </a14:hiddenFill>
            </a:ext>
          </a:extLst>
        </p:spPr>
      </p:pic>
      <p:sp>
        <p:nvSpPr>
          <p:cNvPr id="44" name="Ovale 43"/>
          <p:cNvSpPr/>
          <p:nvPr/>
        </p:nvSpPr>
        <p:spPr>
          <a:xfrm>
            <a:off x="3703386" y="4422280"/>
            <a:ext cx="169355" cy="8624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2700" b="0" i="0" u="none" strike="noStrike" kern="1200" cap="none" spc="0" normalizeH="0" baseline="0" noProof="0">
              <a:ln>
                <a:noFill/>
              </a:ln>
              <a:solidFill>
                <a:prstClr val="white"/>
              </a:solidFill>
              <a:effectLst/>
              <a:uLnTx/>
              <a:uFillTx/>
              <a:latin typeface="Calibri"/>
              <a:ea typeface="+mn-ea"/>
              <a:cs typeface="+mn-cs"/>
            </a:endParaRPr>
          </a:p>
        </p:txBody>
      </p:sp>
      <p:sp>
        <p:nvSpPr>
          <p:cNvPr id="45" name="Ovale 44"/>
          <p:cNvSpPr/>
          <p:nvPr/>
        </p:nvSpPr>
        <p:spPr>
          <a:xfrm>
            <a:off x="9259717" y="6119463"/>
            <a:ext cx="169355" cy="8624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2700" b="0" i="0" u="none" strike="noStrike" kern="1200" cap="none" spc="0" normalizeH="0" baseline="0" noProof="0">
              <a:ln>
                <a:noFill/>
              </a:ln>
              <a:solidFill>
                <a:prstClr val="white"/>
              </a:solidFill>
              <a:effectLst/>
              <a:uLnTx/>
              <a:uFillTx/>
              <a:latin typeface="Calibri"/>
              <a:ea typeface="+mn-ea"/>
              <a:cs typeface="+mn-cs"/>
            </a:endParaRPr>
          </a:p>
        </p:txBody>
      </p:sp>
      <p:pic>
        <p:nvPicPr>
          <p:cNvPr id="46" name="Immagine 45"/>
          <p:cNvPicPr>
            <a:picLocks noChangeAspect="1"/>
          </p:cNvPicPr>
          <p:nvPr/>
        </p:nvPicPr>
        <p:blipFill>
          <a:blip r:embed="rId7"/>
          <a:stretch>
            <a:fillRect/>
          </a:stretch>
        </p:blipFill>
        <p:spPr>
          <a:xfrm>
            <a:off x="12696978" y="4603968"/>
            <a:ext cx="1383633" cy="490056"/>
          </a:xfrm>
          <a:prstGeom prst="rect">
            <a:avLst/>
          </a:prstGeom>
        </p:spPr>
      </p:pic>
      <p:sp>
        <p:nvSpPr>
          <p:cNvPr id="47" name="Ovale 46"/>
          <p:cNvSpPr/>
          <p:nvPr/>
        </p:nvSpPr>
        <p:spPr>
          <a:xfrm>
            <a:off x="5622534" y="6023052"/>
            <a:ext cx="169355" cy="8624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2700" b="0" i="0" u="none" strike="noStrike" kern="1200" cap="none" spc="0" normalizeH="0" baseline="0" noProof="0">
              <a:ln>
                <a:noFill/>
              </a:ln>
              <a:solidFill>
                <a:prstClr val="white"/>
              </a:solidFill>
              <a:effectLst/>
              <a:uLnTx/>
              <a:uFillTx/>
              <a:latin typeface="Calibri"/>
              <a:ea typeface="+mn-ea"/>
              <a:cs typeface="+mn-cs"/>
            </a:endParaRPr>
          </a:p>
        </p:txBody>
      </p:sp>
      <p:pic>
        <p:nvPicPr>
          <p:cNvPr id="48" name="Picture 2" descr="Risultati immagini per logo Merck"/>
          <p:cNvPicPr>
            <a:picLocks noChangeAspect="1" noChangeArrowheads="1"/>
          </p:cNvPicPr>
          <p:nvPr/>
        </p:nvPicPr>
        <p:blipFill rotWithShape="1">
          <a:blip r:embed="rId8">
            <a:extLst>
              <a:ext uri="{28A0092B-C50C-407E-A947-70E740481C1C}">
                <a14:useLocalDpi xmlns:a14="http://schemas.microsoft.com/office/drawing/2010/main" val="0"/>
              </a:ext>
            </a:extLst>
          </a:blip>
          <a:srcRect t="16452" b="32043"/>
          <a:stretch/>
        </p:blipFill>
        <p:spPr bwMode="auto">
          <a:xfrm>
            <a:off x="9468437" y="5460329"/>
            <a:ext cx="1338257" cy="540964"/>
          </a:xfrm>
          <a:prstGeom prst="rect">
            <a:avLst/>
          </a:prstGeom>
          <a:noFill/>
          <a:extLst>
            <a:ext uri="{909E8E84-426E-40DD-AFC4-6F175D3DCCD1}">
              <a14:hiddenFill xmlns:a14="http://schemas.microsoft.com/office/drawing/2010/main">
                <a:solidFill>
                  <a:srgbClr val="FFFFFF"/>
                </a:solidFill>
              </a14:hiddenFill>
            </a:ext>
          </a:extLst>
        </p:spPr>
      </p:pic>
      <p:sp>
        <p:nvSpPr>
          <p:cNvPr id="49" name="Ovale 48"/>
          <p:cNvSpPr/>
          <p:nvPr/>
        </p:nvSpPr>
        <p:spPr>
          <a:xfrm>
            <a:off x="10707278" y="4190569"/>
            <a:ext cx="275240" cy="13759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2700" b="0" i="0" u="none" strike="noStrike" kern="1200" cap="none" spc="0" normalizeH="0" baseline="0" noProof="0">
              <a:ln>
                <a:noFill/>
              </a:ln>
              <a:solidFill>
                <a:prstClr val="white"/>
              </a:solidFill>
              <a:effectLst/>
              <a:uLnTx/>
              <a:uFillTx/>
              <a:latin typeface="Calibri"/>
              <a:ea typeface="+mn-ea"/>
              <a:cs typeface="+mn-cs"/>
            </a:endParaRPr>
          </a:p>
        </p:txBody>
      </p:sp>
      <p:pic>
        <p:nvPicPr>
          <p:cNvPr id="50" name="Immagine 49"/>
          <p:cNvPicPr>
            <a:picLocks noChangeAspect="1"/>
          </p:cNvPicPr>
          <p:nvPr/>
        </p:nvPicPr>
        <p:blipFill>
          <a:blip r:embed="rId9">
            <a:clrChange>
              <a:clrFrom>
                <a:srgbClr val="F7F7F7"/>
              </a:clrFrom>
              <a:clrTo>
                <a:srgbClr val="F7F7F7">
                  <a:alpha val="0"/>
                </a:srgbClr>
              </a:clrTo>
            </a:clrChange>
          </a:blip>
          <a:stretch>
            <a:fillRect/>
          </a:stretch>
        </p:blipFill>
        <p:spPr>
          <a:xfrm>
            <a:off x="10489253" y="3032307"/>
            <a:ext cx="1079783" cy="677474"/>
          </a:xfrm>
          <a:prstGeom prst="rect">
            <a:avLst/>
          </a:prstGeom>
        </p:spPr>
      </p:pic>
      <p:grpSp>
        <p:nvGrpSpPr>
          <p:cNvPr id="51" name="Gruppo 50"/>
          <p:cNvGrpSpPr/>
          <p:nvPr/>
        </p:nvGrpSpPr>
        <p:grpSpPr>
          <a:xfrm>
            <a:off x="920495" y="4349415"/>
            <a:ext cx="1012977" cy="902021"/>
            <a:chOff x="2814438" y="2650015"/>
            <a:chExt cx="1182788" cy="1044699"/>
          </a:xfrm>
        </p:grpSpPr>
        <p:pic>
          <p:nvPicPr>
            <p:cNvPr id="52" name="Immagine 51"/>
            <p:cNvPicPr>
              <a:picLocks noChangeAspect="1"/>
            </p:cNvPicPr>
            <p:nvPr/>
          </p:nvPicPr>
          <p:blipFill rotWithShape="1">
            <a:blip r:embed="rId10"/>
            <a:srcRect l="26195" b="10944"/>
            <a:stretch/>
          </p:blipFill>
          <p:spPr>
            <a:xfrm>
              <a:off x="2814438" y="3160825"/>
              <a:ext cx="1182788" cy="533889"/>
            </a:xfrm>
            <a:prstGeom prst="rect">
              <a:avLst/>
            </a:prstGeom>
          </p:spPr>
        </p:pic>
        <p:pic>
          <p:nvPicPr>
            <p:cNvPr id="53" name="Immagine 52"/>
            <p:cNvPicPr>
              <a:picLocks noChangeAspect="1"/>
            </p:cNvPicPr>
            <p:nvPr/>
          </p:nvPicPr>
          <p:blipFill rotWithShape="1">
            <a:blip r:embed="rId10">
              <a:clrChange>
                <a:clrFrom>
                  <a:srgbClr val="FFFFFF"/>
                </a:clrFrom>
                <a:clrTo>
                  <a:srgbClr val="FFFFFF">
                    <a:alpha val="0"/>
                  </a:srgbClr>
                </a:clrTo>
              </a:clrChange>
            </a:blip>
            <a:srcRect r="73497" b="7863"/>
            <a:stretch/>
          </p:blipFill>
          <p:spPr>
            <a:xfrm>
              <a:off x="2983091" y="2650015"/>
              <a:ext cx="666426" cy="866665"/>
            </a:xfrm>
            <a:prstGeom prst="rect">
              <a:avLst/>
            </a:prstGeom>
          </p:spPr>
        </p:pic>
      </p:grpSp>
      <p:pic>
        <p:nvPicPr>
          <p:cNvPr id="55" name="Immagine 5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656505" y="2859997"/>
            <a:ext cx="1464579" cy="974611"/>
          </a:xfrm>
          <a:prstGeom prst="rect">
            <a:avLst/>
          </a:prstGeom>
        </p:spPr>
      </p:pic>
      <p:pic>
        <p:nvPicPr>
          <p:cNvPr id="56" name="Immagine 5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936122" y="5875744"/>
            <a:ext cx="905344" cy="985352"/>
          </a:xfrm>
          <a:prstGeom prst="rect">
            <a:avLst/>
          </a:prstGeom>
        </p:spPr>
      </p:pic>
      <p:pic>
        <p:nvPicPr>
          <p:cNvPr id="57" name="Immagine 5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88890" y="7277125"/>
            <a:ext cx="1649961" cy="1649961"/>
          </a:xfrm>
          <a:prstGeom prst="rect">
            <a:avLst/>
          </a:prstGeom>
        </p:spPr>
      </p:pic>
      <p:pic>
        <p:nvPicPr>
          <p:cNvPr id="58" name="Immagine 5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04831" y="3236299"/>
            <a:ext cx="1411854" cy="222006"/>
          </a:xfrm>
          <a:prstGeom prst="rect">
            <a:avLst/>
          </a:prstGeom>
        </p:spPr>
      </p:pic>
      <p:pic>
        <p:nvPicPr>
          <p:cNvPr id="59" name="Immagine 5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13625" y="4389211"/>
            <a:ext cx="1646463" cy="543207"/>
          </a:xfrm>
          <a:prstGeom prst="rect">
            <a:avLst/>
          </a:prstGeom>
        </p:spPr>
      </p:pic>
      <p:pic>
        <p:nvPicPr>
          <p:cNvPr id="60" name="Immagine 5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807204" y="7444859"/>
            <a:ext cx="1166534" cy="873775"/>
          </a:xfrm>
          <a:prstGeom prst="rect">
            <a:avLst/>
          </a:prstGeom>
        </p:spPr>
      </p:pic>
      <p:pic>
        <p:nvPicPr>
          <p:cNvPr id="61" name="Immagine 60"/>
          <p:cNvPicPr>
            <a:picLocks noChangeAspect="1"/>
          </p:cNvPicPr>
          <p:nvPr/>
        </p:nvPicPr>
        <p:blipFill rotWithShape="1">
          <a:blip r:embed="rId17">
            <a:extLst>
              <a:ext uri="{28A0092B-C50C-407E-A947-70E740481C1C}">
                <a14:useLocalDpi xmlns:a14="http://schemas.microsoft.com/office/drawing/2010/main" val="0"/>
              </a:ext>
            </a:extLst>
          </a:blip>
          <a:srcRect t="33965" b="26141"/>
          <a:stretch/>
        </p:blipFill>
        <p:spPr>
          <a:xfrm>
            <a:off x="4231950" y="6377165"/>
            <a:ext cx="2203680" cy="828187"/>
          </a:xfrm>
          <a:prstGeom prst="rect">
            <a:avLst/>
          </a:prstGeom>
        </p:spPr>
      </p:pic>
      <p:pic>
        <p:nvPicPr>
          <p:cNvPr id="62" name="Immagine 6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426805" y="5599389"/>
            <a:ext cx="1157999" cy="770595"/>
          </a:xfrm>
          <a:prstGeom prst="rect">
            <a:avLst/>
          </a:prstGeom>
        </p:spPr>
      </p:pic>
      <p:pic>
        <p:nvPicPr>
          <p:cNvPr id="63" name="Immagine 6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1223" y="6311659"/>
            <a:ext cx="1313803" cy="682166"/>
          </a:xfrm>
          <a:prstGeom prst="rect">
            <a:avLst/>
          </a:prstGeom>
        </p:spPr>
      </p:pic>
      <p:pic>
        <p:nvPicPr>
          <p:cNvPr id="64" name="Immagine 6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12173" y="7218882"/>
            <a:ext cx="1629620" cy="547417"/>
          </a:xfrm>
          <a:prstGeom prst="rect">
            <a:avLst/>
          </a:prstGeom>
        </p:spPr>
      </p:pic>
      <p:pic>
        <p:nvPicPr>
          <p:cNvPr id="65" name="Immagine 6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674274" y="3924708"/>
            <a:ext cx="846409" cy="734023"/>
          </a:xfrm>
          <a:prstGeom prst="rect">
            <a:avLst/>
          </a:prstGeom>
        </p:spPr>
      </p:pic>
      <p:pic>
        <p:nvPicPr>
          <p:cNvPr id="66" name="Immagine 6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682972" y="5079965"/>
            <a:ext cx="762407" cy="762407"/>
          </a:xfrm>
          <a:prstGeom prst="rect">
            <a:avLst/>
          </a:prstGeom>
        </p:spPr>
      </p:pic>
      <p:pic>
        <p:nvPicPr>
          <p:cNvPr id="67" name="Immagine 66"/>
          <p:cNvPicPr>
            <a:picLocks noChangeAspect="1"/>
          </p:cNvPicPr>
          <p:nvPr/>
        </p:nvPicPr>
        <p:blipFill rotWithShape="1">
          <a:blip r:embed="rId23">
            <a:extLst>
              <a:ext uri="{28A0092B-C50C-407E-A947-70E740481C1C}">
                <a14:useLocalDpi xmlns:a14="http://schemas.microsoft.com/office/drawing/2010/main" val="0"/>
              </a:ext>
            </a:extLst>
          </a:blip>
          <a:srcRect t="22542" b="37891"/>
          <a:stretch/>
        </p:blipFill>
        <p:spPr>
          <a:xfrm>
            <a:off x="6179521" y="5808879"/>
            <a:ext cx="1520892" cy="601779"/>
          </a:xfrm>
          <a:prstGeom prst="rect">
            <a:avLst/>
          </a:prstGeom>
        </p:spPr>
      </p:pic>
      <p:pic>
        <p:nvPicPr>
          <p:cNvPr id="68" name="Immagine 67"/>
          <p:cNvPicPr>
            <a:picLocks noChangeAspect="1"/>
          </p:cNvPicPr>
          <p:nvPr/>
        </p:nvPicPr>
        <p:blipFill rotWithShape="1">
          <a:blip r:embed="rId24">
            <a:extLst>
              <a:ext uri="{28A0092B-C50C-407E-A947-70E740481C1C}">
                <a14:useLocalDpi xmlns:a14="http://schemas.microsoft.com/office/drawing/2010/main" val="0"/>
              </a:ext>
            </a:extLst>
          </a:blip>
          <a:srcRect l="8027" t="23107" r="20" b="32790"/>
          <a:stretch/>
        </p:blipFill>
        <p:spPr>
          <a:xfrm>
            <a:off x="789822" y="3026842"/>
            <a:ext cx="1432570" cy="687067"/>
          </a:xfrm>
          <a:prstGeom prst="rect">
            <a:avLst/>
          </a:prstGeom>
        </p:spPr>
      </p:pic>
      <p:pic>
        <p:nvPicPr>
          <p:cNvPr id="69" name="Immagine 68"/>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0744552" y="6699437"/>
            <a:ext cx="1111980" cy="318467"/>
          </a:xfrm>
          <a:prstGeom prst="rect">
            <a:avLst/>
          </a:prstGeom>
        </p:spPr>
      </p:pic>
      <p:pic>
        <p:nvPicPr>
          <p:cNvPr id="70" name="Immagine 69"/>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0503936" y="8599765"/>
            <a:ext cx="855806" cy="855806"/>
          </a:xfrm>
          <a:prstGeom prst="rect">
            <a:avLst/>
          </a:prstGeom>
        </p:spPr>
      </p:pic>
      <p:pic>
        <p:nvPicPr>
          <p:cNvPr id="71" name="Immagine 70"/>
          <p:cNvPicPr>
            <a:picLocks noChangeAspect="1"/>
          </p:cNvPicPr>
          <p:nvPr/>
        </p:nvPicPr>
        <p:blipFill rotWithShape="1">
          <a:blip r:embed="rId27">
            <a:extLst>
              <a:ext uri="{28A0092B-C50C-407E-A947-70E740481C1C}">
                <a14:useLocalDpi xmlns:a14="http://schemas.microsoft.com/office/drawing/2010/main" val="0"/>
              </a:ext>
            </a:extLst>
          </a:blip>
          <a:srcRect l="12882" t="8729" r="4842" b="4870"/>
          <a:stretch/>
        </p:blipFill>
        <p:spPr>
          <a:xfrm>
            <a:off x="8475349" y="8569229"/>
            <a:ext cx="1054543" cy="916878"/>
          </a:xfrm>
          <a:prstGeom prst="rect">
            <a:avLst/>
          </a:prstGeom>
        </p:spPr>
      </p:pic>
      <p:pic>
        <p:nvPicPr>
          <p:cNvPr id="72" name="Immagine 71"/>
          <p:cNvPicPr>
            <a:picLocks noChangeAspect="1"/>
          </p:cNvPicPr>
          <p:nvPr/>
        </p:nvPicPr>
        <p:blipFill rotWithShape="1">
          <a:blip r:embed="rId28">
            <a:extLst>
              <a:ext uri="{28A0092B-C50C-407E-A947-70E740481C1C}">
                <a14:useLocalDpi xmlns:a14="http://schemas.microsoft.com/office/drawing/2010/main" val="0"/>
              </a:ext>
            </a:extLst>
          </a:blip>
          <a:srcRect t="27360" b="31561"/>
          <a:stretch/>
        </p:blipFill>
        <p:spPr>
          <a:xfrm>
            <a:off x="5715378" y="7740145"/>
            <a:ext cx="1328382" cy="663388"/>
          </a:xfrm>
          <a:prstGeom prst="rect">
            <a:avLst/>
          </a:prstGeom>
        </p:spPr>
      </p:pic>
      <p:pic>
        <p:nvPicPr>
          <p:cNvPr id="73" name="Immagine 72"/>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2751721" y="7642816"/>
            <a:ext cx="1274147" cy="475635"/>
          </a:xfrm>
          <a:prstGeom prst="rect">
            <a:avLst/>
          </a:prstGeom>
        </p:spPr>
      </p:pic>
      <p:pic>
        <p:nvPicPr>
          <p:cNvPr id="74" name="Immagine 7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099410" y="8586790"/>
            <a:ext cx="1401895" cy="881757"/>
          </a:xfrm>
          <a:prstGeom prst="rect">
            <a:avLst/>
          </a:prstGeom>
        </p:spPr>
      </p:pic>
      <p:pic>
        <p:nvPicPr>
          <p:cNvPr id="75" name="Immagine 74"/>
          <p:cNvPicPr>
            <a:picLocks noChangeAspect="1"/>
          </p:cNvPicPr>
          <p:nvPr/>
        </p:nvPicPr>
        <p:blipFill rotWithShape="1">
          <a:blip r:embed="rId31">
            <a:extLst>
              <a:ext uri="{28A0092B-C50C-407E-A947-70E740481C1C}">
                <a14:useLocalDpi xmlns:a14="http://schemas.microsoft.com/office/drawing/2010/main" val="0"/>
              </a:ext>
            </a:extLst>
          </a:blip>
          <a:srcRect t="32176" b="33464"/>
          <a:stretch/>
        </p:blipFill>
        <p:spPr>
          <a:xfrm>
            <a:off x="2956161" y="2918324"/>
            <a:ext cx="2053965" cy="857956"/>
          </a:xfrm>
          <a:prstGeom prst="rect">
            <a:avLst/>
          </a:prstGeom>
        </p:spPr>
      </p:pic>
      <p:pic>
        <p:nvPicPr>
          <p:cNvPr id="76" name="Immagine 75"/>
          <p:cNvPicPr>
            <a:picLocks noChangeAspect="1"/>
          </p:cNvPicPr>
          <p:nvPr/>
        </p:nvPicPr>
        <p:blipFill rotWithShape="1">
          <a:blip r:embed="rId32">
            <a:extLst>
              <a:ext uri="{28A0092B-C50C-407E-A947-70E740481C1C}">
                <a14:useLocalDpi xmlns:a14="http://schemas.microsoft.com/office/drawing/2010/main" val="0"/>
              </a:ext>
            </a:extLst>
          </a:blip>
          <a:srcRect t="29111" b="29567"/>
          <a:stretch/>
        </p:blipFill>
        <p:spPr>
          <a:xfrm>
            <a:off x="8072051" y="4649802"/>
            <a:ext cx="1610474" cy="693103"/>
          </a:xfrm>
          <a:prstGeom prst="rect">
            <a:avLst/>
          </a:prstGeom>
        </p:spPr>
      </p:pic>
      <p:pic>
        <p:nvPicPr>
          <p:cNvPr id="77" name="Immagine 76"/>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8786657" y="7304191"/>
            <a:ext cx="1182331" cy="1182331"/>
          </a:xfrm>
          <a:prstGeom prst="rect">
            <a:avLst/>
          </a:prstGeom>
        </p:spPr>
      </p:pic>
      <p:pic>
        <p:nvPicPr>
          <p:cNvPr id="78" name="Immagine 77"/>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109224" y="8674843"/>
            <a:ext cx="2016142" cy="705650"/>
          </a:xfrm>
          <a:prstGeom prst="rect">
            <a:avLst/>
          </a:prstGeom>
        </p:spPr>
      </p:pic>
      <p:pic>
        <p:nvPicPr>
          <p:cNvPr id="79" name="Immagine 78"/>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2333785" y="8847061"/>
            <a:ext cx="2110019" cy="361214"/>
          </a:xfrm>
          <a:prstGeom prst="rect">
            <a:avLst/>
          </a:prstGeom>
        </p:spPr>
      </p:pic>
      <p:pic>
        <p:nvPicPr>
          <p:cNvPr id="80" name="Immagine 79"/>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718787" y="8607176"/>
            <a:ext cx="1416393" cy="840984"/>
          </a:xfrm>
          <a:prstGeom prst="rect">
            <a:avLst/>
          </a:prstGeom>
        </p:spPr>
      </p:pic>
      <p:pic>
        <p:nvPicPr>
          <p:cNvPr id="81" name="Immagine 80"/>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11281206" y="4194162"/>
            <a:ext cx="1500837" cy="503671"/>
          </a:xfrm>
          <a:prstGeom prst="rect">
            <a:avLst/>
          </a:prstGeom>
        </p:spPr>
      </p:pic>
      <p:pic>
        <p:nvPicPr>
          <p:cNvPr id="82" name="Immagine 81"/>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8411390" y="2845128"/>
            <a:ext cx="973512" cy="1004348"/>
          </a:xfrm>
          <a:prstGeom prst="rect">
            <a:avLst/>
          </a:prstGeom>
        </p:spPr>
      </p:pic>
      <p:pic>
        <p:nvPicPr>
          <p:cNvPr id="83" name="Immagine 82"/>
          <p:cNvPicPr>
            <a:picLocks noChangeAspect="1"/>
          </p:cNvPicPr>
          <p:nvPr/>
        </p:nvPicPr>
        <p:blipFill rotWithShape="1">
          <a:blip r:embed="rId39">
            <a:extLst>
              <a:ext uri="{28A0092B-C50C-407E-A947-70E740481C1C}">
                <a14:useLocalDpi xmlns:a14="http://schemas.microsoft.com/office/drawing/2010/main" val="0"/>
              </a:ext>
            </a:extLst>
          </a:blip>
          <a:srcRect t="29920" b="30546"/>
          <a:stretch/>
        </p:blipFill>
        <p:spPr>
          <a:xfrm>
            <a:off x="4128137" y="3893617"/>
            <a:ext cx="1740611" cy="699573"/>
          </a:xfrm>
          <a:prstGeom prst="rect">
            <a:avLst/>
          </a:prstGeom>
        </p:spPr>
      </p:pic>
      <p:pic>
        <p:nvPicPr>
          <p:cNvPr id="84" name="Immagine 83"/>
          <p:cNvPicPr>
            <a:picLocks noChangeAspect="1"/>
          </p:cNvPicPr>
          <p:nvPr/>
        </p:nvPicPr>
        <p:blipFill>
          <a:blip r:embed="rId40" cstate="print">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11281206" y="5669349"/>
            <a:ext cx="1185515" cy="663888"/>
          </a:xfrm>
          <a:prstGeom prst="rect">
            <a:avLst/>
          </a:prstGeom>
        </p:spPr>
      </p:pic>
      <p:pic>
        <p:nvPicPr>
          <p:cNvPr id="85" name="Immagine 84"/>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2884436" y="6790146"/>
            <a:ext cx="920125" cy="920125"/>
          </a:xfrm>
          <a:prstGeom prst="rect">
            <a:avLst/>
          </a:prstGeom>
        </p:spPr>
      </p:pic>
      <p:pic>
        <p:nvPicPr>
          <p:cNvPr id="86" name="Immagine 85"/>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527832" y="5986098"/>
            <a:ext cx="1798303" cy="498122"/>
          </a:xfrm>
          <a:prstGeom prst="rect">
            <a:avLst/>
          </a:prstGeom>
        </p:spPr>
      </p:pic>
      <p:pic>
        <p:nvPicPr>
          <p:cNvPr id="87" name="Immagine 86"/>
          <p:cNvPicPr>
            <a:picLocks noChangeAspect="1"/>
          </p:cNvPicPr>
          <p:nvPr/>
        </p:nvPicPr>
        <p:blipFill rotWithShape="1">
          <a:blip r:embed="rId43">
            <a:extLst>
              <a:ext uri="{28A0092B-C50C-407E-A947-70E740481C1C}">
                <a14:useLocalDpi xmlns:a14="http://schemas.microsoft.com/office/drawing/2010/main" val="0"/>
              </a:ext>
            </a:extLst>
          </a:blip>
          <a:srcRect t="35231" b="29527"/>
          <a:stretch/>
        </p:blipFill>
        <p:spPr>
          <a:xfrm>
            <a:off x="6934079" y="7205352"/>
            <a:ext cx="1354129" cy="477220"/>
          </a:xfrm>
          <a:prstGeom prst="rect">
            <a:avLst/>
          </a:prstGeom>
        </p:spPr>
      </p:pic>
      <p:pic>
        <p:nvPicPr>
          <p:cNvPr id="88" name="Immagine 87"/>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10623519" y="4765747"/>
            <a:ext cx="1064702" cy="822535"/>
          </a:xfrm>
          <a:prstGeom prst="rect">
            <a:avLst/>
          </a:prstGeom>
        </p:spPr>
      </p:pic>
    </p:spTree>
    <p:extLst>
      <p:ext uri="{BB962C8B-B14F-4D97-AF65-F5344CB8AC3E}">
        <p14:creationId xmlns:p14="http://schemas.microsoft.com/office/powerpoint/2010/main" val="3629675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42</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3" name="Gruppo 2"/>
          <p:cNvGrpSpPr/>
          <p:nvPr/>
        </p:nvGrpSpPr>
        <p:grpSpPr>
          <a:xfrm>
            <a:off x="-137160" y="-137160"/>
            <a:ext cx="3670523" cy="1086702"/>
            <a:chOff x="0" y="0"/>
            <a:chExt cx="3670523" cy="1086702"/>
          </a:xfrm>
        </p:grpSpPr>
        <p:pic>
          <p:nvPicPr>
            <p:cNvPr id="140" name="Immagine 1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141" name="Picture 11"/>
            <p:cNvPicPr>
              <a:picLocks noChangeAspect="1"/>
            </p:cNvPicPr>
            <p:nvPr/>
          </p:nvPicPr>
          <p:blipFill>
            <a:blip r:embed="rId3"/>
            <a:stretch>
              <a:fillRect/>
            </a:stretch>
          </p:blipFill>
          <p:spPr>
            <a:xfrm>
              <a:off x="1674274" y="312912"/>
              <a:ext cx="882598" cy="441771"/>
            </a:xfrm>
            <a:prstGeom prst="rect">
              <a:avLst/>
            </a:prstGeom>
          </p:spPr>
        </p:pic>
        <p:pic>
          <p:nvPicPr>
            <p:cNvPr id="142" name="Immagine 1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143" name="Connettore diritto 142"/>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45" name="Group 8"/>
          <p:cNvGrpSpPr/>
          <p:nvPr/>
        </p:nvGrpSpPr>
        <p:grpSpPr>
          <a:xfrm>
            <a:off x="2656772" y="1287178"/>
            <a:ext cx="13327397" cy="130629"/>
            <a:chOff x="5594142" y="5684880"/>
            <a:chExt cx="13327397" cy="130629"/>
          </a:xfrm>
        </p:grpSpPr>
        <p:cxnSp>
          <p:nvCxnSpPr>
            <p:cNvPr id="146"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147"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48"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 </a:t>
              </a:r>
            </a:p>
          </p:txBody>
        </p:sp>
      </p:grpSp>
      <p:sp>
        <p:nvSpPr>
          <p:cNvPr id="28" name="CasellaDiTesto 27"/>
          <p:cNvSpPr txBox="1">
            <a:spLocks noChangeArrowheads="1"/>
          </p:cNvSpPr>
          <p:nvPr/>
        </p:nvSpPr>
        <p:spPr bwMode="auto">
          <a:xfrm>
            <a:off x="0" y="9519901"/>
            <a:ext cx="18288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a:t>
            </a:r>
            <a:r>
              <a:rPr kumimoji="0" lang="it-IT" altLang="it-IT" sz="1100" b="0" i="1"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Assobiotec</a:t>
            </a: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t>
            </a:r>
            <a:r>
              <a:rPr kumimoji="0" lang="it-IT" altLang="it-IT" sz="1100" b="0" i="1"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Federchimica</a:t>
            </a:r>
            <a:endPar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37" name="Text Box 2"/>
          <p:cNvSpPr txBox="1">
            <a:spLocks noChangeArrowheads="1"/>
          </p:cNvSpPr>
          <p:nvPr/>
        </p:nvSpPr>
        <p:spPr bwMode="auto">
          <a:xfrm>
            <a:off x="5329480" y="1824349"/>
            <a:ext cx="11248886" cy="124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5000" tIns="70200" rIns="135000" bIns="70200">
            <a:spAutoFit/>
          </a:bodyPr>
          <a:lstStyle>
            <a:lvl1pPr>
              <a:spcBef>
                <a:spcPts val="8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Geneva" pitchFamily="125" charset="-128"/>
              </a:defRPr>
            </a:lvl1pPr>
            <a:lvl2pPr>
              <a:spcBef>
                <a:spcPts val="7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Geneva" pitchFamily="125" charset="-128"/>
              </a:defRPr>
            </a:lvl2pPr>
            <a:lvl3pPr>
              <a:spcBef>
                <a:spcPts val="6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Geneva" pitchFamily="125" charset="-128"/>
              </a:defRPr>
            </a:lvl3pPr>
            <a:lvl4pPr>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4pPr>
            <a:lvl5pPr>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9pPr>
          </a:lstStyle>
          <a:p>
            <a:pPr marL="0" marR="0" lvl="0" indent="0" algn="l" defTabSz="1371600" rtl="0" eaLnBrk="1" fontAlgn="auto" latinLnBrk="0" hangingPunct="1">
              <a:lnSpc>
                <a:spcPct val="100000"/>
              </a:lnSpc>
              <a:spcBef>
                <a:spcPts val="1200"/>
              </a:spcBef>
              <a:spcAft>
                <a:spcPts val="0"/>
              </a:spcAft>
              <a:buClr>
                <a:srgbClr val="000000"/>
              </a:buClr>
              <a:buSzPct val="100000"/>
              <a:buFont typeface="Times New Roman"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972800" algn="l"/>
                <a:tab pos="11658600" algn="l"/>
                <a:tab pos="12344400" algn="l"/>
                <a:tab pos="13030200" algn="l"/>
                <a:tab pos="13716000" algn="l"/>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Geneva" pitchFamily="125" charset="-128"/>
                <a:cs typeface="Arial" panose="020B0604020202020204" pitchFamily="34" charset="0"/>
                <a:sym typeface="Gill Sans" charset="0"/>
              </a:rPr>
              <a:t>The Italian startup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Geneva" pitchFamily="125" charset="-128"/>
                <a:cs typeface="Arial" panose="020B0604020202020204" pitchFamily="34" charset="0"/>
                <a:sym typeface="Gill Sans" charset="0"/>
              </a:rPr>
              <a:t>Okairos</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Geneva" pitchFamily="125" charset="-128"/>
                <a:cs typeface="Arial" panose="020B0604020202020204" pitchFamily="34" charset="0"/>
                <a:sym typeface="Gill Sans" charset="0"/>
              </a:rPr>
              <a:t> (vaccines): </a:t>
            </a:r>
            <a:br>
              <a:rPr kumimoji="0" lang="en-US" sz="2400" b="1" i="0" u="none" strike="noStrike" kern="1200" cap="none" spc="0" normalizeH="0" baseline="0" noProof="0" dirty="0">
                <a:ln>
                  <a:noFill/>
                </a:ln>
                <a:solidFill>
                  <a:srgbClr val="2D2D8A">
                    <a:lumMod val="75000"/>
                  </a:srgbClr>
                </a:solidFill>
                <a:effectLst/>
                <a:uLnTx/>
                <a:uFillTx/>
                <a:latin typeface="Arial" panose="020B0604020202020204" pitchFamily="34" charset="0"/>
                <a:ea typeface="Geneva" pitchFamily="125" charset="-128"/>
                <a:cs typeface="Arial" panose="020B0604020202020204" pitchFamily="34" charset="0"/>
                <a:sym typeface="Gill Sans" charset="0"/>
              </a:rPr>
            </a:br>
            <a:r>
              <a:rPr kumimoji="0" lang="it-IT"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set up in 2007, </a:t>
            </a:r>
            <a:r>
              <a:rPr kumimoji="0" lang="it-IT" sz="2400" b="0" i="0" u="none" strike="noStrike" kern="1200" cap="none" spc="0" normalizeH="0" baseline="0" noProof="0" dirty="0" err="1">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collected</a:t>
            </a:r>
            <a:r>
              <a:rPr kumimoji="0" lang="it-IT"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 €23,2 mln </a:t>
            </a:r>
            <a:r>
              <a:rPr kumimoji="0" lang="it-IT" sz="2400" b="0" i="0" u="none" strike="noStrike" kern="1200" cap="none" spc="0" normalizeH="0" baseline="0" noProof="0" dirty="0" err="1">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before</a:t>
            </a:r>
            <a:r>
              <a:rPr kumimoji="0" lang="it-IT"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 </a:t>
            </a:r>
            <a:r>
              <a:rPr kumimoji="0" lang="it-IT" sz="2400" b="0" i="0" u="none" strike="noStrike" kern="1200" cap="none" spc="0" normalizeH="0" baseline="0" noProof="0" dirty="0" err="1">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being</a:t>
            </a:r>
            <a:r>
              <a:rPr kumimoji="0" lang="it-IT"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 </a:t>
            </a:r>
            <a:r>
              <a:rPr kumimoji="0" lang="it-IT" sz="2400" b="0" i="0" u="none" strike="noStrike" kern="1200" cap="none" spc="0" normalizeH="0" baseline="0" noProof="0" dirty="0" err="1">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acquired</a:t>
            </a:r>
            <a:r>
              <a:rPr kumimoji="0" lang="it-IT"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 by</a:t>
            </a:r>
            <a:r>
              <a:rPr kumimoji="0" lang="it-IT" sz="2400" b="0" i="0" u="none" strike="noStrike" kern="1200" cap="none" spc="0" normalizeH="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 </a:t>
            </a:r>
            <a:r>
              <a:rPr kumimoji="0" lang="it-IT"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GSK in 2013</a:t>
            </a:r>
            <a:r>
              <a:rPr kumimoji="0" lang="it-IT" sz="2400" b="0" i="0" u="none" strike="noStrike" kern="1200" cap="none" spc="0" normalizeH="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 </a:t>
            </a:r>
            <a:r>
              <a:rPr kumimoji="0" lang="it-IT"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for €250 mln</a:t>
            </a:r>
            <a:endPar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endParaRPr>
          </a:p>
        </p:txBody>
      </p:sp>
      <p:pic>
        <p:nvPicPr>
          <p:cNvPr id="3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5189" y="2020286"/>
            <a:ext cx="1323130" cy="773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dirty="0" err="1">
                <a:ln>
                  <a:noFill/>
                </a:ln>
                <a:solidFill>
                  <a:srgbClr val="75787B"/>
                </a:solidFill>
                <a:effectLst/>
                <a:uLnTx/>
                <a:uFillTx/>
                <a:latin typeface="Arial"/>
                <a:ea typeface="Lato" panose="020F0502020204030203" pitchFamily="34" charset="0"/>
                <a:cs typeface="Arial"/>
              </a:rPr>
              <a:t>Foreign</a:t>
            </a:r>
            <a:r>
              <a:rPr kumimoji="0" lang="it-IT"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rPr>
              <a:t> </a:t>
            </a:r>
            <a:r>
              <a:rPr kumimoji="0" lang="it-IT" sz="4800" b="1" i="0" u="none" strike="noStrike" kern="1200" cap="none" spc="150" normalizeH="0" baseline="0" noProof="0" dirty="0" err="1">
                <a:ln>
                  <a:noFill/>
                </a:ln>
                <a:solidFill>
                  <a:srgbClr val="75787B"/>
                </a:solidFill>
                <a:effectLst/>
                <a:uLnTx/>
                <a:uFillTx/>
                <a:latin typeface="Arial"/>
                <a:ea typeface="Lato" panose="020F0502020204030203" pitchFamily="34" charset="0"/>
                <a:cs typeface="Arial"/>
              </a:rPr>
              <a:t>investments</a:t>
            </a:r>
            <a:r>
              <a:rPr kumimoji="0" lang="it-IT"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rPr>
              <a:t> in </a:t>
            </a:r>
            <a:r>
              <a:rPr kumimoji="0" lang="it-IT" sz="4800" b="1" i="0" u="none" strike="noStrike" kern="1200" cap="none" spc="150" normalizeH="0" baseline="0" noProof="0" dirty="0" err="1">
                <a:ln>
                  <a:noFill/>
                </a:ln>
                <a:solidFill>
                  <a:srgbClr val="75787B"/>
                </a:solidFill>
                <a:effectLst/>
                <a:uLnTx/>
                <a:uFillTx/>
                <a:latin typeface="Arial"/>
                <a:ea typeface="Lato" panose="020F0502020204030203" pitchFamily="34" charset="0"/>
                <a:cs typeface="Arial"/>
              </a:rPr>
              <a:t>Italian</a:t>
            </a:r>
            <a:r>
              <a:rPr kumimoji="0" lang="it-IT"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rPr>
              <a:t> </a:t>
            </a:r>
            <a:r>
              <a:rPr kumimoji="0" lang="it-IT" sz="4800" b="1" i="0" u="none" strike="noStrike" kern="1200" cap="none" spc="150" normalizeH="0" baseline="0" noProof="0" dirty="0" err="1">
                <a:ln>
                  <a:noFill/>
                </a:ln>
                <a:solidFill>
                  <a:srgbClr val="75787B"/>
                </a:solidFill>
                <a:effectLst/>
                <a:uLnTx/>
                <a:uFillTx/>
                <a:latin typeface="Arial"/>
                <a:ea typeface="Lato" panose="020F0502020204030203" pitchFamily="34" charset="0"/>
                <a:cs typeface="Arial"/>
              </a:rPr>
              <a:t>startups</a:t>
            </a:r>
            <a:endParaRPr kumimoji="0" lang="it-IT"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endParaRPr>
          </a:p>
        </p:txBody>
      </p:sp>
      <p:sp>
        <p:nvSpPr>
          <p:cNvPr id="24" name="Text Box 2"/>
          <p:cNvSpPr txBox="1">
            <a:spLocks noChangeArrowheads="1"/>
          </p:cNvSpPr>
          <p:nvPr/>
        </p:nvSpPr>
        <p:spPr bwMode="auto">
          <a:xfrm>
            <a:off x="5329480" y="3416757"/>
            <a:ext cx="11251640" cy="88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5000" tIns="70200" rIns="135000" bIns="70200">
            <a:spAutoFit/>
          </a:bodyPr>
          <a:lstStyle>
            <a:lvl1pPr>
              <a:spcBef>
                <a:spcPts val="8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Geneva" pitchFamily="125" charset="-128"/>
              </a:defRPr>
            </a:lvl1pPr>
            <a:lvl2pPr>
              <a:spcBef>
                <a:spcPts val="7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Geneva" pitchFamily="125" charset="-128"/>
              </a:defRPr>
            </a:lvl2pPr>
            <a:lvl3pPr>
              <a:spcBef>
                <a:spcPts val="6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Geneva" pitchFamily="125" charset="-128"/>
              </a:defRPr>
            </a:lvl3pPr>
            <a:lvl4pPr>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4pPr>
            <a:lvl5pPr>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9pPr>
          </a:lstStyle>
          <a:p>
            <a:pPr marL="0" marR="0" lvl="0" indent="0" algn="l" defTabSz="1371600" rtl="0" eaLnBrk="1" fontAlgn="auto" latinLnBrk="0" hangingPunct="1">
              <a:lnSpc>
                <a:spcPct val="100000"/>
              </a:lnSpc>
              <a:spcBef>
                <a:spcPts val="1200"/>
              </a:spcBef>
              <a:spcAft>
                <a:spcPts val="0"/>
              </a:spcAft>
              <a:buClr>
                <a:srgbClr val="000000"/>
              </a:buClr>
              <a:buSzPct val="100000"/>
              <a:buFont typeface="Times New Roman"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972800" algn="l"/>
                <a:tab pos="11658600" algn="l"/>
                <a:tab pos="12344400" algn="l"/>
                <a:tab pos="13030200" algn="l"/>
                <a:tab pos="13716000" algn="l"/>
              </a:tabLst>
              <a:defRPr/>
            </a:pPr>
            <a: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Geneva" pitchFamily="125" charset="-128"/>
                <a:cs typeface="Arial" panose="020B0604020202020204" pitchFamily="34" charset="0"/>
                <a:sym typeface="Gill Sans" charset="0"/>
              </a:rPr>
              <a:t>The Italian startup</a:t>
            </a:r>
            <a:r>
              <a:rPr kumimoji="0" lang="en-US" sz="2400" b="1" i="0" u="none" strike="noStrike" kern="1200" cap="none" spc="0" normalizeH="0" noProof="0" dirty="0">
                <a:ln>
                  <a:noFill/>
                </a:ln>
                <a:solidFill>
                  <a:srgbClr val="4472C4">
                    <a:lumMod val="50000"/>
                  </a:srgbClr>
                </a:solidFill>
                <a:effectLst/>
                <a:uLnTx/>
                <a:uFillTx/>
                <a:latin typeface="Arial" panose="020B0604020202020204" pitchFamily="34" charset="0"/>
                <a:ea typeface="Geneva" pitchFamily="125" charset="-128"/>
                <a:cs typeface="Arial" panose="020B0604020202020204" pitchFamily="34" charset="0"/>
                <a:sym typeface="Gill Sans" charset="0"/>
              </a:rPr>
              <a:t> </a:t>
            </a:r>
            <a:r>
              <a:rPr kumimoji="0" lang="en-US" sz="24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Geneva" pitchFamily="125" charset="-128"/>
                <a:cs typeface="Arial" panose="020B0604020202020204" pitchFamily="34" charset="0"/>
                <a:sym typeface="Gill Sans" charset="0"/>
              </a:rPr>
              <a:t>VivaBioCell</a:t>
            </a:r>
            <a: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Geneva" pitchFamily="125" charset="-128"/>
                <a:cs typeface="Arial" panose="020B0604020202020204" pitchFamily="34" charset="0"/>
                <a:sym typeface="Gill Sans" charset="0"/>
              </a:rPr>
              <a:t> (stem cells): </a:t>
            </a:r>
            <a:br>
              <a:rPr kumimoji="0" lang="en-US" sz="2400" b="1" i="0" u="none" strike="noStrike" kern="1200" cap="none" spc="0" normalizeH="0" baseline="0" noProof="0" dirty="0">
                <a:ln>
                  <a:noFill/>
                </a:ln>
                <a:solidFill>
                  <a:srgbClr val="2D2D8A">
                    <a:lumMod val="75000"/>
                  </a:srgbClr>
                </a:solidFill>
                <a:effectLst/>
                <a:uLnTx/>
                <a:uFillTx/>
                <a:latin typeface="Arial" panose="020B0604020202020204" pitchFamily="34" charset="0"/>
                <a:ea typeface="Geneva" pitchFamily="125" charset="-128"/>
                <a:cs typeface="Arial" panose="020B0604020202020204" pitchFamily="34" charset="0"/>
                <a:sym typeface="Gill Sans" charset="0"/>
              </a:rPr>
            </a:b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set up in 2007 and acquired by </a:t>
            </a:r>
            <a:r>
              <a:rPr kumimoji="0" lang="en-US" sz="2400" b="0" i="0" u="none" strike="noStrike" kern="1200" cap="none" spc="0" normalizeH="0" baseline="0" noProof="0" dirty="0" err="1">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NantCell</a:t>
            </a: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 for an est. value of €60 </a:t>
            </a:r>
            <a:r>
              <a:rPr kumimoji="0" lang="en-US" sz="2400" b="0" i="0" u="none" strike="noStrike" kern="1200" cap="none" spc="0" normalizeH="0" baseline="0" noProof="0" dirty="0" err="1">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mln</a:t>
            </a: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 in 2015</a:t>
            </a:r>
          </a:p>
        </p:txBody>
      </p:sp>
      <p:sp>
        <p:nvSpPr>
          <p:cNvPr id="25" name="Text Box 2"/>
          <p:cNvSpPr txBox="1">
            <a:spLocks noChangeArrowheads="1"/>
          </p:cNvSpPr>
          <p:nvPr/>
        </p:nvSpPr>
        <p:spPr bwMode="auto">
          <a:xfrm>
            <a:off x="5329480" y="4881153"/>
            <a:ext cx="11251640" cy="88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5000" tIns="70200" rIns="135000" bIns="70200">
            <a:spAutoFit/>
          </a:bodyPr>
          <a:lstStyle>
            <a:lvl1pPr>
              <a:spcBef>
                <a:spcPts val="8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Geneva" pitchFamily="125" charset="-128"/>
              </a:defRPr>
            </a:lvl1pPr>
            <a:lvl2pPr>
              <a:spcBef>
                <a:spcPts val="7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Geneva" pitchFamily="125" charset="-128"/>
              </a:defRPr>
            </a:lvl2pPr>
            <a:lvl3pPr>
              <a:spcBef>
                <a:spcPts val="6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Geneva" pitchFamily="125" charset="-128"/>
              </a:defRPr>
            </a:lvl3pPr>
            <a:lvl4pPr>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4pPr>
            <a:lvl5pPr>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9pPr>
          </a:lstStyle>
          <a:p>
            <a:pPr marL="0" marR="0" lvl="0" indent="0" algn="l" defTabSz="1371600" rtl="0" eaLnBrk="1" fontAlgn="auto" latinLnBrk="0" hangingPunct="1">
              <a:lnSpc>
                <a:spcPct val="100000"/>
              </a:lnSpc>
              <a:spcBef>
                <a:spcPts val="1200"/>
              </a:spcBef>
              <a:spcAft>
                <a:spcPts val="0"/>
              </a:spcAft>
              <a:buClr>
                <a:srgbClr val="000000"/>
              </a:buClr>
              <a:buSzPct val="100000"/>
              <a:buFont typeface="Times New Roman"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972800" algn="l"/>
                <a:tab pos="11658600" algn="l"/>
                <a:tab pos="12344400" algn="l"/>
                <a:tab pos="13030200" algn="l"/>
                <a:tab pos="13716000" algn="l"/>
              </a:tabLst>
              <a:defRPr/>
            </a:pPr>
            <a: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Geneva" pitchFamily="125" charset="-128"/>
                <a:cs typeface="Arial" panose="020B0604020202020204" pitchFamily="34" charset="0"/>
                <a:sym typeface="Gill Sans" charset="0"/>
              </a:rPr>
              <a:t>The Italian biotech startup </a:t>
            </a:r>
            <a:r>
              <a:rPr kumimoji="0" lang="en-US" sz="24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Geneva" pitchFamily="125" charset="-128"/>
                <a:cs typeface="Arial" panose="020B0604020202020204" pitchFamily="34" charset="0"/>
                <a:sym typeface="Gill Sans" charset="0"/>
              </a:rPr>
              <a:t>Genenta</a:t>
            </a:r>
            <a: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Geneva" pitchFamily="125" charset="-128"/>
                <a:cs typeface="Arial" panose="020B0604020202020204" pitchFamily="34" charset="0"/>
                <a:sym typeface="Gill Sans" charset="0"/>
              </a:rPr>
              <a:t> Science (oncology): </a:t>
            </a:r>
            <a:br>
              <a:rPr kumimoji="0" lang="en-US" sz="2400" b="1" i="0" u="none" strike="noStrike" kern="1200" cap="none" spc="0" normalizeH="0" baseline="0" noProof="0" dirty="0">
                <a:ln>
                  <a:noFill/>
                </a:ln>
                <a:solidFill>
                  <a:srgbClr val="2D2D8A">
                    <a:lumMod val="75000"/>
                  </a:srgbClr>
                </a:solidFill>
                <a:effectLst/>
                <a:uLnTx/>
                <a:uFillTx/>
                <a:latin typeface="Arial" panose="020B0604020202020204" pitchFamily="34" charset="0"/>
                <a:ea typeface="Geneva" pitchFamily="125" charset="-128"/>
                <a:cs typeface="Arial" panose="020B0604020202020204" pitchFamily="34" charset="0"/>
                <a:sym typeface="Gill Sans" charset="0"/>
              </a:rPr>
            </a:b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collected in 2015 €10 </a:t>
            </a:r>
            <a:r>
              <a:rPr kumimoji="0" lang="en-US" sz="2400" b="0" i="0" u="none" strike="noStrike" kern="1200" cap="none" spc="0" normalizeH="0" baseline="0" noProof="0" dirty="0" err="1">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mln</a:t>
            </a: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 to date €17 </a:t>
            </a:r>
            <a:r>
              <a:rPr kumimoji="0" lang="en-US" sz="2400" b="0" i="0" u="none" strike="noStrike" kern="1200" cap="none" spc="0" normalizeH="0" baseline="0" noProof="0" dirty="0" err="1">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mln</a:t>
            </a:r>
            <a:endPar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endParaRPr>
          </a:p>
        </p:txBody>
      </p:sp>
      <p:pic>
        <p:nvPicPr>
          <p:cNvPr id="3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5743" y="3535000"/>
            <a:ext cx="985595" cy="684969"/>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14301" t="16325" r="12299" b="19336"/>
          <a:stretch/>
        </p:blipFill>
        <p:spPr bwMode="auto">
          <a:xfrm>
            <a:off x="3335315" y="5027038"/>
            <a:ext cx="1895707" cy="575697"/>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 Box 2"/>
          <p:cNvSpPr txBox="1">
            <a:spLocks noChangeArrowheads="1"/>
          </p:cNvSpPr>
          <p:nvPr/>
        </p:nvSpPr>
        <p:spPr bwMode="auto">
          <a:xfrm>
            <a:off x="5329480" y="6227364"/>
            <a:ext cx="11248886" cy="118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5000" tIns="70200" rIns="135000" bIns="70200">
            <a:spAutoFit/>
          </a:bodyPr>
          <a:lstStyle>
            <a:lvl1pPr>
              <a:spcBef>
                <a:spcPts val="8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Geneva" pitchFamily="125" charset="-128"/>
              </a:defRPr>
            </a:lvl1pPr>
            <a:lvl2pPr>
              <a:spcBef>
                <a:spcPts val="7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Geneva" pitchFamily="125" charset="-128"/>
              </a:defRPr>
            </a:lvl2pPr>
            <a:lvl3pPr>
              <a:spcBef>
                <a:spcPts val="6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Geneva" pitchFamily="125" charset="-128"/>
              </a:defRPr>
            </a:lvl3pPr>
            <a:lvl4pPr>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4pPr>
            <a:lvl5pPr>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9pPr>
          </a:lstStyle>
          <a:p>
            <a:pPr marL="0" marR="0" lvl="0" indent="0" algn="l" defTabSz="1371600" rtl="0" eaLnBrk="1" fontAlgn="auto" latinLnBrk="0" hangingPunct="1">
              <a:lnSpc>
                <a:spcPct val="100000"/>
              </a:lnSpc>
              <a:spcBef>
                <a:spcPts val="1200"/>
              </a:spcBef>
              <a:spcAft>
                <a:spcPts val="0"/>
              </a:spcAft>
              <a:buClr>
                <a:srgbClr val="000000"/>
              </a:buClr>
              <a:buSzPct val="100000"/>
              <a:buFont typeface="Times New Roman"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972800" algn="l"/>
                <a:tab pos="11658600" algn="l"/>
                <a:tab pos="12344400" algn="l"/>
                <a:tab pos="13030200" algn="l"/>
                <a:tab pos="13716000" algn="l"/>
              </a:tabLst>
              <a:defRPr/>
            </a:pPr>
            <a: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Geneva" pitchFamily="125" charset="-128"/>
                <a:cs typeface="Arial" panose="020B0604020202020204" pitchFamily="34" charset="0"/>
                <a:sym typeface="Gill Sans" charset="0"/>
              </a:rPr>
              <a:t>The Italian startup </a:t>
            </a:r>
            <a:r>
              <a:rPr kumimoji="0" lang="en-US" sz="24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Geneva" pitchFamily="125" charset="-128"/>
                <a:cs typeface="Arial" panose="020B0604020202020204" pitchFamily="34" charset="0"/>
                <a:sym typeface="Gill Sans" charset="0"/>
              </a:rPr>
              <a:t>Exosomics</a:t>
            </a:r>
            <a: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Geneva" pitchFamily="125" charset="-128"/>
                <a:cs typeface="Arial" panose="020B0604020202020204" pitchFamily="34" charset="0"/>
                <a:sym typeface="Gill Sans" charset="0"/>
              </a:rPr>
              <a:t> Siena S.p.A. (diagnostics): </a:t>
            </a:r>
            <a:br>
              <a:rPr kumimoji="0" lang="en-US" sz="2400" b="1" i="0" u="none" strike="noStrike" kern="1200" cap="none" spc="0" normalizeH="0" baseline="0" noProof="0" dirty="0">
                <a:ln>
                  <a:noFill/>
                </a:ln>
                <a:solidFill>
                  <a:srgbClr val="2D2D8A">
                    <a:lumMod val="75000"/>
                  </a:srgbClr>
                </a:solidFill>
                <a:effectLst/>
                <a:uLnTx/>
                <a:uFillTx/>
                <a:latin typeface="Arial" panose="020B0604020202020204" pitchFamily="34" charset="0"/>
                <a:ea typeface="Geneva" pitchFamily="125" charset="-128"/>
                <a:cs typeface="Arial" panose="020B0604020202020204" pitchFamily="34" charset="0"/>
                <a:sym typeface="Gill Sans" charset="0"/>
              </a:rPr>
            </a:b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in 2017, the Swiss </a:t>
            </a:r>
            <a:r>
              <a:rPr kumimoji="0" lang="en-US" sz="2400" b="0" i="0" u="none" strike="noStrike" kern="1200" cap="none" spc="0" normalizeH="0" baseline="0" noProof="0" dirty="0" err="1">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Lonza</a:t>
            </a: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 made a strategic investment in </a:t>
            </a:r>
            <a:r>
              <a:rPr kumimoji="0" lang="en-US" sz="2400" b="0" i="0" u="none" strike="noStrike" kern="1200" cap="none" spc="0" normalizeH="0" baseline="0" noProof="0" dirty="0" err="1">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Exosomics</a:t>
            </a: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 Siena S.p.A. </a:t>
            </a:r>
            <a:r>
              <a:rPr kumimoji="0" lang="en-US" sz="18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(undisclosed value)</a:t>
            </a:r>
          </a:p>
        </p:txBody>
      </p:sp>
      <p:sp>
        <p:nvSpPr>
          <p:cNvPr id="33" name="Text Box 2"/>
          <p:cNvSpPr txBox="1">
            <a:spLocks noChangeArrowheads="1"/>
          </p:cNvSpPr>
          <p:nvPr/>
        </p:nvSpPr>
        <p:spPr bwMode="auto">
          <a:xfrm>
            <a:off x="5329480" y="8030314"/>
            <a:ext cx="12376804" cy="88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5000" tIns="70200" rIns="135000" bIns="70200">
            <a:spAutoFit/>
          </a:bodyPr>
          <a:lstStyle>
            <a:lvl1pPr>
              <a:spcBef>
                <a:spcPts val="8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Geneva" pitchFamily="125" charset="-128"/>
              </a:defRPr>
            </a:lvl1pPr>
            <a:lvl2pPr>
              <a:spcBef>
                <a:spcPts val="7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Geneva" pitchFamily="125" charset="-128"/>
              </a:defRPr>
            </a:lvl2pPr>
            <a:lvl3pPr>
              <a:spcBef>
                <a:spcPts val="6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Geneva" pitchFamily="125" charset="-128"/>
              </a:defRPr>
            </a:lvl3pPr>
            <a:lvl4pPr>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4pPr>
            <a:lvl5pPr>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9pPr>
          </a:lstStyle>
          <a:p>
            <a:pPr marL="0" marR="0" lvl="0" indent="0" algn="l" defTabSz="1371600" rtl="0" eaLnBrk="1" fontAlgn="auto" latinLnBrk="0" hangingPunct="1">
              <a:lnSpc>
                <a:spcPct val="100000"/>
              </a:lnSpc>
              <a:spcBef>
                <a:spcPts val="1200"/>
              </a:spcBef>
              <a:spcAft>
                <a:spcPts val="0"/>
              </a:spcAft>
              <a:buClr>
                <a:srgbClr val="000000"/>
              </a:buClr>
              <a:buSzPct val="100000"/>
              <a:buFont typeface="Times New Roman"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972800" algn="l"/>
                <a:tab pos="11658600" algn="l"/>
                <a:tab pos="12344400" algn="l"/>
                <a:tab pos="13030200" algn="l"/>
                <a:tab pos="13716000" algn="l"/>
              </a:tabLst>
              <a:defRPr/>
            </a:pPr>
            <a: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Geneva" pitchFamily="125" charset="-128"/>
                <a:cs typeface="Arial" panose="020B0604020202020204" pitchFamily="34" charset="0"/>
                <a:sym typeface="Gill Sans" charset="0"/>
              </a:rPr>
              <a:t>The Italian startup</a:t>
            </a:r>
            <a:r>
              <a:rPr kumimoji="0" lang="en-US" sz="2400" b="1" i="0" u="none" strike="noStrike" kern="1200" cap="none" spc="0" normalizeH="0" noProof="0" dirty="0">
                <a:ln>
                  <a:noFill/>
                </a:ln>
                <a:solidFill>
                  <a:srgbClr val="4472C4">
                    <a:lumMod val="50000"/>
                  </a:srgbClr>
                </a:solidFill>
                <a:effectLst/>
                <a:uLnTx/>
                <a:uFillTx/>
                <a:latin typeface="Arial" panose="020B0604020202020204" pitchFamily="34" charset="0"/>
                <a:ea typeface="Geneva" pitchFamily="125" charset="-128"/>
                <a:cs typeface="Arial" panose="020B0604020202020204" pitchFamily="34" charset="0"/>
                <a:sym typeface="Gill Sans" charset="0"/>
              </a:rPr>
              <a:t> </a:t>
            </a:r>
            <a:r>
              <a:rPr kumimoji="0" lang="en-US" sz="24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Geneva" pitchFamily="125" charset="-128"/>
                <a:cs typeface="Arial" panose="020B0604020202020204" pitchFamily="34" charset="0"/>
                <a:sym typeface="Gill Sans" charset="0"/>
              </a:rPr>
              <a:t>Creabilis</a:t>
            </a:r>
            <a: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Geneva" pitchFamily="125" charset="-128"/>
                <a:cs typeface="Arial" panose="020B0604020202020204" pitchFamily="34" charset="0"/>
                <a:sym typeface="Gill Sans" charset="0"/>
              </a:rPr>
              <a:t> Therapeutics (dermatology &amp; inflammatory diseases): </a:t>
            </a:r>
            <a:br>
              <a:rPr kumimoji="0" lang="en-US" sz="2400" b="1" i="0" u="none" strike="noStrike" kern="1200" cap="none" spc="0" normalizeH="0" baseline="0" noProof="0" dirty="0">
                <a:ln>
                  <a:noFill/>
                </a:ln>
                <a:solidFill>
                  <a:srgbClr val="2D2D8A">
                    <a:lumMod val="75000"/>
                  </a:srgbClr>
                </a:solidFill>
                <a:effectLst/>
                <a:uLnTx/>
                <a:uFillTx/>
                <a:latin typeface="Arial" panose="020B0604020202020204" pitchFamily="34" charset="0"/>
                <a:ea typeface="Geneva" pitchFamily="125" charset="-128"/>
                <a:cs typeface="Arial" panose="020B0604020202020204" pitchFamily="34" charset="0"/>
                <a:sym typeface="Gill Sans" charset="0"/>
              </a:rPr>
            </a:b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acquired by the US-based Sienna Biopharmaceutical for $150 </a:t>
            </a:r>
            <a:r>
              <a:rPr kumimoji="0" lang="en-US" sz="2400" b="0" i="0" u="none" strike="noStrike" kern="1200" cap="none" spc="0" normalizeH="0" baseline="0" noProof="0" dirty="0" err="1">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mln</a:t>
            </a: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 </a:t>
            </a:r>
          </a:p>
        </p:txBody>
      </p:sp>
      <p:pic>
        <p:nvPicPr>
          <p:cNvPr id="34"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9324" y="6281141"/>
            <a:ext cx="1569231" cy="1142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6" descr="Risultati immagini per creabilis therapeutics immagini">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50941" y="8063386"/>
            <a:ext cx="1365997" cy="878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538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43</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3" name="Gruppo 2"/>
          <p:cNvGrpSpPr/>
          <p:nvPr/>
        </p:nvGrpSpPr>
        <p:grpSpPr>
          <a:xfrm>
            <a:off x="-137160" y="-137160"/>
            <a:ext cx="3670523" cy="1086702"/>
            <a:chOff x="0" y="0"/>
            <a:chExt cx="3670523" cy="1086702"/>
          </a:xfrm>
        </p:grpSpPr>
        <p:pic>
          <p:nvPicPr>
            <p:cNvPr id="140" name="Immagine 1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141" name="Picture 11"/>
            <p:cNvPicPr>
              <a:picLocks noChangeAspect="1"/>
            </p:cNvPicPr>
            <p:nvPr/>
          </p:nvPicPr>
          <p:blipFill>
            <a:blip r:embed="rId3"/>
            <a:stretch>
              <a:fillRect/>
            </a:stretch>
          </p:blipFill>
          <p:spPr>
            <a:xfrm>
              <a:off x="1674274" y="312912"/>
              <a:ext cx="882598" cy="441771"/>
            </a:xfrm>
            <a:prstGeom prst="rect">
              <a:avLst/>
            </a:prstGeom>
          </p:spPr>
        </p:pic>
        <p:pic>
          <p:nvPicPr>
            <p:cNvPr id="142" name="Immagine 1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143" name="Connettore diritto 142"/>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45" name="Group 8"/>
          <p:cNvGrpSpPr/>
          <p:nvPr/>
        </p:nvGrpSpPr>
        <p:grpSpPr>
          <a:xfrm>
            <a:off x="2656772" y="1287178"/>
            <a:ext cx="13327397" cy="130629"/>
            <a:chOff x="5594142" y="5684880"/>
            <a:chExt cx="13327397" cy="130629"/>
          </a:xfrm>
        </p:grpSpPr>
        <p:cxnSp>
          <p:nvCxnSpPr>
            <p:cNvPr id="146"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147"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48"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 </a:t>
              </a:r>
            </a:p>
          </p:txBody>
        </p:sp>
      </p:grpSp>
      <p:sp>
        <p:nvSpPr>
          <p:cNvPr id="28" name="CasellaDiTesto 27"/>
          <p:cNvSpPr txBox="1">
            <a:spLocks noChangeArrowheads="1"/>
          </p:cNvSpPr>
          <p:nvPr/>
        </p:nvSpPr>
        <p:spPr bwMode="auto">
          <a:xfrm>
            <a:off x="0" y="9519901"/>
            <a:ext cx="18288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a:t>
            </a:r>
            <a:r>
              <a:rPr kumimoji="0" lang="it-IT" altLang="it-IT" sz="1100" b="0" i="1"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Assobiotec</a:t>
            </a: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t>
            </a:r>
            <a:r>
              <a:rPr kumimoji="0" lang="it-IT" altLang="it-IT" sz="1100" b="0" i="1"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Federchimica</a:t>
            </a:r>
            <a:endPar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pic>
        <p:nvPicPr>
          <p:cNvPr id="3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8901" y="1876225"/>
            <a:ext cx="1895707" cy="773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 Box 2"/>
          <p:cNvSpPr txBox="1">
            <a:spLocks noChangeArrowheads="1"/>
          </p:cNvSpPr>
          <p:nvPr/>
        </p:nvSpPr>
        <p:spPr bwMode="auto">
          <a:xfrm>
            <a:off x="5329480" y="1820357"/>
            <a:ext cx="11251640" cy="124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5000" tIns="70200" rIns="135000" bIns="70200">
            <a:spAutoFit/>
          </a:bodyPr>
          <a:lstStyle>
            <a:lvl1pPr>
              <a:spcBef>
                <a:spcPts val="8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Geneva" pitchFamily="125" charset="-128"/>
              </a:defRPr>
            </a:lvl1pPr>
            <a:lvl2pPr>
              <a:spcBef>
                <a:spcPts val="7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Geneva" pitchFamily="125" charset="-128"/>
              </a:defRPr>
            </a:lvl2pPr>
            <a:lvl3pPr>
              <a:spcBef>
                <a:spcPts val="6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Geneva" pitchFamily="125" charset="-128"/>
              </a:defRPr>
            </a:lvl3pPr>
            <a:lvl4pPr>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4pPr>
            <a:lvl5pPr>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9pPr>
          </a:lstStyle>
          <a:p>
            <a:pPr marL="0" marR="0" lvl="0" indent="0" algn="l" defTabSz="1371600" rtl="0" eaLnBrk="1" fontAlgn="auto" latinLnBrk="0" hangingPunct="1">
              <a:lnSpc>
                <a:spcPct val="100000"/>
              </a:lnSpc>
              <a:spcBef>
                <a:spcPts val="1200"/>
              </a:spcBef>
              <a:spcAft>
                <a:spcPts val="0"/>
              </a:spcAft>
              <a:buClr>
                <a:srgbClr val="000000"/>
              </a:buClr>
              <a:buSzPct val="100000"/>
              <a:buFont typeface="Times New Roman"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972800" algn="l"/>
                <a:tab pos="11658600" algn="l"/>
                <a:tab pos="12344400" algn="l"/>
                <a:tab pos="13030200" algn="l"/>
                <a:tab pos="13716000" algn="l"/>
              </a:tabLst>
              <a:defRPr/>
            </a:pPr>
            <a:r>
              <a:rPr kumimoji="0" lang="it-IT" sz="2400" b="1" i="0" u="none" strike="noStrike" kern="1200" cap="none" spc="0" normalizeH="0" baseline="0" noProof="0" dirty="0">
                <a:ln>
                  <a:noFill/>
                </a:ln>
                <a:solidFill>
                  <a:srgbClr val="002060"/>
                </a:solidFill>
                <a:effectLst/>
                <a:uLnTx/>
                <a:uFillTx/>
                <a:latin typeface="Arial" panose="020B0604020202020204" pitchFamily="34" charset="0"/>
                <a:ea typeface="Geneva" pitchFamily="125" charset="-128"/>
                <a:cs typeface="Arial" panose="020B0604020202020204" pitchFamily="34" charset="0"/>
                <a:sym typeface="Gill Sans" charset="0"/>
              </a:rPr>
              <a:t>The </a:t>
            </a:r>
            <a:r>
              <a:rPr kumimoji="0" lang="it-IT" sz="2400" b="1" i="0" u="none" strike="noStrike" kern="1200" cap="none" spc="0" normalizeH="0" baseline="0" noProof="0" dirty="0" err="1">
                <a:ln>
                  <a:noFill/>
                </a:ln>
                <a:solidFill>
                  <a:srgbClr val="002060"/>
                </a:solidFill>
                <a:effectLst/>
                <a:uLnTx/>
                <a:uFillTx/>
                <a:latin typeface="Arial" panose="020B0604020202020204" pitchFamily="34" charset="0"/>
                <a:ea typeface="Geneva" pitchFamily="125" charset="-128"/>
                <a:cs typeface="Arial" panose="020B0604020202020204" pitchFamily="34" charset="0"/>
                <a:sym typeface="Gill Sans" charset="0"/>
              </a:rPr>
              <a:t>Italian</a:t>
            </a:r>
            <a:r>
              <a:rPr kumimoji="0" lang="it-IT" sz="2400" b="1" i="0" u="none" strike="noStrike" kern="1200" cap="none" spc="0" normalizeH="0" baseline="0" noProof="0" dirty="0">
                <a:ln>
                  <a:noFill/>
                </a:ln>
                <a:solidFill>
                  <a:srgbClr val="002060"/>
                </a:solidFill>
                <a:effectLst/>
                <a:uLnTx/>
                <a:uFillTx/>
                <a:latin typeface="Arial" panose="020B0604020202020204" pitchFamily="34" charset="0"/>
                <a:ea typeface="Geneva" pitchFamily="125" charset="-128"/>
                <a:cs typeface="Arial" panose="020B0604020202020204" pitchFamily="34" charset="0"/>
                <a:sym typeface="Gill Sans" charset="0"/>
              </a:rPr>
              <a:t> </a:t>
            </a:r>
            <a:r>
              <a:rPr kumimoji="0" lang="it-IT" sz="2400" b="1" i="0" u="none" strike="noStrike" kern="1200" cap="none" spc="0" normalizeH="0" baseline="0" noProof="0" dirty="0" err="1">
                <a:ln>
                  <a:noFill/>
                </a:ln>
                <a:solidFill>
                  <a:srgbClr val="002060"/>
                </a:solidFill>
                <a:effectLst/>
                <a:uLnTx/>
                <a:uFillTx/>
                <a:latin typeface="Arial" panose="020B0604020202020204" pitchFamily="34" charset="0"/>
                <a:ea typeface="Geneva" pitchFamily="125" charset="-128"/>
                <a:cs typeface="Arial" panose="020B0604020202020204" pitchFamily="34" charset="0"/>
                <a:sym typeface="Gill Sans" charset="0"/>
              </a:rPr>
              <a:t>biopharma</a:t>
            </a:r>
            <a:r>
              <a:rPr kumimoji="0" lang="it-IT" sz="2400" b="1" i="0" u="none" strike="noStrike" kern="1200" cap="none" spc="0" normalizeH="0" baseline="0" noProof="0" dirty="0">
                <a:ln>
                  <a:noFill/>
                </a:ln>
                <a:solidFill>
                  <a:srgbClr val="002060"/>
                </a:solidFill>
                <a:effectLst/>
                <a:uLnTx/>
                <a:uFillTx/>
                <a:latin typeface="Arial" panose="020B0604020202020204" pitchFamily="34" charset="0"/>
                <a:ea typeface="Geneva" pitchFamily="125" charset="-128"/>
                <a:cs typeface="Arial" panose="020B0604020202020204" pitchFamily="34" charset="0"/>
                <a:sym typeface="Gill Sans" charset="0"/>
              </a:rPr>
              <a:t> </a:t>
            </a:r>
            <a:r>
              <a:rPr kumimoji="0" lang="it-IT" sz="2400" b="1" i="0" u="none" strike="noStrike" kern="1200" cap="none" spc="0" normalizeH="0" baseline="0" noProof="0" dirty="0" err="1">
                <a:ln>
                  <a:noFill/>
                </a:ln>
                <a:solidFill>
                  <a:srgbClr val="002060"/>
                </a:solidFill>
                <a:effectLst/>
                <a:uLnTx/>
                <a:uFillTx/>
                <a:latin typeface="Arial" panose="020B0604020202020204" pitchFamily="34" charset="0"/>
                <a:ea typeface="Geneva" pitchFamily="125" charset="-128"/>
                <a:cs typeface="Arial" panose="020B0604020202020204" pitchFamily="34" charset="0"/>
                <a:sym typeface="Gill Sans" charset="0"/>
              </a:rPr>
              <a:t>Ethical</a:t>
            </a:r>
            <a:r>
              <a:rPr kumimoji="0" lang="it-IT" sz="2400" b="1" i="0" u="none" strike="noStrike" kern="1200" cap="none" spc="0" normalizeH="0" baseline="0" noProof="0" dirty="0">
                <a:ln>
                  <a:noFill/>
                </a:ln>
                <a:solidFill>
                  <a:srgbClr val="002060"/>
                </a:solidFill>
                <a:effectLst/>
                <a:uLnTx/>
                <a:uFillTx/>
                <a:latin typeface="Arial" panose="020B0604020202020204" pitchFamily="34" charset="0"/>
                <a:ea typeface="Geneva" pitchFamily="125" charset="-128"/>
                <a:cs typeface="Arial" panose="020B0604020202020204" pitchFamily="34" charset="0"/>
                <a:sym typeface="Gill Sans" charset="0"/>
              </a:rPr>
              <a:t> </a:t>
            </a:r>
            <a:r>
              <a:rPr kumimoji="0" lang="it-IT" sz="2400" b="1" i="0" u="none" strike="noStrike" kern="1200" cap="none" spc="0" normalizeH="0" baseline="0" noProof="0" dirty="0" err="1">
                <a:ln>
                  <a:noFill/>
                </a:ln>
                <a:solidFill>
                  <a:srgbClr val="002060"/>
                </a:solidFill>
                <a:effectLst/>
                <a:uLnTx/>
                <a:uFillTx/>
                <a:latin typeface="Arial" panose="020B0604020202020204" pitchFamily="34" charset="0"/>
                <a:ea typeface="Geneva" pitchFamily="125" charset="-128"/>
                <a:cs typeface="Arial" panose="020B0604020202020204" pitchFamily="34" charset="0"/>
                <a:sym typeface="Gill Sans" charset="0"/>
              </a:rPr>
              <a:t>Oncology</a:t>
            </a:r>
            <a:r>
              <a:rPr kumimoji="0" lang="it-IT" sz="2400" b="1" i="0" u="none" strike="noStrike" kern="1200" cap="none" spc="0" normalizeH="0" baseline="0" noProof="0" dirty="0">
                <a:ln>
                  <a:noFill/>
                </a:ln>
                <a:solidFill>
                  <a:srgbClr val="002060"/>
                </a:solidFill>
                <a:effectLst/>
                <a:uLnTx/>
                <a:uFillTx/>
                <a:latin typeface="Arial" panose="020B0604020202020204" pitchFamily="34" charset="0"/>
                <a:ea typeface="Geneva" pitchFamily="125" charset="-128"/>
                <a:cs typeface="Arial" panose="020B0604020202020204" pitchFamily="34" charset="0"/>
                <a:sym typeface="Gill Sans" charset="0"/>
              </a:rPr>
              <a:t> Science (</a:t>
            </a:r>
            <a:r>
              <a:rPr kumimoji="0" lang="it-IT" sz="2400" b="1" i="0" u="none" strike="noStrike" kern="1200" cap="none" spc="0" normalizeH="0" baseline="0" noProof="0" dirty="0" err="1">
                <a:ln>
                  <a:noFill/>
                </a:ln>
                <a:solidFill>
                  <a:srgbClr val="002060"/>
                </a:solidFill>
                <a:effectLst/>
                <a:uLnTx/>
                <a:uFillTx/>
                <a:latin typeface="Arial" panose="020B0604020202020204" pitchFamily="34" charset="0"/>
                <a:ea typeface="Geneva" pitchFamily="125" charset="-128"/>
                <a:cs typeface="Arial" panose="020B0604020202020204" pitchFamily="34" charset="0"/>
                <a:sym typeface="Gill Sans" charset="0"/>
              </a:rPr>
              <a:t>oncology</a:t>
            </a:r>
            <a:r>
              <a:rPr kumimoji="0" lang="it-IT" sz="2400" b="1" i="0" u="none" strike="noStrike" kern="1200" cap="none" spc="0" normalizeH="0" baseline="0" noProof="0" dirty="0">
                <a:ln>
                  <a:noFill/>
                </a:ln>
                <a:solidFill>
                  <a:srgbClr val="002060"/>
                </a:solidFill>
                <a:effectLst/>
                <a:uLnTx/>
                <a:uFillTx/>
                <a:latin typeface="Arial" panose="020B0604020202020204" pitchFamily="34" charset="0"/>
                <a:ea typeface="Geneva" pitchFamily="125" charset="-128"/>
                <a:cs typeface="Arial" panose="020B0604020202020204" pitchFamily="34" charset="0"/>
                <a:sym typeface="Gill Sans" charset="0"/>
              </a:rPr>
              <a:t>): </a:t>
            </a:r>
            <a:br>
              <a:rPr kumimoji="0" lang="it-IT" sz="2400" b="1" i="0" u="none" strike="noStrike" kern="1200" cap="none" spc="0" normalizeH="0" baseline="0" noProof="0" dirty="0">
                <a:ln>
                  <a:noFill/>
                </a:ln>
                <a:solidFill>
                  <a:srgbClr val="2D2D8A">
                    <a:lumMod val="75000"/>
                  </a:srgbClr>
                </a:solidFill>
                <a:effectLst/>
                <a:uLnTx/>
                <a:uFillTx/>
                <a:latin typeface="Arial" panose="020B0604020202020204" pitchFamily="34" charset="0"/>
                <a:ea typeface="Geneva" pitchFamily="125" charset="-128"/>
                <a:cs typeface="Arial" panose="020B0604020202020204" pitchFamily="34" charset="0"/>
                <a:sym typeface="Gill Sans" charset="0"/>
              </a:rPr>
            </a:br>
            <a:r>
              <a:rPr kumimoji="0" lang="it-IT"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set up in 2006, </a:t>
            </a:r>
            <a:r>
              <a:rPr kumimoji="0" lang="it-IT" sz="2400" b="0" i="0" u="none" strike="noStrike" kern="1200" cap="none" spc="0" normalizeH="0" baseline="0" noProof="0" dirty="0" err="1">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collected</a:t>
            </a:r>
            <a:r>
              <a:rPr kumimoji="0" lang="it-IT"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 €25 mln </a:t>
            </a:r>
            <a:r>
              <a:rPr kumimoji="0" lang="it-IT" sz="2400" b="0" i="0" u="none" strike="noStrike" kern="1200" cap="none" spc="0" normalizeH="0" baseline="0" noProof="0" dirty="0" err="1">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before</a:t>
            </a:r>
            <a:r>
              <a:rPr kumimoji="0" lang="it-IT"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 </a:t>
            </a:r>
            <a:r>
              <a:rPr kumimoji="0" lang="it-IT" sz="2400" b="0" i="0" u="none" strike="noStrike" kern="1200" cap="none" spc="0" normalizeH="0" baseline="0" noProof="0" dirty="0" err="1">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being</a:t>
            </a:r>
            <a:r>
              <a:rPr kumimoji="0" lang="it-IT"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 </a:t>
            </a:r>
            <a:r>
              <a:rPr kumimoji="0" lang="it-IT" sz="2400" b="0" i="0" u="none" strike="noStrike" kern="1200" cap="none" spc="0" normalizeH="0" baseline="0" noProof="0" dirty="0" err="1">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acquired</a:t>
            </a:r>
            <a:r>
              <a:rPr kumimoji="0" lang="it-IT"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 by Clovis </a:t>
            </a:r>
            <a:r>
              <a:rPr kumimoji="0" lang="it-IT" sz="2400" b="0" i="0" u="none" strike="noStrike" kern="1200" cap="none" spc="0" normalizeH="0" baseline="0" noProof="0" dirty="0" err="1">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Oncology</a:t>
            </a:r>
            <a:r>
              <a:rPr kumimoji="0" lang="it-IT"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 for €420 mln </a:t>
            </a:r>
          </a:p>
        </p:txBody>
      </p:sp>
      <p:pic>
        <p:nvPicPr>
          <p:cNvPr id="47" name="Picture 2" descr="Gentium SpA – link to home p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6796" y="3584013"/>
            <a:ext cx="1285147" cy="887166"/>
          </a:xfrm>
          <a:prstGeom prst="rect">
            <a:avLst/>
          </a:prstGeom>
          <a:noFill/>
          <a:extLst>
            <a:ext uri="{909E8E84-426E-40DD-AFC4-6F175D3DCCD1}">
              <a14:hiddenFill xmlns:a14="http://schemas.microsoft.com/office/drawing/2010/main">
                <a:solidFill>
                  <a:srgbClr val="FFFFFF"/>
                </a:solidFill>
              </a14:hiddenFill>
            </a:ext>
          </a:extLst>
        </p:spPr>
      </p:pic>
      <p:sp>
        <p:nvSpPr>
          <p:cNvPr id="50" name="Text Box 2"/>
          <p:cNvSpPr txBox="1">
            <a:spLocks noChangeArrowheads="1"/>
          </p:cNvSpPr>
          <p:nvPr/>
        </p:nvSpPr>
        <p:spPr bwMode="auto">
          <a:xfrm>
            <a:off x="5329480" y="3405067"/>
            <a:ext cx="11251640" cy="124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5000" tIns="70200" rIns="135000" bIns="70200">
            <a:spAutoFit/>
          </a:bodyPr>
          <a:lstStyle>
            <a:lvl1pPr>
              <a:spcBef>
                <a:spcPts val="8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Geneva" pitchFamily="125" charset="-128"/>
              </a:defRPr>
            </a:lvl1pPr>
            <a:lvl2pPr>
              <a:spcBef>
                <a:spcPts val="7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Geneva" pitchFamily="125" charset="-128"/>
              </a:defRPr>
            </a:lvl2pPr>
            <a:lvl3pPr>
              <a:spcBef>
                <a:spcPts val="6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Geneva" pitchFamily="125" charset="-128"/>
              </a:defRPr>
            </a:lvl3pPr>
            <a:lvl4pPr>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4pPr>
            <a:lvl5pPr>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9pPr>
          </a:lstStyle>
          <a:p>
            <a:pPr marL="0" marR="0" lvl="0" indent="0" algn="l" defTabSz="1371600" rtl="0" eaLnBrk="1" fontAlgn="auto" latinLnBrk="0" hangingPunct="1">
              <a:lnSpc>
                <a:spcPct val="100000"/>
              </a:lnSpc>
              <a:spcBef>
                <a:spcPts val="1200"/>
              </a:spcBef>
              <a:spcAft>
                <a:spcPts val="0"/>
              </a:spcAft>
              <a:buClr>
                <a:srgbClr val="000000"/>
              </a:buClr>
              <a:buSzPct val="100000"/>
              <a:buFont typeface="Times New Roman"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972800" algn="l"/>
                <a:tab pos="11658600" algn="l"/>
                <a:tab pos="12344400" algn="l"/>
                <a:tab pos="13030200" algn="l"/>
                <a:tab pos="13716000" algn="l"/>
              </a:tabLst>
              <a:defRPr/>
            </a:pPr>
            <a:r>
              <a:rPr kumimoji="0" lang="it-IT" sz="2400" b="1" i="0" u="none" strike="noStrike" kern="1200" cap="none" spc="0" normalizeH="0" baseline="0" noProof="0" dirty="0">
                <a:ln>
                  <a:noFill/>
                </a:ln>
                <a:solidFill>
                  <a:srgbClr val="002060"/>
                </a:solidFill>
                <a:effectLst/>
                <a:uLnTx/>
                <a:uFillTx/>
                <a:latin typeface="Arial" panose="020B0604020202020204" pitchFamily="34" charset="0"/>
                <a:ea typeface="Geneva" pitchFamily="125" charset="-128"/>
                <a:cs typeface="Arial" panose="020B0604020202020204" pitchFamily="34" charset="0"/>
                <a:sym typeface="Gill Sans" charset="0"/>
              </a:rPr>
              <a:t>The </a:t>
            </a:r>
            <a:r>
              <a:rPr kumimoji="0" lang="it-IT" sz="2400" b="1" i="0" u="none" strike="noStrike" kern="1200" cap="none" spc="0" normalizeH="0" baseline="0" noProof="0" dirty="0" err="1">
                <a:ln>
                  <a:noFill/>
                </a:ln>
                <a:solidFill>
                  <a:srgbClr val="002060"/>
                </a:solidFill>
                <a:effectLst/>
                <a:uLnTx/>
                <a:uFillTx/>
                <a:latin typeface="Arial" panose="020B0604020202020204" pitchFamily="34" charset="0"/>
                <a:ea typeface="Geneva" pitchFamily="125" charset="-128"/>
                <a:cs typeface="Arial" panose="020B0604020202020204" pitchFamily="34" charset="0"/>
                <a:sym typeface="Gill Sans" charset="0"/>
              </a:rPr>
              <a:t>Italian</a:t>
            </a:r>
            <a:r>
              <a:rPr kumimoji="0" lang="it-IT" sz="2400" b="1" i="0" u="none" strike="noStrike" kern="1200" cap="none" spc="0" normalizeH="0" baseline="0" noProof="0" dirty="0">
                <a:ln>
                  <a:noFill/>
                </a:ln>
                <a:solidFill>
                  <a:srgbClr val="002060"/>
                </a:solidFill>
                <a:effectLst/>
                <a:uLnTx/>
                <a:uFillTx/>
                <a:latin typeface="Arial" panose="020B0604020202020204" pitchFamily="34" charset="0"/>
                <a:ea typeface="Geneva" pitchFamily="125" charset="-128"/>
                <a:cs typeface="Arial" panose="020B0604020202020204" pitchFamily="34" charset="0"/>
                <a:sym typeface="Gill Sans" charset="0"/>
              </a:rPr>
              <a:t> </a:t>
            </a:r>
            <a:r>
              <a:rPr kumimoji="0" lang="it-IT" sz="2400" b="1" i="0" u="none" strike="noStrike" kern="1200" cap="none" spc="0" normalizeH="0" baseline="0" noProof="0" dirty="0" err="1">
                <a:ln>
                  <a:noFill/>
                </a:ln>
                <a:solidFill>
                  <a:srgbClr val="002060"/>
                </a:solidFill>
                <a:effectLst/>
                <a:uLnTx/>
                <a:uFillTx/>
                <a:latin typeface="Arial" panose="020B0604020202020204" pitchFamily="34" charset="0"/>
                <a:ea typeface="Geneva" pitchFamily="125" charset="-128"/>
                <a:cs typeface="Arial" panose="020B0604020202020204" pitchFamily="34" charset="0"/>
                <a:sym typeface="Gill Sans" charset="0"/>
              </a:rPr>
              <a:t>drugmaker</a:t>
            </a:r>
            <a:r>
              <a:rPr kumimoji="0" lang="it-IT" sz="2400" b="1" i="0" u="none" strike="noStrike" kern="1200" cap="none" spc="0" normalizeH="0" noProof="0" dirty="0">
                <a:ln>
                  <a:noFill/>
                </a:ln>
                <a:solidFill>
                  <a:srgbClr val="002060"/>
                </a:solidFill>
                <a:effectLst/>
                <a:uLnTx/>
                <a:uFillTx/>
                <a:latin typeface="Arial" panose="020B0604020202020204" pitchFamily="34" charset="0"/>
                <a:ea typeface="Geneva" pitchFamily="125" charset="-128"/>
                <a:cs typeface="Arial" panose="020B0604020202020204" pitchFamily="34" charset="0"/>
                <a:sym typeface="Gill Sans" charset="0"/>
              </a:rPr>
              <a:t> </a:t>
            </a:r>
            <a:r>
              <a:rPr kumimoji="0" lang="it-IT" sz="2400" b="1" i="0" u="none" strike="noStrike" kern="1200" cap="none" spc="0" normalizeH="0" baseline="0" noProof="0" dirty="0" err="1">
                <a:ln>
                  <a:noFill/>
                </a:ln>
                <a:solidFill>
                  <a:srgbClr val="002060"/>
                </a:solidFill>
                <a:effectLst/>
                <a:uLnTx/>
                <a:uFillTx/>
                <a:latin typeface="Arial" panose="020B0604020202020204" pitchFamily="34" charset="0"/>
                <a:ea typeface="Geneva" pitchFamily="125" charset="-128"/>
                <a:cs typeface="Arial" panose="020B0604020202020204" pitchFamily="34" charset="0"/>
                <a:sym typeface="Gill Sans" charset="0"/>
              </a:rPr>
              <a:t>Gentium</a:t>
            </a:r>
            <a:r>
              <a:rPr kumimoji="0" lang="it-IT" sz="2400" b="1" i="0" u="none" strike="noStrike" kern="1200" cap="none" spc="0" normalizeH="0" baseline="0" noProof="0" dirty="0">
                <a:ln>
                  <a:noFill/>
                </a:ln>
                <a:solidFill>
                  <a:srgbClr val="002060"/>
                </a:solidFill>
                <a:effectLst/>
                <a:uLnTx/>
                <a:uFillTx/>
                <a:latin typeface="Arial" panose="020B0604020202020204" pitchFamily="34" charset="0"/>
                <a:ea typeface="Geneva" pitchFamily="125" charset="-128"/>
                <a:cs typeface="Arial" panose="020B0604020202020204" pitchFamily="34" charset="0"/>
                <a:sym typeface="Gill Sans" charset="0"/>
              </a:rPr>
              <a:t> (</a:t>
            </a:r>
            <a:r>
              <a:rPr kumimoji="0" lang="it-IT" sz="2400" b="1" i="0" u="none" strike="noStrike" kern="1200" cap="none" spc="0" normalizeH="0" baseline="0" noProof="0" dirty="0" err="1">
                <a:ln>
                  <a:noFill/>
                </a:ln>
                <a:solidFill>
                  <a:srgbClr val="002060"/>
                </a:solidFill>
                <a:effectLst/>
                <a:uLnTx/>
                <a:uFillTx/>
                <a:latin typeface="Arial" panose="020B0604020202020204" pitchFamily="34" charset="0"/>
                <a:ea typeface="Geneva" pitchFamily="125" charset="-128"/>
                <a:cs typeface="Arial" panose="020B0604020202020204" pitchFamily="34" charset="0"/>
                <a:sym typeface="Gill Sans" charset="0"/>
              </a:rPr>
              <a:t>epatology</a:t>
            </a:r>
            <a:r>
              <a:rPr kumimoji="0" lang="it-IT" sz="2400" b="1" i="0" u="none" strike="noStrike" kern="1200" cap="none" spc="0" normalizeH="0" baseline="0" noProof="0" dirty="0">
                <a:ln>
                  <a:noFill/>
                </a:ln>
                <a:solidFill>
                  <a:srgbClr val="002060"/>
                </a:solidFill>
                <a:effectLst/>
                <a:uLnTx/>
                <a:uFillTx/>
                <a:latin typeface="Arial" panose="020B0604020202020204" pitchFamily="34" charset="0"/>
                <a:ea typeface="Geneva" pitchFamily="125" charset="-128"/>
                <a:cs typeface="Arial" panose="020B0604020202020204" pitchFamily="34" charset="0"/>
                <a:sym typeface="Gill Sans" charset="0"/>
              </a:rPr>
              <a:t>): </a:t>
            </a:r>
            <a:br>
              <a:rPr kumimoji="0" lang="it-IT" sz="2400" b="1" i="0" u="none" strike="noStrike" kern="1200" cap="none" spc="0" normalizeH="0" baseline="0" noProof="0" dirty="0">
                <a:ln>
                  <a:noFill/>
                </a:ln>
                <a:solidFill>
                  <a:srgbClr val="2D2D8A">
                    <a:lumMod val="75000"/>
                  </a:srgbClr>
                </a:solidFill>
                <a:effectLst/>
                <a:uLnTx/>
                <a:uFillTx/>
                <a:latin typeface="Arial" panose="020B0604020202020204" pitchFamily="34" charset="0"/>
                <a:ea typeface="Geneva" pitchFamily="125" charset="-128"/>
                <a:cs typeface="Arial" panose="020B0604020202020204" pitchFamily="34" charset="0"/>
                <a:sym typeface="Gill Sans" charset="0"/>
              </a:rPr>
            </a:br>
            <a:r>
              <a:rPr kumimoji="0" lang="it-IT"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set up in 2001, </a:t>
            </a:r>
            <a:r>
              <a:rPr kumimoji="0" lang="it-IT" sz="2400" b="0" i="0" u="none" strike="noStrike" kern="1200" cap="none" spc="0" normalizeH="0" baseline="0" noProof="0" dirty="0" err="1">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acquired</a:t>
            </a:r>
            <a:r>
              <a:rPr kumimoji="0" lang="it-IT"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 by Jazz </a:t>
            </a:r>
            <a:r>
              <a:rPr kumimoji="0" lang="it-IT" sz="2400" b="0" i="0" u="none" strike="noStrike" kern="1200" cap="none" spc="0" normalizeH="0" baseline="0" noProof="0" dirty="0" err="1">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Pharma</a:t>
            </a:r>
            <a:r>
              <a:rPr kumimoji="0" lang="it-IT"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 for $1 </a:t>
            </a:r>
            <a:r>
              <a:rPr kumimoji="0" lang="it-IT" sz="2400" b="0" i="0" u="none" strike="noStrike" kern="1200" cap="none" spc="0" normalizeH="0" baseline="0" noProof="0" dirty="0" err="1">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bln</a:t>
            </a:r>
            <a:r>
              <a:rPr kumimoji="0" lang="it-IT"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 </a:t>
            </a:r>
            <a:br>
              <a:rPr kumimoji="0" lang="it-IT"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br>
            <a:r>
              <a:rPr kumimoji="0" lang="it-IT"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In 2013, </a:t>
            </a:r>
            <a:r>
              <a:rPr kumimoji="0" lang="it-IT" sz="2400" b="0" i="0" u="none" strike="noStrike" kern="1200" cap="none" spc="0" normalizeH="0" baseline="0" noProof="0" dirty="0" err="1">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it</a:t>
            </a:r>
            <a:r>
              <a:rPr kumimoji="0" lang="it-IT"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 </a:t>
            </a:r>
            <a:r>
              <a:rPr kumimoji="0" lang="it-IT" sz="2400" b="0" i="0" u="none" strike="noStrike" kern="1200" cap="none" spc="0" normalizeH="0" baseline="0" noProof="0" dirty="0" err="1">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registered</a:t>
            </a:r>
            <a:r>
              <a:rPr kumimoji="0" lang="it-IT"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 600% </a:t>
            </a:r>
            <a:r>
              <a:rPr kumimoji="0" lang="it-IT" sz="2400" b="0" i="0" u="none" strike="noStrike" kern="1200" cap="none" spc="0" normalizeH="0" baseline="0" noProof="0" dirty="0" err="1">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growth</a:t>
            </a:r>
            <a:r>
              <a:rPr kumimoji="0" lang="it-IT"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 rate in </a:t>
            </a:r>
            <a:r>
              <a:rPr kumimoji="0" lang="it-IT" sz="2400" b="0" i="0" u="none" strike="noStrike" kern="1200" cap="none" spc="0" normalizeH="0" baseline="0" noProof="0" dirty="0" err="1">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less</a:t>
            </a:r>
            <a:r>
              <a:rPr kumimoji="0" lang="it-IT"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 </a:t>
            </a:r>
            <a:r>
              <a:rPr kumimoji="0" lang="it-IT" sz="2400" b="0" i="0" u="none" strike="noStrike" kern="1200" cap="none" spc="0" normalizeH="0" baseline="0" noProof="0" dirty="0" err="1">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than</a:t>
            </a:r>
            <a:r>
              <a:rPr kumimoji="0" lang="it-IT"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 12 </a:t>
            </a:r>
            <a:r>
              <a:rPr kumimoji="0" lang="it-IT" sz="2400" b="0" i="0" u="none" strike="noStrike" kern="1200" cap="none" spc="0" normalizeH="0" baseline="0" noProof="0" dirty="0" err="1">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months</a:t>
            </a:r>
            <a:r>
              <a:rPr kumimoji="0" lang="it-IT"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 </a:t>
            </a:r>
            <a:endPar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endParaRPr>
          </a:p>
        </p:txBody>
      </p:sp>
      <p:sp>
        <p:nvSpPr>
          <p:cNvPr id="29"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dirty="0" err="1">
                <a:ln>
                  <a:noFill/>
                </a:ln>
                <a:solidFill>
                  <a:srgbClr val="75787B"/>
                </a:solidFill>
                <a:effectLst/>
                <a:uLnTx/>
                <a:uFillTx/>
                <a:latin typeface="Arial"/>
                <a:ea typeface="Lato" panose="020F0502020204030203" pitchFamily="34" charset="0"/>
                <a:cs typeface="Arial"/>
              </a:rPr>
              <a:t>Foreign</a:t>
            </a:r>
            <a:r>
              <a:rPr kumimoji="0" lang="it-IT"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rPr>
              <a:t> </a:t>
            </a:r>
            <a:r>
              <a:rPr kumimoji="0" lang="it-IT" sz="4800" b="1" i="0" u="none" strike="noStrike" kern="1200" cap="none" spc="150" normalizeH="0" baseline="0" noProof="0" dirty="0" err="1">
                <a:ln>
                  <a:noFill/>
                </a:ln>
                <a:solidFill>
                  <a:srgbClr val="75787B"/>
                </a:solidFill>
                <a:effectLst/>
                <a:uLnTx/>
                <a:uFillTx/>
                <a:latin typeface="Arial"/>
                <a:ea typeface="Lato" panose="020F0502020204030203" pitchFamily="34" charset="0"/>
                <a:cs typeface="Arial"/>
              </a:rPr>
              <a:t>investments</a:t>
            </a:r>
            <a:r>
              <a:rPr kumimoji="0" lang="it-IT"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rPr>
              <a:t> in </a:t>
            </a:r>
            <a:r>
              <a:rPr kumimoji="0" lang="it-IT" sz="4800" b="1" i="0" u="none" strike="noStrike" kern="1200" cap="none" spc="150" normalizeH="0" baseline="0" noProof="0" dirty="0" err="1">
                <a:ln>
                  <a:noFill/>
                </a:ln>
                <a:solidFill>
                  <a:srgbClr val="75787B"/>
                </a:solidFill>
                <a:effectLst/>
                <a:uLnTx/>
                <a:uFillTx/>
                <a:latin typeface="Arial"/>
                <a:ea typeface="Lato" panose="020F0502020204030203" pitchFamily="34" charset="0"/>
                <a:cs typeface="Arial"/>
              </a:rPr>
              <a:t>Italian</a:t>
            </a:r>
            <a:r>
              <a:rPr kumimoji="0" lang="it-IT"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rPr>
              <a:t> companies</a:t>
            </a:r>
          </a:p>
        </p:txBody>
      </p:sp>
      <p:pic>
        <p:nvPicPr>
          <p:cNvPr id="26" name="Picture 2" descr="Risultati immagini per Nogra pharma">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5315" y="5291692"/>
            <a:ext cx="1895707" cy="593016"/>
          </a:xfrm>
          <a:prstGeom prst="rect">
            <a:avLst/>
          </a:prstGeom>
          <a:noFill/>
          <a:extLst>
            <a:ext uri="{909E8E84-426E-40DD-AFC4-6F175D3DCCD1}">
              <a14:hiddenFill xmlns:a14="http://schemas.microsoft.com/office/drawing/2010/main">
                <a:solidFill>
                  <a:srgbClr val="FFFFFF"/>
                </a:solidFill>
              </a14:hiddenFill>
            </a:ext>
          </a:extLst>
        </p:spPr>
      </p:pic>
      <p:sp>
        <p:nvSpPr>
          <p:cNvPr id="32" name="Text Box 2"/>
          <p:cNvSpPr txBox="1">
            <a:spLocks noChangeArrowheads="1"/>
          </p:cNvSpPr>
          <p:nvPr/>
        </p:nvSpPr>
        <p:spPr bwMode="auto">
          <a:xfrm>
            <a:off x="5329480" y="5147983"/>
            <a:ext cx="11248886" cy="88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5000" tIns="70200" rIns="135000" bIns="70200">
            <a:spAutoFit/>
          </a:bodyPr>
          <a:lstStyle>
            <a:lvl1pPr>
              <a:spcBef>
                <a:spcPts val="8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Geneva" pitchFamily="125" charset="-128"/>
              </a:defRPr>
            </a:lvl1pPr>
            <a:lvl2pPr>
              <a:spcBef>
                <a:spcPts val="7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Geneva" pitchFamily="125" charset="-128"/>
              </a:defRPr>
            </a:lvl2pPr>
            <a:lvl3pPr>
              <a:spcBef>
                <a:spcPts val="6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Geneva" pitchFamily="125" charset="-128"/>
              </a:defRPr>
            </a:lvl3pPr>
            <a:lvl4pPr>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4pPr>
            <a:lvl5pPr>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9pPr>
          </a:lstStyle>
          <a:p>
            <a:pPr marL="0" marR="0" lvl="0" indent="0" algn="l" defTabSz="1371600" rtl="0" eaLnBrk="1" fontAlgn="auto" latinLnBrk="0" hangingPunct="1">
              <a:lnSpc>
                <a:spcPct val="100000"/>
              </a:lnSpc>
              <a:spcBef>
                <a:spcPct val="0"/>
              </a:spcBef>
              <a:spcAft>
                <a:spcPts val="0"/>
              </a:spcAft>
              <a:buClrTx/>
              <a:buSzPct val="100000"/>
              <a:buFont typeface="Times New Roman"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972800" algn="l"/>
                <a:tab pos="11658600" algn="l"/>
                <a:tab pos="12344400" algn="l"/>
                <a:tab pos="13030200" algn="l"/>
                <a:tab pos="13716000" algn="l"/>
              </a:tabLst>
              <a:defRPr/>
            </a:pPr>
            <a:r>
              <a:rPr kumimoji="0" lang="en-US" sz="24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Geneva" pitchFamily="125" charset="-128"/>
                <a:cs typeface="Arial" panose="020B0604020202020204" pitchFamily="34" charset="0"/>
                <a:sym typeface="Gill Sans" charset="0"/>
              </a:rPr>
              <a:t>Nogra</a:t>
            </a:r>
            <a: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Geneva" pitchFamily="125" charset="-128"/>
                <a:cs typeface="Arial" panose="020B0604020202020204" pitchFamily="34" charset="0"/>
                <a:sym typeface="Gill Sans" charset="0"/>
              </a:rPr>
              <a:t> Pharma,</a:t>
            </a:r>
            <a:r>
              <a:rPr kumimoji="0" lang="en-US" sz="2400" b="1" i="0" u="none" strike="noStrike" kern="1200" cap="none" spc="0" normalizeH="0" noProof="0" dirty="0">
                <a:ln>
                  <a:noFill/>
                </a:ln>
                <a:solidFill>
                  <a:srgbClr val="4472C4">
                    <a:lumMod val="50000"/>
                  </a:srgbClr>
                </a:solidFill>
                <a:effectLst/>
                <a:uLnTx/>
                <a:uFillTx/>
                <a:latin typeface="Arial" panose="020B0604020202020204" pitchFamily="34" charset="0"/>
                <a:ea typeface="Geneva" pitchFamily="125" charset="-128"/>
                <a:cs typeface="Arial" panose="020B0604020202020204" pitchFamily="34" charset="0"/>
                <a:sym typeface="Gill Sans" charset="0"/>
              </a:rPr>
              <a:t> part of the Giuliani Pharma Group</a:t>
            </a:r>
            <a: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Geneva" pitchFamily="125" charset="-128"/>
                <a:cs typeface="Arial" panose="020B0604020202020204" pitchFamily="34" charset="0"/>
                <a:sym typeface="Gill Sans" charset="0"/>
              </a:rPr>
              <a:t> (gastro-intestinal area): </a:t>
            </a:r>
            <a:b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Geneva" pitchFamily="125" charset="-128"/>
                <a:cs typeface="Arial" panose="020B0604020202020204" pitchFamily="34" charset="0"/>
                <a:sym typeface="Gill Sans" charset="0"/>
              </a:rPr>
            </a:b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acquired in 2014 by Celgene for $2,5 </a:t>
            </a:r>
            <a:r>
              <a:rPr kumimoji="0" lang="en-US" sz="2400" b="0" i="0" u="none" strike="noStrike" kern="1200" cap="none" spc="0" normalizeH="0" baseline="0" noProof="0" dirty="0" err="1">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bln</a:t>
            </a:r>
            <a:endParaRPr kumimoji="0" lang="it-IT"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endParaRPr>
          </a:p>
        </p:txBody>
      </p:sp>
      <p:sp>
        <p:nvSpPr>
          <p:cNvPr id="33" name="CasellaDiTesto 32"/>
          <p:cNvSpPr txBox="1"/>
          <p:nvPr/>
        </p:nvSpPr>
        <p:spPr>
          <a:xfrm>
            <a:off x="3273143" y="6676098"/>
            <a:ext cx="1921592" cy="584775"/>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err="1">
                <a:ln>
                  <a:noFill/>
                </a:ln>
                <a:solidFill>
                  <a:prstClr val="black"/>
                </a:solidFill>
                <a:effectLst/>
                <a:uLnTx/>
                <a:uFillTx/>
                <a:latin typeface="Calibri"/>
                <a:ea typeface="+mn-ea"/>
                <a:cs typeface="+mn-cs"/>
                <a:sym typeface="Gill Sans" charset="0"/>
              </a:rPr>
              <a:t>MiaMed</a:t>
            </a:r>
            <a:endParaRPr kumimoji="0" lang="it-IT" sz="3200" b="1" i="0" u="none" strike="noStrike" kern="1200" cap="none" spc="0" normalizeH="0" baseline="0" noProof="0" dirty="0">
              <a:ln>
                <a:noFill/>
              </a:ln>
              <a:solidFill>
                <a:prstClr val="black"/>
              </a:solidFill>
              <a:effectLst/>
              <a:uLnTx/>
              <a:uFillTx/>
              <a:latin typeface="Calibri"/>
              <a:ea typeface="+mn-ea"/>
              <a:cs typeface="+mn-cs"/>
              <a:sym typeface="Gill Sans" charset="0"/>
            </a:endParaRPr>
          </a:p>
        </p:txBody>
      </p:sp>
      <p:sp>
        <p:nvSpPr>
          <p:cNvPr id="34" name="Text Box 2"/>
          <p:cNvSpPr txBox="1">
            <a:spLocks noChangeArrowheads="1"/>
          </p:cNvSpPr>
          <p:nvPr/>
        </p:nvSpPr>
        <p:spPr bwMode="auto">
          <a:xfrm>
            <a:off x="5329480" y="6567706"/>
            <a:ext cx="11248886" cy="88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5000" tIns="70200" rIns="135000" bIns="70200">
            <a:spAutoFit/>
          </a:bodyPr>
          <a:lstStyle>
            <a:lvl1pPr>
              <a:spcBef>
                <a:spcPts val="8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Geneva" pitchFamily="125" charset="-128"/>
              </a:defRPr>
            </a:lvl1pPr>
            <a:lvl2pPr>
              <a:spcBef>
                <a:spcPts val="7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Geneva" pitchFamily="125" charset="-128"/>
              </a:defRPr>
            </a:lvl2pPr>
            <a:lvl3pPr>
              <a:spcBef>
                <a:spcPts val="6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Geneva" pitchFamily="125" charset="-128"/>
              </a:defRPr>
            </a:lvl3pPr>
            <a:lvl4pPr>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4pPr>
            <a:lvl5pPr>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9pPr>
          </a:lstStyle>
          <a:p>
            <a:pPr marL="0" marR="0" lvl="0" indent="0" algn="l" defTabSz="1371600" rtl="0" eaLnBrk="1" fontAlgn="auto" latinLnBrk="0" hangingPunct="1">
              <a:lnSpc>
                <a:spcPct val="100000"/>
              </a:lnSpc>
              <a:spcBef>
                <a:spcPct val="0"/>
              </a:spcBef>
              <a:spcAft>
                <a:spcPts val="0"/>
              </a:spcAft>
              <a:buClrTx/>
              <a:buSzPct val="100000"/>
              <a:buFont typeface="Times New Roman"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972800" algn="l"/>
                <a:tab pos="11658600" algn="l"/>
                <a:tab pos="12344400" algn="l"/>
                <a:tab pos="13030200" algn="l"/>
                <a:tab pos="13716000" algn="l"/>
              </a:tabLst>
              <a:defRPr/>
            </a:pPr>
            <a: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Geneva" pitchFamily="125" charset="-128"/>
                <a:cs typeface="Arial" panose="020B0604020202020204" pitchFamily="34" charset="0"/>
                <a:sym typeface="Gill Sans" charset="0"/>
              </a:rPr>
              <a:t>The Italian</a:t>
            </a:r>
            <a:r>
              <a:rPr kumimoji="0" lang="en-US" sz="2400" b="1" i="0" u="none" strike="noStrike" kern="1200" cap="none" spc="0" normalizeH="0" noProof="0" dirty="0">
                <a:ln>
                  <a:noFill/>
                </a:ln>
                <a:solidFill>
                  <a:srgbClr val="4472C4">
                    <a:lumMod val="50000"/>
                  </a:srgbClr>
                </a:solidFill>
                <a:effectLst/>
                <a:uLnTx/>
                <a:uFillTx/>
                <a:latin typeface="Arial" panose="020B0604020202020204" pitchFamily="34" charset="0"/>
                <a:ea typeface="Geneva" pitchFamily="125" charset="-128"/>
                <a:cs typeface="Arial" panose="020B0604020202020204" pitchFamily="34" charset="0"/>
                <a:sym typeface="Gill Sans" charset="0"/>
              </a:rPr>
              <a:t> biotech university spin-off </a:t>
            </a:r>
            <a:r>
              <a:rPr kumimoji="0" lang="en-US" sz="24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Geneva" pitchFamily="125" charset="-128"/>
                <a:cs typeface="Arial" panose="020B0604020202020204" pitchFamily="34" charset="0"/>
                <a:sym typeface="Gill Sans" charset="0"/>
              </a:rPr>
              <a:t>MiaMed</a:t>
            </a:r>
            <a: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Geneva" pitchFamily="125" charset="-128"/>
                <a:cs typeface="Arial" panose="020B0604020202020204" pitchFamily="34" charset="0"/>
                <a:sym typeface="Gill Sans" charset="0"/>
              </a:rPr>
              <a:t> (rare diseases): </a:t>
            </a:r>
            <a:br>
              <a:rPr kumimoji="0" lang="en-US" sz="2400" b="1" i="0" u="none" strike="noStrike" kern="1200" cap="none" spc="0" normalizeH="0" baseline="0" noProof="0" dirty="0">
                <a:ln>
                  <a:noFill/>
                </a:ln>
                <a:solidFill>
                  <a:srgbClr val="2D2D8A">
                    <a:lumMod val="75000"/>
                  </a:srgbClr>
                </a:solidFill>
                <a:effectLst/>
                <a:uLnTx/>
                <a:uFillTx/>
                <a:latin typeface="Arial" panose="020B0604020202020204" pitchFamily="34" charset="0"/>
                <a:ea typeface="Geneva" pitchFamily="125" charset="-128"/>
                <a:cs typeface="Arial" panose="020B0604020202020204" pitchFamily="34" charset="0"/>
                <a:sym typeface="Gill Sans" charset="0"/>
              </a:rPr>
            </a:b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in 2016, Amicus Therapeutics acquired the </a:t>
            </a:r>
            <a:r>
              <a:rPr kumimoji="0" lang="en-US" sz="2400" b="0" i="0" u="none" strike="noStrike" kern="1200" cap="none" spc="0" normalizeH="0" baseline="0" noProof="0" dirty="0" err="1">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UniBo</a:t>
            </a: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 spin-off for $90 </a:t>
            </a:r>
            <a:r>
              <a:rPr kumimoji="0" lang="en-US" sz="2400" b="0" i="0" u="none" strike="noStrike" kern="1200" cap="none" spc="0" normalizeH="0" baseline="0" noProof="0" dirty="0" err="1">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mln</a:t>
            </a: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 </a:t>
            </a:r>
          </a:p>
        </p:txBody>
      </p:sp>
      <p:sp>
        <p:nvSpPr>
          <p:cNvPr id="35" name="Text Box 2"/>
          <p:cNvSpPr txBox="1">
            <a:spLocks noChangeArrowheads="1"/>
          </p:cNvSpPr>
          <p:nvPr/>
        </p:nvSpPr>
        <p:spPr bwMode="auto">
          <a:xfrm>
            <a:off x="5329480" y="7985446"/>
            <a:ext cx="11251640" cy="88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5000" tIns="70200" rIns="135000" bIns="70200">
            <a:spAutoFit/>
          </a:bodyPr>
          <a:lstStyle>
            <a:lvl1pPr>
              <a:spcBef>
                <a:spcPts val="8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Geneva" pitchFamily="125" charset="-128"/>
              </a:defRPr>
            </a:lvl1pPr>
            <a:lvl2pPr>
              <a:spcBef>
                <a:spcPts val="7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Geneva" pitchFamily="125" charset="-128"/>
              </a:defRPr>
            </a:lvl2pPr>
            <a:lvl3pPr>
              <a:spcBef>
                <a:spcPts val="6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Geneva" pitchFamily="125" charset="-128"/>
              </a:defRPr>
            </a:lvl3pPr>
            <a:lvl4pPr>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4pPr>
            <a:lvl5pPr>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Geneva" pitchFamily="125" charset="-128"/>
              </a:defRPr>
            </a:lvl9pPr>
          </a:lstStyle>
          <a:p>
            <a:pPr marL="0" marR="0" lvl="0" indent="0" algn="l" defTabSz="1371600" rtl="0" eaLnBrk="1" fontAlgn="auto" latinLnBrk="0" hangingPunct="1">
              <a:lnSpc>
                <a:spcPct val="100000"/>
              </a:lnSpc>
              <a:spcBef>
                <a:spcPts val="1200"/>
              </a:spcBef>
              <a:spcAft>
                <a:spcPts val="0"/>
              </a:spcAft>
              <a:buClr>
                <a:srgbClr val="000000"/>
              </a:buClr>
              <a:buSzPct val="100000"/>
              <a:buFont typeface="Times New Roman" pitchFamily="18"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 pos="8229600" algn="l"/>
                <a:tab pos="8915400" algn="l"/>
                <a:tab pos="9601200" algn="l"/>
                <a:tab pos="10287000" algn="l"/>
                <a:tab pos="10972800" algn="l"/>
                <a:tab pos="11658600" algn="l"/>
                <a:tab pos="12344400" algn="l"/>
                <a:tab pos="13030200" algn="l"/>
                <a:tab pos="13716000" algn="l"/>
              </a:tabLst>
              <a:defRPr/>
            </a:pPr>
            <a: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Geneva" pitchFamily="125" charset="-128"/>
                <a:cs typeface="Arial" panose="020B0604020202020204" pitchFamily="34" charset="0"/>
                <a:sym typeface="Gill Sans" charset="0"/>
              </a:rPr>
              <a:t>The Italian</a:t>
            </a:r>
            <a:r>
              <a:rPr kumimoji="0" lang="en-US" sz="2400" b="1" i="0" u="none" strike="noStrike" kern="1200" cap="none" spc="0" normalizeH="0" noProof="0" dirty="0">
                <a:ln>
                  <a:noFill/>
                </a:ln>
                <a:solidFill>
                  <a:srgbClr val="4472C4">
                    <a:lumMod val="50000"/>
                  </a:srgbClr>
                </a:solidFill>
                <a:effectLst/>
                <a:uLnTx/>
                <a:uFillTx/>
                <a:latin typeface="Arial" panose="020B0604020202020204" pitchFamily="34" charset="0"/>
                <a:ea typeface="Geneva" pitchFamily="125" charset="-128"/>
                <a:cs typeface="Arial" panose="020B0604020202020204" pitchFamily="34" charset="0"/>
                <a:sym typeface="Gill Sans" charset="0"/>
              </a:rPr>
              <a:t> </a:t>
            </a:r>
            <a:r>
              <a:rPr kumimoji="0" lang="en-US" sz="24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Geneva" pitchFamily="125" charset="-128"/>
                <a:cs typeface="Arial" panose="020B0604020202020204" pitchFamily="34" charset="0"/>
                <a:sym typeface="Gill Sans" charset="0"/>
              </a:rPr>
              <a:t>Genoma</a:t>
            </a:r>
            <a: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Geneva" pitchFamily="125" charset="-128"/>
                <a:cs typeface="Arial" panose="020B0604020202020204" pitchFamily="34" charset="0"/>
                <a:sym typeface="Gill Sans" charset="0"/>
              </a:rPr>
              <a:t> – Molecular Genetics Laboratories Group: </a:t>
            </a:r>
            <a:br>
              <a:rPr kumimoji="0" lang="en-US" sz="2400" b="1" i="0" u="none" strike="noStrike" kern="1200" cap="none" spc="0" normalizeH="0" baseline="0" noProof="0" dirty="0">
                <a:ln>
                  <a:noFill/>
                </a:ln>
                <a:solidFill>
                  <a:srgbClr val="2D2D8A">
                    <a:lumMod val="75000"/>
                  </a:srgbClr>
                </a:solidFill>
                <a:effectLst/>
                <a:uLnTx/>
                <a:uFillTx/>
                <a:latin typeface="Arial" panose="020B0604020202020204" pitchFamily="34" charset="0"/>
                <a:ea typeface="Geneva" pitchFamily="125" charset="-128"/>
                <a:cs typeface="Arial" panose="020B0604020202020204" pitchFamily="34" charset="0"/>
                <a:sym typeface="Gill Sans" charset="0"/>
              </a:rPr>
            </a:b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in 2017 was acquired by Eurofins </a:t>
            </a:r>
            <a:r>
              <a:rPr kumimoji="0" lang="en-US" sz="1800" b="0" i="0" u="none" strike="noStrike" kern="1200" cap="none" spc="0" normalizeH="0" baseline="0" noProof="0" dirty="0">
                <a:ln>
                  <a:noFill/>
                </a:ln>
                <a:solidFill>
                  <a:srgbClr val="75787B"/>
                </a:solidFill>
                <a:effectLst/>
                <a:uLnTx/>
                <a:uFillTx/>
                <a:latin typeface="Arial" panose="020B0604020202020204" pitchFamily="34" charset="0"/>
                <a:ea typeface="Geneva" pitchFamily="125" charset="-128"/>
                <a:cs typeface="Arial" panose="020B0604020202020204" pitchFamily="34" charset="0"/>
                <a:sym typeface="Gill Sans" charset="0"/>
              </a:rPr>
              <a:t>(undisclosed value)</a:t>
            </a:r>
          </a:p>
        </p:txBody>
      </p:sp>
      <p:pic>
        <p:nvPicPr>
          <p:cNvPr id="3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0096" y="8123598"/>
            <a:ext cx="1707686" cy="454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64127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rotWithShape="1">
          <a:blip r:embed="rId3">
            <a:extLst>
              <a:ext uri="{28A0092B-C50C-407E-A947-70E740481C1C}">
                <a14:useLocalDpi xmlns:a14="http://schemas.microsoft.com/office/drawing/2010/main" val="0"/>
              </a:ext>
            </a:extLst>
          </a:blip>
          <a:srcRect t="9822" b="9634"/>
          <a:stretch/>
        </p:blipFill>
        <p:spPr>
          <a:xfrm>
            <a:off x="0" y="0"/>
            <a:ext cx="18288000" cy="10310985"/>
          </a:xfrm>
          <a:prstGeom prst="rect">
            <a:avLst/>
          </a:prstGeom>
        </p:spPr>
      </p:pic>
      <p:sp>
        <p:nvSpPr>
          <p:cNvPr id="17" name="Прямоугольник 29"/>
          <p:cNvSpPr/>
          <p:nvPr/>
        </p:nvSpPr>
        <p:spPr>
          <a:xfrm>
            <a:off x="0" y="1"/>
            <a:ext cx="18288000" cy="10310984"/>
          </a:xfrm>
          <a:prstGeom prst="rect">
            <a:avLst/>
          </a:prstGeom>
          <a:solidFill>
            <a:schemeClr val="bg2">
              <a:lumMod val="1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ru-RU" sz="27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0" name="Gruppo 9"/>
          <p:cNvGrpSpPr/>
          <p:nvPr/>
        </p:nvGrpSpPr>
        <p:grpSpPr>
          <a:xfrm>
            <a:off x="5320991" y="3867969"/>
            <a:ext cx="7646018" cy="2575045"/>
            <a:chOff x="-67771" y="107085"/>
            <a:chExt cx="6479402" cy="2080006"/>
          </a:xfrm>
        </p:grpSpPr>
        <p:pic>
          <p:nvPicPr>
            <p:cNvPr id="11" name="Picture 6"/>
            <p:cNvPicPr>
              <a:picLocks noChangeAspect="1"/>
            </p:cNvPicPr>
            <p:nvPr/>
          </p:nvPicPr>
          <p:blipFill>
            <a:blip r:embed="rId4"/>
            <a:stretch>
              <a:fillRect/>
            </a:stretch>
          </p:blipFill>
          <p:spPr>
            <a:xfrm>
              <a:off x="2954088" y="695455"/>
              <a:ext cx="1385329" cy="712769"/>
            </a:xfrm>
            <a:prstGeom prst="rect">
              <a:avLst/>
            </a:prstGeom>
          </p:spPr>
        </p:pic>
        <p:pic>
          <p:nvPicPr>
            <p:cNvPr id="12" name="Immagine 11"/>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7771" y="107085"/>
              <a:ext cx="2943473" cy="2080006"/>
            </a:xfrm>
            <a:prstGeom prst="rect">
              <a:avLst/>
            </a:prstGeom>
          </p:spPr>
        </p:pic>
        <p:pic>
          <p:nvPicPr>
            <p:cNvPr id="13" name="Immagine 12"/>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4691623" y="528030"/>
              <a:ext cx="1720008" cy="1072476"/>
            </a:xfrm>
            <a:prstGeom prst="rect">
              <a:avLst/>
            </a:prstGeom>
          </p:spPr>
        </p:pic>
        <p:cxnSp>
          <p:nvCxnSpPr>
            <p:cNvPr id="14" name="Connettore diritto 13"/>
            <p:cNvCxnSpPr/>
            <p:nvPr/>
          </p:nvCxnSpPr>
          <p:spPr>
            <a:xfrm>
              <a:off x="2665927" y="412124"/>
              <a:ext cx="0" cy="121414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2783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5</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3" name="Gruppo 2"/>
          <p:cNvGrpSpPr/>
          <p:nvPr/>
        </p:nvGrpSpPr>
        <p:grpSpPr>
          <a:xfrm>
            <a:off x="-137160" y="-137160"/>
            <a:ext cx="3670523" cy="1086702"/>
            <a:chOff x="0" y="0"/>
            <a:chExt cx="3670523" cy="1086702"/>
          </a:xfrm>
        </p:grpSpPr>
        <p:pic>
          <p:nvPicPr>
            <p:cNvPr id="140" name="Immagine 1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141" name="Picture 11"/>
            <p:cNvPicPr>
              <a:picLocks noChangeAspect="1"/>
            </p:cNvPicPr>
            <p:nvPr/>
          </p:nvPicPr>
          <p:blipFill>
            <a:blip r:embed="rId3"/>
            <a:stretch>
              <a:fillRect/>
            </a:stretch>
          </p:blipFill>
          <p:spPr>
            <a:xfrm>
              <a:off x="1674274" y="312912"/>
              <a:ext cx="882598" cy="441771"/>
            </a:xfrm>
            <a:prstGeom prst="rect">
              <a:avLst/>
            </a:prstGeom>
          </p:spPr>
        </p:pic>
        <p:pic>
          <p:nvPicPr>
            <p:cNvPr id="142" name="Immagine 1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143" name="Connettore diritto 142"/>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4"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rPr>
              <a:t>Life </a:t>
            </a:r>
            <a:r>
              <a:rPr kumimoji="0" lang="it-IT" sz="4800" b="1" i="0" u="none" strike="noStrike" kern="1200" cap="none" spc="150" normalizeH="0" baseline="0" noProof="0" dirty="0" err="1">
                <a:ln>
                  <a:noFill/>
                </a:ln>
                <a:solidFill>
                  <a:srgbClr val="75787B"/>
                </a:solidFill>
                <a:effectLst/>
                <a:uLnTx/>
                <a:uFillTx/>
                <a:latin typeface="Arial"/>
                <a:ea typeface="Lato" panose="020F0502020204030203" pitchFamily="34" charset="0"/>
                <a:cs typeface="Arial"/>
              </a:rPr>
              <a:t>Sciences</a:t>
            </a:r>
            <a:r>
              <a:rPr kumimoji="0" lang="it-IT"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rPr>
              <a:t> in </a:t>
            </a:r>
            <a:r>
              <a:rPr kumimoji="0" lang="it-IT" sz="4800" b="1" i="0" u="none" strike="noStrike" kern="1200" cap="none" spc="150" normalizeH="0" baseline="0" noProof="0" dirty="0" err="1">
                <a:ln>
                  <a:noFill/>
                </a:ln>
                <a:solidFill>
                  <a:srgbClr val="75787B"/>
                </a:solidFill>
                <a:effectLst/>
                <a:uLnTx/>
                <a:uFillTx/>
                <a:latin typeface="Arial"/>
                <a:ea typeface="Lato" panose="020F0502020204030203" pitchFamily="34" charset="0"/>
                <a:cs typeface="Arial"/>
              </a:rPr>
              <a:t>Italy</a:t>
            </a:r>
            <a:endParaRPr kumimoji="0" lang="it-IT"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145" name="Group 8"/>
          <p:cNvGrpSpPr/>
          <p:nvPr/>
        </p:nvGrpSpPr>
        <p:grpSpPr>
          <a:xfrm>
            <a:off x="2656772" y="1287178"/>
            <a:ext cx="13327397" cy="130629"/>
            <a:chOff x="5594142" y="5684880"/>
            <a:chExt cx="13327397" cy="130629"/>
          </a:xfrm>
        </p:grpSpPr>
        <p:cxnSp>
          <p:nvCxnSpPr>
            <p:cNvPr id="146"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147"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48"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 </a:t>
              </a:r>
            </a:p>
          </p:txBody>
        </p:sp>
      </p:grpSp>
      <p:sp>
        <p:nvSpPr>
          <p:cNvPr id="16" name="Figura a mano libera: forma 15"/>
          <p:cNvSpPr/>
          <p:nvPr/>
        </p:nvSpPr>
        <p:spPr>
          <a:xfrm>
            <a:off x="1529545" y="4553007"/>
            <a:ext cx="4654138" cy="1095881"/>
          </a:xfrm>
          <a:custGeom>
            <a:avLst/>
            <a:gdLst>
              <a:gd name="connsiteX0" fmla="*/ 0 w 4654138"/>
              <a:gd name="connsiteY0" fmla="*/ 182650 h 1095881"/>
              <a:gd name="connsiteX1" fmla="*/ 182650 w 4654138"/>
              <a:gd name="connsiteY1" fmla="*/ 0 h 1095881"/>
              <a:gd name="connsiteX2" fmla="*/ 4471488 w 4654138"/>
              <a:gd name="connsiteY2" fmla="*/ 0 h 1095881"/>
              <a:gd name="connsiteX3" fmla="*/ 4654138 w 4654138"/>
              <a:gd name="connsiteY3" fmla="*/ 182650 h 1095881"/>
              <a:gd name="connsiteX4" fmla="*/ 4654138 w 4654138"/>
              <a:gd name="connsiteY4" fmla="*/ 913231 h 1095881"/>
              <a:gd name="connsiteX5" fmla="*/ 4471488 w 4654138"/>
              <a:gd name="connsiteY5" fmla="*/ 1095881 h 1095881"/>
              <a:gd name="connsiteX6" fmla="*/ 182650 w 4654138"/>
              <a:gd name="connsiteY6" fmla="*/ 1095881 h 1095881"/>
              <a:gd name="connsiteX7" fmla="*/ 0 w 4654138"/>
              <a:gd name="connsiteY7" fmla="*/ 913231 h 1095881"/>
              <a:gd name="connsiteX8" fmla="*/ 0 w 4654138"/>
              <a:gd name="connsiteY8" fmla="*/ 182650 h 109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4138" h="1095881">
                <a:moveTo>
                  <a:pt x="0" y="182650"/>
                </a:moveTo>
                <a:cubicBezTo>
                  <a:pt x="0" y="81775"/>
                  <a:pt x="81775" y="0"/>
                  <a:pt x="182650" y="0"/>
                </a:cubicBezTo>
                <a:lnTo>
                  <a:pt x="4471488" y="0"/>
                </a:lnTo>
                <a:cubicBezTo>
                  <a:pt x="4572363" y="0"/>
                  <a:pt x="4654138" y="81775"/>
                  <a:pt x="4654138" y="182650"/>
                </a:cubicBezTo>
                <a:lnTo>
                  <a:pt x="4654138" y="913231"/>
                </a:lnTo>
                <a:cubicBezTo>
                  <a:pt x="4654138" y="1014106"/>
                  <a:pt x="4572363" y="1095881"/>
                  <a:pt x="4471488" y="1095881"/>
                </a:cubicBezTo>
                <a:lnTo>
                  <a:pt x="182650" y="1095881"/>
                </a:lnTo>
                <a:cubicBezTo>
                  <a:pt x="81775" y="1095881"/>
                  <a:pt x="0" y="1014106"/>
                  <a:pt x="0" y="913231"/>
                </a:cubicBezTo>
                <a:lnTo>
                  <a:pt x="0" y="182650"/>
                </a:lnTo>
                <a:close/>
              </a:path>
            </a:pathLst>
          </a:custGeom>
          <a:ln>
            <a:solidFill>
              <a:srgbClr val="08485C"/>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937" tIns="144937" rIns="144937" bIns="144937"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BIOTECHNOLOGY </a:t>
            </a:r>
            <a:endParaRPr kumimoji="0" lang="it-IT" sz="22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Arial" charset="0"/>
              <a:cs typeface="Arial" panose="020B0604020202020204" pitchFamily="34" charset="0"/>
            </a:endParaRPr>
          </a:p>
        </p:txBody>
      </p:sp>
      <p:sp>
        <p:nvSpPr>
          <p:cNvPr id="17" name="Figura a mano libera: forma 16"/>
          <p:cNvSpPr/>
          <p:nvPr/>
        </p:nvSpPr>
        <p:spPr>
          <a:xfrm>
            <a:off x="1529545" y="6199579"/>
            <a:ext cx="4673592" cy="1095881"/>
          </a:xfrm>
          <a:custGeom>
            <a:avLst/>
            <a:gdLst>
              <a:gd name="connsiteX0" fmla="*/ 0 w 4736739"/>
              <a:gd name="connsiteY0" fmla="*/ 182650 h 1095881"/>
              <a:gd name="connsiteX1" fmla="*/ 182650 w 4736739"/>
              <a:gd name="connsiteY1" fmla="*/ 0 h 1095881"/>
              <a:gd name="connsiteX2" fmla="*/ 4554089 w 4736739"/>
              <a:gd name="connsiteY2" fmla="*/ 0 h 1095881"/>
              <a:gd name="connsiteX3" fmla="*/ 4736739 w 4736739"/>
              <a:gd name="connsiteY3" fmla="*/ 182650 h 1095881"/>
              <a:gd name="connsiteX4" fmla="*/ 4736739 w 4736739"/>
              <a:gd name="connsiteY4" fmla="*/ 913231 h 1095881"/>
              <a:gd name="connsiteX5" fmla="*/ 4554089 w 4736739"/>
              <a:gd name="connsiteY5" fmla="*/ 1095881 h 1095881"/>
              <a:gd name="connsiteX6" fmla="*/ 182650 w 4736739"/>
              <a:gd name="connsiteY6" fmla="*/ 1095881 h 1095881"/>
              <a:gd name="connsiteX7" fmla="*/ 0 w 4736739"/>
              <a:gd name="connsiteY7" fmla="*/ 913231 h 1095881"/>
              <a:gd name="connsiteX8" fmla="*/ 0 w 4736739"/>
              <a:gd name="connsiteY8" fmla="*/ 182650 h 109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6739" h="1095881">
                <a:moveTo>
                  <a:pt x="0" y="182650"/>
                </a:moveTo>
                <a:cubicBezTo>
                  <a:pt x="0" y="81775"/>
                  <a:pt x="81775" y="0"/>
                  <a:pt x="182650" y="0"/>
                </a:cubicBezTo>
                <a:lnTo>
                  <a:pt x="4554089" y="0"/>
                </a:lnTo>
                <a:cubicBezTo>
                  <a:pt x="4654964" y="0"/>
                  <a:pt x="4736739" y="81775"/>
                  <a:pt x="4736739" y="182650"/>
                </a:cubicBezTo>
                <a:lnTo>
                  <a:pt x="4736739" y="913231"/>
                </a:lnTo>
                <a:cubicBezTo>
                  <a:pt x="4736739" y="1014106"/>
                  <a:pt x="4654964" y="1095881"/>
                  <a:pt x="4554089" y="1095881"/>
                </a:cubicBezTo>
                <a:lnTo>
                  <a:pt x="182650" y="1095881"/>
                </a:lnTo>
                <a:cubicBezTo>
                  <a:pt x="81775" y="1095881"/>
                  <a:pt x="0" y="1014106"/>
                  <a:pt x="0" y="913231"/>
                </a:cubicBezTo>
                <a:lnTo>
                  <a:pt x="0" y="182650"/>
                </a:lnTo>
                <a:close/>
              </a:path>
            </a:pathLst>
          </a:custGeom>
          <a:ln>
            <a:solidFill>
              <a:srgbClr val="08485C"/>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937" tIns="144937" rIns="144937" bIns="144937"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it-IT" sz="2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Arial" charset="0"/>
                <a:cs typeface="Arial" panose="020B0604020202020204" pitchFamily="34" charset="0"/>
              </a:rPr>
              <a:t>MEDICAL DEVICES</a:t>
            </a:r>
          </a:p>
        </p:txBody>
      </p:sp>
      <p:sp>
        <p:nvSpPr>
          <p:cNvPr id="18" name="Figura a mano libera: forma 17"/>
          <p:cNvSpPr/>
          <p:nvPr/>
        </p:nvSpPr>
        <p:spPr>
          <a:xfrm>
            <a:off x="1529545" y="2940498"/>
            <a:ext cx="4694717" cy="1095881"/>
          </a:xfrm>
          <a:custGeom>
            <a:avLst/>
            <a:gdLst>
              <a:gd name="connsiteX0" fmla="*/ 0 w 4783321"/>
              <a:gd name="connsiteY0" fmla="*/ 182650 h 1095881"/>
              <a:gd name="connsiteX1" fmla="*/ 182650 w 4783321"/>
              <a:gd name="connsiteY1" fmla="*/ 0 h 1095881"/>
              <a:gd name="connsiteX2" fmla="*/ 4600671 w 4783321"/>
              <a:gd name="connsiteY2" fmla="*/ 0 h 1095881"/>
              <a:gd name="connsiteX3" fmla="*/ 4783321 w 4783321"/>
              <a:gd name="connsiteY3" fmla="*/ 182650 h 1095881"/>
              <a:gd name="connsiteX4" fmla="*/ 4783321 w 4783321"/>
              <a:gd name="connsiteY4" fmla="*/ 913231 h 1095881"/>
              <a:gd name="connsiteX5" fmla="*/ 4600671 w 4783321"/>
              <a:gd name="connsiteY5" fmla="*/ 1095881 h 1095881"/>
              <a:gd name="connsiteX6" fmla="*/ 182650 w 4783321"/>
              <a:gd name="connsiteY6" fmla="*/ 1095881 h 1095881"/>
              <a:gd name="connsiteX7" fmla="*/ 0 w 4783321"/>
              <a:gd name="connsiteY7" fmla="*/ 913231 h 1095881"/>
              <a:gd name="connsiteX8" fmla="*/ 0 w 4783321"/>
              <a:gd name="connsiteY8" fmla="*/ 182650 h 109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3321" h="1095881">
                <a:moveTo>
                  <a:pt x="0" y="182650"/>
                </a:moveTo>
                <a:cubicBezTo>
                  <a:pt x="0" y="81775"/>
                  <a:pt x="81775" y="0"/>
                  <a:pt x="182650" y="0"/>
                </a:cubicBezTo>
                <a:lnTo>
                  <a:pt x="4600671" y="0"/>
                </a:lnTo>
                <a:cubicBezTo>
                  <a:pt x="4701546" y="0"/>
                  <a:pt x="4783321" y="81775"/>
                  <a:pt x="4783321" y="182650"/>
                </a:cubicBezTo>
                <a:lnTo>
                  <a:pt x="4783321" y="913231"/>
                </a:lnTo>
                <a:cubicBezTo>
                  <a:pt x="4783321" y="1014106"/>
                  <a:pt x="4701546" y="1095881"/>
                  <a:pt x="4600671" y="1095881"/>
                </a:cubicBezTo>
                <a:lnTo>
                  <a:pt x="182650" y="1095881"/>
                </a:lnTo>
                <a:cubicBezTo>
                  <a:pt x="81775" y="1095881"/>
                  <a:pt x="0" y="1014106"/>
                  <a:pt x="0" y="913231"/>
                </a:cubicBezTo>
                <a:lnTo>
                  <a:pt x="0" y="182650"/>
                </a:lnTo>
                <a:close/>
              </a:path>
            </a:pathLst>
          </a:custGeom>
          <a:ln>
            <a:solidFill>
              <a:srgbClr val="08485C"/>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937" tIns="144937" rIns="144937" bIns="144937"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it-IT" sz="2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Arial" charset="0"/>
                <a:cs typeface="Arial" panose="020B0604020202020204" pitchFamily="34" charset="0"/>
              </a:rPr>
              <a:t>PHARMA</a:t>
            </a:r>
          </a:p>
        </p:txBody>
      </p:sp>
      <p:sp>
        <p:nvSpPr>
          <p:cNvPr id="19" name="Triangolo isoscele 18"/>
          <p:cNvSpPr/>
          <p:nvPr/>
        </p:nvSpPr>
        <p:spPr>
          <a:xfrm rot="5400000">
            <a:off x="6344799" y="4717360"/>
            <a:ext cx="1087018" cy="7671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2700" b="0" i="0" u="none" strike="noStrike" kern="1200" cap="none" spc="0" normalizeH="0" baseline="0" noProof="0">
              <a:ln>
                <a:noFill/>
              </a:ln>
              <a:solidFill>
                <a:prstClr val="white"/>
              </a:solidFill>
              <a:effectLst/>
              <a:uLnTx/>
              <a:uFillTx/>
              <a:latin typeface="Calibri"/>
              <a:ea typeface="+mn-ea"/>
              <a:cs typeface="+mn-cs"/>
            </a:endParaRPr>
          </a:p>
        </p:txBody>
      </p:sp>
      <p:sp>
        <p:nvSpPr>
          <p:cNvPr id="20" name="Triangolo isoscele 19"/>
          <p:cNvSpPr/>
          <p:nvPr/>
        </p:nvSpPr>
        <p:spPr>
          <a:xfrm rot="5400000">
            <a:off x="6344798" y="6363932"/>
            <a:ext cx="1087018" cy="7671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2700" b="0" i="0" u="none" strike="noStrike" kern="1200" cap="none" spc="0" normalizeH="0" baseline="0" noProof="0">
              <a:ln>
                <a:noFill/>
              </a:ln>
              <a:solidFill>
                <a:prstClr val="white"/>
              </a:solidFill>
              <a:effectLst/>
              <a:uLnTx/>
              <a:uFillTx/>
              <a:latin typeface="Calibri"/>
              <a:ea typeface="+mn-ea"/>
              <a:cs typeface="+mn-cs"/>
            </a:endParaRPr>
          </a:p>
        </p:txBody>
      </p:sp>
      <p:sp>
        <p:nvSpPr>
          <p:cNvPr id="21" name="Triangolo isoscele 20"/>
          <p:cNvSpPr/>
          <p:nvPr/>
        </p:nvSpPr>
        <p:spPr>
          <a:xfrm rot="5400000">
            <a:off x="6344798" y="3104851"/>
            <a:ext cx="1087018" cy="7671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27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ttangolo 21"/>
          <p:cNvSpPr/>
          <p:nvPr/>
        </p:nvSpPr>
        <p:spPr>
          <a:xfrm>
            <a:off x="3506487" y="1724379"/>
            <a:ext cx="11628254" cy="461665"/>
          </a:xfrm>
          <a:prstGeom prst="rect">
            <a:avLst/>
          </a:prstGeom>
        </p:spPr>
        <p:txBody>
          <a:bodyPr wrap="square">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75787B"/>
                </a:solidFill>
                <a:effectLst/>
                <a:uLnTx/>
                <a:uFillTx/>
                <a:latin typeface="Arial" panose="020B0604020202020204" pitchFamily="34" charset="0"/>
                <a:ea typeface="Arial" charset="0"/>
                <a:cs typeface="Arial" panose="020B0604020202020204" pitchFamily="34" charset="0"/>
              </a:rPr>
              <a:t>The </a:t>
            </a:r>
            <a:r>
              <a:rPr kumimoji="0" lang="it-IT" sz="2400" b="0" i="0" u="none" strike="noStrike" kern="1200" cap="none" spc="0" normalizeH="0" baseline="0" noProof="0" dirty="0" err="1">
                <a:ln>
                  <a:noFill/>
                </a:ln>
                <a:solidFill>
                  <a:srgbClr val="75787B"/>
                </a:solidFill>
                <a:effectLst/>
                <a:uLnTx/>
                <a:uFillTx/>
                <a:latin typeface="Arial" panose="020B0604020202020204" pitchFamily="34" charset="0"/>
                <a:ea typeface="Arial" charset="0"/>
                <a:cs typeface="Arial" panose="020B0604020202020204" pitchFamily="34" charset="0"/>
              </a:rPr>
              <a:t>Italian</a:t>
            </a:r>
            <a:r>
              <a:rPr kumimoji="0" lang="it-IT" sz="2400" b="0" i="0" u="none" strike="noStrike" kern="1200" cap="none" spc="0" normalizeH="0" baseline="0" noProof="0" dirty="0">
                <a:ln>
                  <a:noFill/>
                </a:ln>
                <a:solidFill>
                  <a:srgbClr val="75787B"/>
                </a:solidFill>
                <a:effectLst/>
                <a:uLnTx/>
                <a:uFillTx/>
                <a:latin typeface="Arial" panose="020B0604020202020204" pitchFamily="34" charset="0"/>
                <a:ea typeface="Arial" charset="0"/>
                <a:cs typeface="Arial" panose="020B0604020202020204" pitchFamily="34" charset="0"/>
              </a:rPr>
              <a:t> Life </a:t>
            </a:r>
            <a:r>
              <a:rPr kumimoji="0" lang="it-IT" sz="2400" b="0" i="0" u="none" strike="noStrike" kern="1200" cap="none" spc="0" normalizeH="0" baseline="0" noProof="0" dirty="0" err="1">
                <a:ln>
                  <a:noFill/>
                </a:ln>
                <a:solidFill>
                  <a:srgbClr val="75787B"/>
                </a:solidFill>
                <a:effectLst/>
                <a:uLnTx/>
                <a:uFillTx/>
                <a:latin typeface="Arial" panose="020B0604020202020204" pitchFamily="34" charset="0"/>
                <a:ea typeface="Arial" charset="0"/>
                <a:cs typeface="Arial" panose="020B0604020202020204" pitchFamily="34" charset="0"/>
              </a:rPr>
              <a:t>Sciences</a:t>
            </a:r>
            <a:r>
              <a:rPr kumimoji="0" lang="it-IT" sz="2400" b="0" i="0" u="none" strike="noStrike" kern="1200" cap="none" spc="0" normalizeH="0" baseline="0" noProof="0" dirty="0">
                <a:ln>
                  <a:noFill/>
                </a:ln>
                <a:solidFill>
                  <a:srgbClr val="75787B"/>
                </a:solidFill>
                <a:effectLst/>
                <a:uLnTx/>
                <a:uFillTx/>
                <a:latin typeface="Arial" panose="020B0604020202020204" pitchFamily="34" charset="0"/>
                <a:ea typeface="Arial" charset="0"/>
                <a:cs typeface="Arial" panose="020B0604020202020204" pitchFamily="34" charset="0"/>
              </a:rPr>
              <a:t> </a:t>
            </a:r>
            <a:r>
              <a:rPr kumimoji="0" lang="it-IT" sz="2400" b="0" i="0" u="none" strike="noStrike" kern="1200" cap="none" spc="0" normalizeH="0" baseline="0" noProof="0" dirty="0" err="1">
                <a:ln>
                  <a:noFill/>
                </a:ln>
                <a:solidFill>
                  <a:srgbClr val="75787B"/>
                </a:solidFill>
                <a:effectLst/>
                <a:uLnTx/>
                <a:uFillTx/>
                <a:latin typeface="Arial" panose="020B0604020202020204" pitchFamily="34" charset="0"/>
                <a:ea typeface="Arial" charset="0"/>
                <a:cs typeface="Arial" panose="020B0604020202020204" pitchFamily="34" charset="0"/>
              </a:rPr>
              <a:t>value</a:t>
            </a:r>
            <a:r>
              <a:rPr kumimoji="0" lang="it-IT" sz="2400" b="0" i="0" u="none" strike="noStrike" kern="1200" cap="none" spc="0" normalizeH="0" baseline="0" noProof="0" dirty="0">
                <a:ln>
                  <a:noFill/>
                </a:ln>
                <a:solidFill>
                  <a:srgbClr val="75787B"/>
                </a:solidFill>
                <a:effectLst/>
                <a:uLnTx/>
                <a:uFillTx/>
                <a:latin typeface="Arial" panose="020B0604020202020204" pitchFamily="34" charset="0"/>
                <a:ea typeface="Arial" charset="0"/>
                <a:cs typeface="Arial" panose="020B0604020202020204" pitchFamily="34" charset="0"/>
              </a:rPr>
              <a:t> </a:t>
            </a:r>
            <a:r>
              <a:rPr kumimoji="0" lang="it-IT" sz="2400" b="0" i="0" u="none" strike="noStrike" kern="1200" cap="none" spc="0" normalizeH="0" baseline="0" noProof="0" dirty="0" err="1">
                <a:ln>
                  <a:noFill/>
                </a:ln>
                <a:solidFill>
                  <a:srgbClr val="75787B"/>
                </a:solidFill>
                <a:effectLst/>
                <a:uLnTx/>
                <a:uFillTx/>
                <a:latin typeface="Arial" panose="020B0604020202020204" pitchFamily="34" charset="0"/>
                <a:ea typeface="Arial" charset="0"/>
                <a:cs typeface="Arial" panose="020B0604020202020204" pitchFamily="34" charset="0"/>
              </a:rPr>
              <a:t>chain</a:t>
            </a:r>
            <a:r>
              <a:rPr kumimoji="0" lang="it-IT" sz="2400" b="0" i="0" u="none" strike="noStrike" kern="1200" cap="none" spc="0" normalizeH="0" baseline="0" noProof="0" dirty="0">
                <a:ln>
                  <a:noFill/>
                </a:ln>
                <a:solidFill>
                  <a:srgbClr val="75787B"/>
                </a:solidFill>
                <a:effectLst/>
                <a:uLnTx/>
                <a:uFillTx/>
                <a:latin typeface="Arial" panose="020B0604020202020204" pitchFamily="34" charset="0"/>
                <a:ea typeface="Arial" charset="0"/>
                <a:cs typeface="Arial" panose="020B0604020202020204" pitchFamily="34" charset="0"/>
              </a:rPr>
              <a:t> accounts for </a:t>
            </a:r>
            <a:r>
              <a:rPr kumimoji="0" lang="it-IT"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Arial" charset="0"/>
                <a:cs typeface="Arial" panose="020B0604020202020204" pitchFamily="34" charset="0"/>
              </a:rPr>
              <a:t>11% of GDP</a:t>
            </a:r>
          </a:p>
        </p:txBody>
      </p:sp>
      <p:sp>
        <p:nvSpPr>
          <p:cNvPr id="23" name="CasellaDiTesto 22"/>
          <p:cNvSpPr txBox="1"/>
          <p:nvPr/>
        </p:nvSpPr>
        <p:spPr>
          <a:xfrm>
            <a:off x="7650184" y="6064094"/>
            <a:ext cx="9041369" cy="1412694"/>
          </a:xfrm>
          <a:prstGeom prst="rect">
            <a:avLst/>
          </a:prstGeom>
          <a:noFill/>
        </p:spPr>
        <p:txBody>
          <a:bodyPr wrap="square" rtlCol="0">
            <a:spAutoFit/>
          </a:bodyPr>
          <a:lstStyle/>
          <a:p>
            <a:pPr marL="0" marR="0" lvl="0" indent="0" algn="l" defTabSz="1371600" rtl="0" eaLnBrk="1" fontAlgn="auto" latinLnBrk="0" hangingPunct="1">
              <a:lnSpc>
                <a:spcPct val="13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Robust medical devices sector, accounting for about 4.000 companies and hosting the “</a:t>
            </a:r>
            <a:r>
              <a:rPr kumimoji="0" lang="en-US" sz="2200" b="0" i="0" u="none" strike="noStrike" kern="1200" cap="none" spc="0" normalizeH="0" baseline="0" noProof="0" dirty="0" err="1">
                <a:ln>
                  <a:noFill/>
                </a:ln>
                <a:solidFill>
                  <a:srgbClr val="75787B"/>
                </a:solidFill>
                <a:effectLst/>
                <a:uLnTx/>
                <a:uFillTx/>
                <a:latin typeface="Arial" panose="020B0604020202020204" pitchFamily="34" charset="0"/>
                <a:ea typeface="+mn-ea"/>
                <a:cs typeface="Arial" panose="020B0604020202020204" pitchFamily="34" charset="0"/>
              </a:rPr>
              <a:t>Mirandola</a:t>
            </a:r>
            <a:r>
              <a:rPr kumimoji="0" lang="en-US" sz="22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 district”, one of the top biomedical clusters in the world</a:t>
            </a:r>
            <a:endParaRPr kumimoji="0" lang="en-US" sz="2200" b="0" i="0" u="none" strike="noStrike" kern="1200" cap="none" spc="0" normalizeH="0" baseline="0" noProof="0" dirty="0">
              <a:ln>
                <a:noFill/>
              </a:ln>
              <a:solidFill>
                <a:srgbClr val="75787B"/>
              </a:solidFill>
              <a:effectLst/>
              <a:uLnTx/>
              <a:uFillTx/>
              <a:latin typeface="Arial" panose="020B0604020202020204" pitchFamily="34" charset="0"/>
              <a:ea typeface="Arial" charset="0"/>
              <a:cs typeface="Arial" panose="020B0604020202020204" pitchFamily="34" charset="0"/>
            </a:endParaRPr>
          </a:p>
        </p:txBody>
      </p:sp>
      <p:sp>
        <p:nvSpPr>
          <p:cNvPr id="24" name="CasellaDiTesto 23"/>
          <p:cNvSpPr txBox="1"/>
          <p:nvPr/>
        </p:nvSpPr>
        <p:spPr>
          <a:xfrm>
            <a:off x="7650183" y="2804904"/>
            <a:ext cx="9041369" cy="1412694"/>
          </a:xfrm>
          <a:prstGeom prst="rect">
            <a:avLst/>
          </a:prstGeom>
          <a:noFill/>
        </p:spPr>
        <p:txBody>
          <a:bodyPr wrap="square" rtlCol="0">
            <a:spAutoFit/>
          </a:bodyPr>
          <a:lstStyle/>
          <a:p>
            <a:pPr marL="0" marR="0" lvl="0" indent="0" algn="l" defTabSz="1371600" rtl="0" eaLnBrk="1" fontAlgn="auto" latinLnBrk="0" hangingPunct="1">
              <a:lnSpc>
                <a:spcPct val="13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75787B"/>
                </a:solidFill>
                <a:effectLst/>
                <a:uLnTx/>
                <a:uFillTx/>
                <a:latin typeface="Arial" panose="020B0604020202020204" pitchFamily="34" charset="0"/>
                <a:ea typeface="ＭＳ Ｐゴシック"/>
                <a:cs typeface="Arial" panose="020B0604020202020204" pitchFamily="34" charset="0"/>
              </a:rPr>
              <a:t>With a pharma production value of </a:t>
            </a:r>
            <a:r>
              <a:rPr kumimoji="0" lang="en-US" sz="2200" b="0" i="0" u="none" strike="noStrike" kern="0" cap="none" spc="0" normalizeH="0" baseline="0" noProof="0" dirty="0">
                <a:ln>
                  <a:noFill/>
                </a:ln>
                <a:solidFill>
                  <a:srgbClr val="4472C4">
                    <a:lumMod val="50000"/>
                  </a:srgbClr>
                </a:solidFill>
                <a:effectLst/>
                <a:uLnTx/>
                <a:uFillTx/>
                <a:latin typeface="Arial" panose="020B0604020202020204" pitchFamily="34" charset="0"/>
                <a:ea typeface="ＭＳ Ｐゴシック"/>
                <a:cs typeface="Arial" panose="020B0604020202020204" pitchFamily="34" charset="0"/>
              </a:rPr>
              <a:t>€ </a:t>
            </a:r>
            <a:r>
              <a:rPr kumimoji="0" lang="en-US" sz="2200" b="1" i="0" u="none" strike="noStrike" kern="0" cap="none" spc="0" normalizeH="0" baseline="0" noProof="0" dirty="0">
                <a:ln>
                  <a:noFill/>
                </a:ln>
                <a:solidFill>
                  <a:srgbClr val="4472C4">
                    <a:lumMod val="50000"/>
                  </a:srgbClr>
                </a:solidFill>
                <a:effectLst/>
                <a:uLnTx/>
                <a:uFillTx/>
                <a:latin typeface="Arial" panose="020B0604020202020204" pitchFamily="34" charset="0"/>
                <a:ea typeface="ＭＳ Ｐゴシック"/>
                <a:cs typeface="Arial" panose="020B0604020202020204" pitchFamily="34" charset="0"/>
              </a:rPr>
              <a:t>32 </a:t>
            </a:r>
            <a:r>
              <a:rPr kumimoji="0" lang="en-US" sz="2200" b="1" i="0" u="none" strike="noStrike" kern="0" cap="none" spc="0" normalizeH="0" baseline="0" noProof="0" dirty="0" err="1">
                <a:ln>
                  <a:noFill/>
                </a:ln>
                <a:solidFill>
                  <a:srgbClr val="4472C4">
                    <a:lumMod val="50000"/>
                  </a:srgbClr>
                </a:solidFill>
                <a:effectLst/>
                <a:uLnTx/>
                <a:uFillTx/>
                <a:latin typeface="Arial" panose="020B0604020202020204" pitchFamily="34" charset="0"/>
                <a:ea typeface="ＭＳ Ｐゴシック"/>
                <a:cs typeface="Arial" panose="020B0604020202020204" pitchFamily="34" charset="0"/>
              </a:rPr>
              <a:t>bln</a:t>
            </a:r>
            <a:r>
              <a:rPr kumimoji="0" lang="en-US" sz="2200" b="1" i="0" u="none" strike="noStrike" kern="0" cap="none" spc="0" normalizeH="0" baseline="0" noProof="0" dirty="0">
                <a:ln>
                  <a:noFill/>
                </a:ln>
                <a:solidFill>
                  <a:srgbClr val="4472C4">
                    <a:lumMod val="50000"/>
                  </a:srgbClr>
                </a:solidFill>
                <a:effectLst/>
                <a:uLnTx/>
                <a:uFillTx/>
                <a:latin typeface="Arial" panose="020B0604020202020204" pitchFamily="34" charset="0"/>
                <a:ea typeface="ＭＳ Ｐゴシック"/>
                <a:cs typeface="Arial" panose="020B0604020202020204" pitchFamily="34" charset="0"/>
              </a:rPr>
              <a:t> in 2018</a:t>
            </a:r>
            <a:r>
              <a:rPr kumimoji="0" lang="en-US" sz="2200" b="0" i="0" u="none" strike="noStrike" kern="0" cap="none" spc="0" normalizeH="0" baseline="0" noProof="0" dirty="0">
                <a:ln>
                  <a:noFill/>
                </a:ln>
                <a:solidFill>
                  <a:srgbClr val="75787B"/>
                </a:solidFill>
                <a:effectLst/>
                <a:uLnTx/>
                <a:uFillTx/>
                <a:latin typeface="Arial" panose="020B0604020202020204" pitchFamily="34" charset="0"/>
                <a:ea typeface="ＭＳ Ｐゴシック"/>
                <a:cs typeface="Arial" panose="020B0604020202020204" pitchFamily="34" charset="0"/>
              </a:rPr>
              <a:t>, Italy with Germany has a role of </a:t>
            </a:r>
            <a:r>
              <a:rPr kumimoji="0" lang="en-US" sz="2200" b="1" i="0" u="none" strike="noStrike" kern="0" cap="none" spc="0" normalizeH="0" baseline="0" noProof="0" dirty="0">
                <a:ln>
                  <a:noFill/>
                </a:ln>
                <a:solidFill>
                  <a:srgbClr val="4472C4">
                    <a:lumMod val="50000"/>
                  </a:srgbClr>
                </a:solidFill>
                <a:effectLst/>
                <a:uLnTx/>
                <a:uFillTx/>
                <a:latin typeface="Arial" panose="020B0604020202020204" pitchFamily="34" charset="0"/>
                <a:ea typeface="ＭＳ Ｐゴシック"/>
                <a:cs typeface="Arial" panose="020B0604020202020204" pitchFamily="34" charset="0"/>
              </a:rPr>
              <a:t>leadership</a:t>
            </a:r>
            <a:r>
              <a:rPr kumimoji="0" lang="en-US" sz="2200" b="0" i="0" u="none" strike="noStrike" kern="0" cap="none" spc="0" normalizeH="0" baseline="0" noProof="0" dirty="0">
                <a:ln>
                  <a:noFill/>
                </a:ln>
                <a:solidFill>
                  <a:srgbClr val="75787B"/>
                </a:solidFill>
                <a:effectLst/>
                <a:uLnTx/>
                <a:uFillTx/>
                <a:latin typeface="Arial" panose="020B0604020202020204" pitchFamily="34" charset="0"/>
                <a:ea typeface="ＭＳ Ｐゴシック"/>
                <a:cs typeface="Arial" panose="020B0604020202020204" pitchFamily="34" charset="0"/>
              </a:rPr>
              <a:t> </a:t>
            </a:r>
            <a:r>
              <a:rPr lang="en-US" sz="2200" b="1" kern="0" dirty="0">
                <a:solidFill>
                  <a:srgbClr val="4472C4">
                    <a:lumMod val="50000"/>
                  </a:srgbClr>
                </a:solidFill>
                <a:latin typeface="Arial" panose="020B0604020202020204" pitchFamily="34" charset="0"/>
                <a:ea typeface="ＭＳ Ｐゴシック"/>
                <a:cs typeface="Arial" panose="020B0604020202020204" pitchFamily="34" charset="0"/>
              </a:rPr>
              <a:t>in Europe</a:t>
            </a:r>
            <a:r>
              <a:rPr kumimoji="0" lang="en-US" sz="2200" b="0" i="0" u="none" strike="noStrike" kern="0" cap="none" spc="0" normalizeH="0" baseline="0" noProof="0" dirty="0">
                <a:ln>
                  <a:noFill/>
                </a:ln>
                <a:solidFill>
                  <a:srgbClr val="75787B"/>
                </a:solidFill>
                <a:effectLst/>
                <a:uLnTx/>
                <a:uFillTx/>
                <a:latin typeface="Arial" panose="020B0604020202020204" pitchFamily="34" charset="0"/>
                <a:ea typeface="ＭＳ Ｐゴシック"/>
                <a:cs typeface="Arial" panose="020B0604020202020204" pitchFamily="34" charset="0"/>
              </a:rPr>
              <a:t>, also thanks to the quality of the supply and service chain – </a:t>
            </a:r>
            <a:r>
              <a:rPr kumimoji="0" lang="en-US" sz="2200"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ＭＳ Ｐゴシック"/>
                <a:cs typeface="Arial" panose="020B0604020202020204" pitchFamily="34" charset="0"/>
              </a:rPr>
              <a:t>2</a:t>
            </a:r>
            <a:r>
              <a:rPr kumimoji="0" lang="en-US" sz="2200" i="0" u="none" strike="noStrike" kern="0" cap="none" spc="0" normalizeH="0" baseline="30000" noProof="0" dirty="0">
                <a:ln>
                  <a:noFill/>
                </a:ln>
                <a:solidFill>
                  <a:schemeClr val="accent5">
                    <a:lumMod val="50000"/>
                  </a:schemeClr>
                </a:solidFill>
                <a:effectLst/>
                <a:uLnTx/>
                <a:uFillTx/>
                <a:latin typeface="Arial" panose="020B0604020202020204" pitchFamily="34" charset="0"/>
                <a:ea typeface="ＭＳ Ｐゴシック"/>
                <a:cs typeface="Arial" panose="020B0604020202020204" pitchFamily="34" charset="0"/>
              </a:rPr>
              <a:t>nd</a:t>
            </a:r>
            <a:r>
              <a:rPr kumimoji="0" lang="en-US" sz="2200"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ＭＳ Ｐゴシック"/>
                <a:cs typeface="Arial" panose="020B0604020202020204" pitchFamily="34" charset="0"/>
              </a:rPr>
              <a:t> in the EU </a:t>
            </a:r>
            <a:r>
              <a:rPr kumimoji="0" lang="en-US" sz="2200" i="0" u="none" strike="noStrike" kern="0" cap="none" spc="0" normalizeH="0" baseline="0" noProof="0" dirty="0">
                <a:ln>
                  <a:noFill/>
                </a:ln>
                <a:solidFill>
                  <a:srgbClr val="75787B"/>
                </a:solidFill>
                <a:effectLst/>
                <a:uLnTx/>
                <a:uFillTx/>
                <a:latin typeface="Arial" panose="020B0604020202020204" pitchFamily="34" charset="0"/>
                <a:ea typeface="ＭＳ Ｐゴシック"/>
                <a:cs typeface="Arial" panose="020B0604020202020204" pitchFamily="34" charset="0"/>
              </a:rPr>
              <a:t>for </a:t>
            </a:r>
            <a:r>
              <a:rPr kumimoji="0" lang="en-US" sz="2200" b="0" i="0" u="none" strike="noStrike" kern="0" cap="none" spc="0" normalizeH="0" baseline="0" noProof="0" dirty="0">
                <a:ln>
                  <a:noFill/>
                </a:ln>
                <a:solidFill>
                  <a:srgbClr val="75787B"/>
                </a:solidFill>
                <a:effectLst/>
                <a:uLnTx/>
                <a:uFillTx/>
                <a:latin typeface="Arial" panose="020B0604020202020204" pitchFamily="34" charset="0"/>
                <a:ea typeface="ＭＳ Ｐゴシック"/>
                <a:cs typeface="Arial" panose="020B0604020202020204" pitchFamily="34" charset="0"/>
              </a:rPr>
              <a:t>pharma</a:t>
            </a:r>
            <a:r>
              <a:rPr kumimoji="0" lang="en-US" sz="2200" b="0" i="0" u="none" strike="noStrike" kern="0" cap="none" spc="0" normalizeH="0" noProof="0" dirty="0">
                <a:ln>
                  <a:noFill/>
                </a:ln>
                <a:solidFill>
                  <a:srgbClr val="75787B"/>
                </a:solidFill>
                <a:effectLst/>
                <a:uLnTx/>
                <a:uFillTx/>
                <a:latin typeface="Arial" panose="020B0604020202020204" pitchFamily="34" charset="0"/>
                <a:ea typeface="ＭＳ Ｐゴシック"/>
                <a:cs typeface="Arial" panose="020B0604020202020204" pitchFamily="34" charset="0"/>
              </a:rPr>
              <a:t> market size</a:t>
            </a:r>
            <a:endParaRPr kumimoji="0" lang="it-IT" sz="2200" b="0" i="0" u="none" strike="noStrike" kern="0" cap="none" spc="0" normalizeH="0" baseline="0" noProof="0" dirty="0">
              <a:ln>
                <a:noFill/>
              </a:ln>
              <a:solidFill>
                <a:srgbClr val="75787B"/>
              </a:solidFill>
              <a:effectLst/>
              <a:uLnTx/>
              <a:uFillTx/>
              <a:latin typeface="Arial" panose="020B0604020202020204" pitchFamily="34" charset="0"/>
              <a:ea typeface="ＭＳ Ｐゴシック"/>
              <a:cs typeface="Arial" panose="020B0604020202020204" pitchFamily="34" charset="0"/>
            </a:endParaRPr>
          </a:p>
        </p:txBody>
      </p:sp>
      <p:sp>
        <p:nvSpPr>
          <p:cNvPr id="25" name="Rettangolo 24"/>
          <p:cNvSpPr/>
          <p:nvPr/>
        </p:nvSpPr>
        <p:spPr>
          <a:xfrm>
            <a:off x="7650184" y="4640193"/>
            <a:ext cx="9041369" cy="926729"/>
          </a:xfrm>
          <a:prstGeom prst="rect">
            <a:avLst/>
          </a:prstGeom>
        </p:spPr>
        <p:txBody>
          <a:bodyPr wrap="square">
            <a:spAutoFit/>
          </a:bodyPr>
          <a:lstStyle/>
          <a:p>
            <a:pPr marL="0" marR="0" lvl="0" indent="0" algn="l" defTabSz="1371600" rtl="0" eaLnBrk="1" fontAlgn="auto" latinLnBrk="0" hangingPunct="1">
              <a:lnSpc>
                <a:spcPct val="13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Therapeutic pipeline of 375 biotech projects, of which </a:t>
            </a:r>
            <a:r>
              <a:rPr kumimoji="0" lang="it-IT" sz="22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73 in </a:t>
            </a:r>
            <a:r>
              <a:rPr kumimoji="0" lang="it-IT" sz="2200" b="0" i="0" u="none" strike="noStrike" kern="1200" cap="none" spc="0" normalizeH="0" baseline="0" noProof="0" dirty="0" err="1">
                <a:ln>
                  <a:noFill/>
                </a:ln>
                <a:solidFill>
                  <a:srgbClr val="75787B"/>
                </a:solidFill>
                <a:effectLst/>
                <a:uLnTx/>
                <a:uFillTx/>
                <a:latin typeface="Arial" panose="020B0604020202020204" pitchFamily="34" charset="0"/>
                <a:ea typeface="+mn-ea"/>
                <a:cs typeface="Arial" panose="020B0604020202020204" pitchFamily="34" charset="0"/>
              </a:rPr>
              <a:t>clinical</a:t>
            </a:r>
            <a:r>
              <a:rPr kumimoji="0" lang="it-IT" sz="22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 </a:t>
            </a:r>
            <a:r>
              <a:rPr kumimoji="0" lang="it-IT" sz="2200" b="0" i="0" u="none" strike="noStrike" kern="1200" cap="none" spc="0" normalizeH="0" baseline="0" noProof="0" dirty="0" err="1">
                <a:ln>
                  <a:noFill/>
                </a:ln>
                <a:solidFill>
                  <a:srgbClr val="75787B"/>
                </a:solidFill>
                <a:effectLst/>
                <a:uLnTx/>
                <a:uFillTx/>
                <a:latin typeface="Arial" panose="020B0604020202020204" pitchFamily="34" charset="0"/>
                <a:ea typeface="+mn-ea"/>
                <a:cs typeface="Arial" panose="020B0604020202020204" pitchFamily="34" charset="0"/>
              </a:rPr>
              <a:t>development</a:t>
            </a:r>
            <a:endParaRPr kumimoji="0" lang="it-IT" sz="22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p:txBody>
      </p:sp>
      <p:sp>
        <p:nvSpPr>
          <p:cNvPr id="26" name="Rettangolo 25"/>
          <p:cNvSpPr/>
          <p:nvPr/>
        </p:nvSpPr>
        <p:spPr>
          <a:xfrm>
            <a:off x="2503781" y="7812679"/>
            <a:ext cx="13633665" cy="1131848"/>
          </a:xfrm>
          <a:prstGeom prst="rect">
            <a:avLst/>
          </a:prstGeom>
        </p:spPr>
        <p:txBody>
          <a:bodyPr wrap="square">
            <a:spAutoFit/>
          </a:bodyPr>
          <a:lstStyle/>
          <a:p>
            <a:pPr marL="0" marR="0" lvl="0" indent="0" algn="ctr" defTabSz="13716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World-renowned </a:t>
            </a:r>
            <a: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National Healthcare System </a:t>
            </a: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with universal coverage, </a:t>
            </a:r>
          </a:p>
          <a:p>
            <a:pPr marL="0" marR="0" lvl="0" indent="0" algn="ctr" defTabSz="13716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including a broad variety of excellent institutes as </a:t>
            </a:r>
            <a:r>
              <a:rPr kumimoji="0" lang="it-IT" sz="2400" b="0" i="0" u="none" strike="noStrike" kern="1200" cap="none" spc="0" normalizeH="0" baseline="0" noProof="0" dirty="0" err="1">
                <a:ln>
                  <a:noFill/>
                </a:ln>
                <a:solidFill>
                  <a:srgbClr val="75787B"/>
                </a:solidFill>
                <a:effectLst/>
                <a:uLnTx/>
                <a:uFillTx/>
                <a:latin typeface="Arial" panose="020B0604020202020204" pitchFamily="34" charset="0"/>
                <a:ea typeface="+mn-ea"/>
                <a:cs typeface="Arial" panose="020B0604020202020204" pitchFamily="34" charset="0"/>
              </a:rPr>
              <a:t>potential</a:t>
            </a:r>
            <a:r>
              <a:rPr kumimoji="0" lang="it-IT" sz="2400" b="0" i="0" u="none" strike="noStrike" kern="120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rPr>
              <a:t> partners</a:t>
            </a:r>
            <a:endParaRPr kumimoji="0" lang="it-IT" sz="2400" b="1" i="0" u="none" strike="noStrike" kern="1200" cap="none" spc="0" normalizeH="0" baseline="0" noProof="0" dirty="0">
              <a:ln>
                <a:noFill/>
              </a:ln>
              <a:solidFill>
                <a:srgbClr val="75787B"/>
              </a:solidFill>
              <a:effectLst/>
              <a:uLnTx/>
              <a:uFillTx/>
              <a:latin typeface="Arial" panose="020B0604020202020204" pitchFamily="34" charset="0"/>
              <a:ea typeface="Arial" charset="0"/>
              <a:cs typeface="Arial" panose="020B0604020202020204" pitchFamily="34" charset="0"/>
            </a:endParaRPr>
          </a:p>
        </p:txBody>
      </p:sp>
      <p:sp>
        <p:nvSpPr>
          <p:cNvPr id="28" name="CasellaDiTesto 27"/>
          <p:cNvSpPr txBox="1">
            <a:spLocks noChangeArrowheads="1"/>
          </p:cNvSpPr>
          <p:nvPr/>
        </p:nvSpPr>
        <p:spPr bwMode="auto">
          <a:xfrm>
            <a:off x="0" y="9519901"/>
            <a:ext cx="18288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Sources</a:t>
            </a: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altLang="it-IT" sz="1100" b="0" i="1"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Farmindustria</a:t>
            </a: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altLang="it-IT" sz="1100" b="0" i="1"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Assobiotec</a:t>
            </a:r>
            <a:endPar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Tree>
    <p:extLst>
      <p:ext uri="{BB962C8B-B14F-4D97-AF65-F5344CB8AC3E}">
        <p14:creationId xmlns:p14="http://schemas.microsoft.com/office/powerpoint/2010/main" val="36012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6</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sp>
        <p:nvSpPr>
          <p:cNvPr id="95" name="CasellaDiTesto 94"/>
          <p:cNvSpPr txBox="1">
            <a:spLocks noChangeArrowheads="1"/>
          </p:cNvSpPr>
          <p:nvPr/>
        </p:nvSpPr>
        <p:spPr bwMode="auto">
          <a:xfrm>
            <a:off x="3725909" y="9519901"/>
            <a:ext cx="11196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lvl="0" algn="ctr" fontAlgn="base">
              <a:spcBef>
                <a:spcPct val="0"/>
              </a:spcBef>
              <a:spcAft>
                <a:spcPct val="0"/>
              </a:spcAft>
              <a:defRPr/>
            </a:pPr>
            <a:r>
              <a:rPr kumimoji="0" lang="it-IT" altLang="it-IT" sz="1100" b="0" i="1"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Sources</a:t>
            </a: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t>
            </a:r>
            <a:r>
              <a:rPr kumimoji="0" lang="it-IT" altLang="it-IT" sz="1100" b="0" i="1" u="none" strike="noStrike" kern="1200" cap="none" spc="0" normalizeH="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altLang="it-IT" sz="1100" b="0" i="1" u="none" strike="noStrike" kern="1200" cap="none" spc="0" normalizeH="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Eurostat</a:t>
            </a:r>
            <a:r>
              <a:rPr kumimoji="0" lang="it-IT" altLang="it-IT" sz="1100" b="0" i="1" u="none" strike="noStrike" kern="1200" cap="none" spc="0" normalizeH="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altLang="it-IT" sz="1100" b="0" i="1" u="none" strike="noStrike" kern="1200" cap="none" spc="0" normalizeH="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Farmindustria</a:t>
            </a:r>
            <a:endParaRPr lang="it-IT" altLang="it-IT" sz="1100" i="1" dirty="0">
              <a:solidFill>
                <a:srgbClr val="75787B"/>
              </a:solidFill>
              <a:latin typeface="Arial" panose="020B0604020202020204" pitchFamily="34" charset="0"/>
              <a:ea typeface="ＭＳ Ｐゴシック" pitchFamily="127" charset="-128"/>
              <a:cs typeface="Arial" panose="020B0604020202020204" pitchFamily="34" charset="0"/>
            </a:endParaRPr>
          </a:p>
        </p:txBody>
      </p:sp>
      <p:sp>
        <p:nvSpPr>
          <p:cNvPr id="17" name="Rettangolo 16"/>
          <p:cNvSpPr/>
          <p:nvPr/>
        </p:nvSpPr>
        <p:spPr>
          <a:xfrm>
            <a:off x="13186611" y="3144372"/>
            <a:ext cx="4578139" cy="5831988"/>
          </a:xfrm>
          <a:prstGeom prst="rect">
            <a:avLst/>
          </a:prstGeom>
        </p:spPr>
        <p:txBody>
          <a:bodyPr wrap="square">
            <a:noAutofit/>
          </a:bodyPr>
          <a:lstStyle/>
          <a:p>
            <a:pPr marL="342900" indent="-342900">
              <a:lnSpc>
                <a:spcPct val="120000"/>
              </a:lnSpc>
              <a:buClr>
                <a:schemeClr val="accent5">
                  <a:lumMod val="50000"/>
                </a:schemeClr>
              </a:buClr>
              <a:buSzPct val="80000"/>
              <a:buFont typeface="Wingdings" panose="05000000000000000000" pitchFamily="2" charset="2"/>
              <a:buChar char="q"/>
            </a:pPr>
            <a:r>
              <a:rPr lang="en-US" sz="2400" dirty="0">
                <a:solidFill>
                  <a:srgbClr val="70706F"/>
                </a:solidFill>
                <a:latin typeface="Arial" panose="020B0604020202020204" pitchFamily="34" charset="0"/>
                <a:cs typeface="Arial" panose="020B0604020202020204" pitchFamily="34" charset="0"/>
              </a:rPr>
              <a:t>Italy ranks </a:t>
            </a:r>
            <a:r>
              <a:rPr lang="en-US" sz="2400" b="1" dirty="0">
                <a:solidFill>
                  <a:schemeClr val="accent5">
                    <a:lumMod val="50000"/>
                  </a:schemeClr>
                </a:solidFill>
                <a:latin typeface="Arial" panose="020B0604020202020204" pitchFamily="34" charset="0"/>
                <a:cs typeface="Arial" panose="020B0604020202020204" pitchFamily="34" charset="0"/>
              </a:rPr>
              <a:t>2</a:t>
            </a:r>
            <a:r>
              <a:rPr lang="en-US" sz="2400" b="1" baseline="30000" dirty="0">
                <a:solidFill>
                  <a:schemeClr val="accent5">
                    <a:lumMod val="50000"/>
                  </a:schemeClr>
                </a:solidFill>
                <a:latin typeface="Arial" panose="020B0604020202020204" pitchFamily="34" charset="0"/>
                <a:cs typeface="Arial" panose="020B0604020202020204" pitchFamily="34" charset="0"/>
              </a:rPr>
              <a:t>nd</a:t>
            </a:r>
            <a:r>
              <a:rPr lang="en-US" sz="2400" b="1" dirty="0">
                <a:solidFill>
                  <a:schemeClr val="accent5">
                    <a:lumMod val="50000"/>
                  </a:schemeClr>
                </a:solidFill>
                <a:latin typeface="Arial" panose="020B0604020202020204" pitchFamily="34" charset="0"/>
                <a:cs typeface="Arial" panose="020B0604020202020204" pitchFamily="34" charset="0"/>
              </a:rPr>
              <a:t> in the EU for no. of companies involved in the manufacture of pharma products and preparations</a:t>
            </a:r>
          </a:p>
          <a:p>
            <a:pPr marL="342900" indent="-342900">
              <a:lnSpc>
                <a:spcPct val="120000"/>
              </a:lnSpc>
              <a:buClr>
                <a:schemeClr val="accent5">
                  <a:lumMod val="50000"/>
                </a:schemeClr>
              </a:buClr>
              <a:buSzPct val="80000"/>
              <a:buFont typeface="Wingdings" panose="05000000000000000000" pitchFamily="2" charset="2"/>
              <a:buChar char="q"/>
            </a:pPr>
            <a:r>
              <a:rPr lang="en-US" sz="2400" b="1" dirty="0">
                <a:solidFill>
                  <a:schemeClr val="accent5">
                    <a:lumMod val="50000"/>
                  </a:schemeClr>
                </a:solidFill>
                <a:latin typeface="Arial" panose="020B0604020202020204" pitchFamily="34" charset="0"/>
                <a:cs typeface="Arial" panose="020B0604020202020204" pitchFamily="34" charset="0"/>
              </a:rPr>
              <a:t>Strong and historical presence of pharma with over 180 production sites</a:t>
            </a:r>
          </a:p>
          <a:p>
            <a:pPr marL="342900" indent="-342900">
              <a:lnSpc>
                <a:spcPct val="120000"/>
              </a:lnSpc>
              <a:buClr>
                <a:schemeClr val="accent5">
                  <a:lumMod val="50000"/>
                </a:schemeClr>
              </a:buClr>
              <a:buSzPct val="80000"/>
              <a:buFont typeface="Wingdings" panose="05000000000000000000" pitchFamily="2" charset="2"/>
              <a:buChar char="q"/>
            </a:pPr>
            <a:r>
              <a:rPr lang="en-US" sz="2400" b="1" dirty="0">
                <a:solidFill>
                  <a:schemeClr val="accent5">
                    <a:lumMod val="50000"/>
                  </a:schemeClr>
                </a:solidFill>
                <a:latin typeface="Arial" panose="020B0604020202020204" pitchFamily="34" charset="0"/>
                <a:cs typeface="Arial" panose="020B0604020202020204" pitchFamily="34" charset="0"/>
              </a:rPr>
              <a:t>A balanced mix </a:t>
            </a:r>
            <a:r>
              <a:rPr lang="en-US" sz="2400" dirty="0">
                <a:solidFill>
                  <a:srgbClr val="75787B"/>
                </a:solidFill>
                <a:latin typeface="Arial" panose="020B0604020202020204" pitchFamily="34" charset="0"/>
                <a:cs typeface="Arial" panose="020B0604020202020204" pitchFamily="34" charset="0"/>
              </a:rPr>
              <a:t>between  Italian and foreign owned companies</a:t>
            </a:r>
          </a:p>
          <a:p>
            <a:pPr marL="342900" indent="-342900">
              <a:lnSpc>
                <a:spcPct val="120000"/>
              </a:lnSpc>
              <a:buClr>
                <a:schemeClr val="accent5">
                  <a:lumMod val="50000"/>
                </a:schemeClr>
              </a:buClr>
              <a:buSzPct val="80000"/>
              <a:buFont typeface="Wingdings" panose="05000000000000000000" pitchFamily="2" charset="2"/>
              <a:buChar char="q"/>
            </a:pPr>
            <a:r>
              <a:rPr lang="en-US" sz="2400" dirty="0">
                <a:solidFill>
                  <a:srgbClr val="75787B"/>
                </a:solidFill>
                <a:latin typeface="Arial" panose="020B0604020202020204" pitchFamily="34" charset="0"/>
                <a:cs typeface="Arial" panose="020B0604020202020204" pitchFamily="34" charset="0"/>
              </a:rPr>
              <a:t>Excellent pool of </a:t>
            </a:r>
            <a:r>
              <a:rPr lang="en-US" sz="2400" b="1" dirty="0">
                <a:solidFill>
                  <a:schemeClr val="accent5">
                    <a:lumMod val="50000"/>
                  </a:schemeClr>
                </a:solidFill>
                <a:latin typeface="Arial" panose="020B0604020202020204" pitchFamily="34" charset="0"/>
                <a:cs typeface="Arial" panose="020B0604020202020204" pitchFamily="34" charset="0"/>
              </a:rPr>
              <a:t>leading Italian pharma companies</a:t>
            </a:r>
          </a:p>
        </p:txBody>
      </p:sp>
      <p:grpSp>
        <p:nvGrpSpPr>
          <p:cNvPr id="22" name="Group 8"/>
          <p:cNvGrpSpPr/>
          <p:nvPr/>
        </p:nvGrpSpPr>
        <p:grpSpPr>
          <a:xfrm>
            <a:off x="2656772" y="1287178"/>
            <a:ext cx="13327397" cy="130629"/>
            <a:chOff x="5594142" y="5684880"/>
            <a:chExt cx="13327397" cy="130629"/>
          </a:xfrm>
        </p:grpSpPr>
        <p:cxnSp>
          <p:nvCxnSpPr>
            <p:cNvPr id="30"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31"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32"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 </a:t>
              </a:r>
            </a:p>
          </p:txBody>
        </p:sp>
      </p:grpSp>
      <p:grpSp>
        <p:nvGrpSpPr>
          <p:cNvPr id="33" name="Gruppo 32"/>
          <p:cNvGrpSpPr/>
          <p:nvPr/>
        </p:nvGrpSpPr>
        <p:grpSpPr>
          <a:xfrm>
            <a:off x="-137160" y="-137160"/>
            <a:ext cx="3670523" cy="1086702"/>
            <a:chOff x="0" y="0"/>
            <a:chExt cx="3670523" cy="1086702"/>
          </a:xfrm>
        </p:grpSpPr>
        <p:pic>
          <p:nvPicPr>
            <p:cNvPr id="34" name="Immagin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35" name="Picture 11"/>
            <p:cNvPicPr>
              <a:picLocks noChangeAspect="1"/>
            </p:cNvPicPr>
            <p:nvPr/>
          </p:nvPicPr>
          <p:blipFill>
            <a:blip r:embed="rId4"/>
            <a:stretch>
              <a:fillRect/>
            </a:stretch>
          </p:blipFill>
          <p:spPr>
            <a:xfrm>
              <a:off x="1674274" y="312912"/>
              <a:ext cx="882598" cy="441771"/>
            </a:xfrm>
            <a:prstGeom prst="rect">
              <a:avLst/>
            </a:prstGeom>
          </p:spPr>
        </p:pic>
        <p:pic>
          <p:nvPicPr>
            <p:cNvPr id="36" name="Immagin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37" name="Connettore diritto 36"/>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8"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4800" b="1" spc="150" dirty="0">
                <a:solidFill>
                  <a:srgbClr val="75787B"/>
                </a:solidFill>
                <a:latin typeface="Arial"/>
                <a:ea typeface="Lato" panose="020F0502020204030203" pitchFamily="34" charset="0"/>
                <a:cs typeface="Arial"/>
              </a:rPr>
              <a:t>Pharma industry</a:t>
            </a:r>
          </a:p>
        </p:txBody>
      </p:sp>
      <p:sp>
        <p:nvSpPr>
          <p:cNvPr id="40" name="CasellaDiTesto 4"/>
          <p:cNvSpPr txBox="1"/>
          <p:nvPr/>
        </p:nvSpPr>
        <p:spPr>
          <a:xfrm>
            <a:off x="1526406" y="1890992"/>
            <a:ext cx="13276272" cy="430887"/>
          </a:xfrm>
          <a:prstGeom prst="rect">
            <a:avLst/>
          </a:prstGeom>
          <a:noFill/>
        </p:spPr>
        <p:txBody>
          <a:bodyPr wrap="square" rtlCol="0">
            <a:spAutoFit/>
          </a:bodyPr>
          <a:lstStyle>
            <a:defPPr>
              <a:defRPr lang="it-IT"/>
            </a:defPPr>
            <a:lvl1pPr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1pPr>
            <a:lvl2pPr marL="457173"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2pPr>
            <a:lvl3pPr marL="914347"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3pPr>
            <a:lvl4pPr marL="1371520"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4pPr>
            <a:lvl5pPr marL="1828694"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5pPr>
            <a:lvl6pPr marL="2285866"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6pPr>
            <a:lvl7pPr marL="2743041"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7pPr>
            <a:lvl8pPr marL="3200214"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8pPr>
            <a:lvl9pPr marL="3657388" algn="l" defTabSz="457173"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9pPr>
          </a:lstStyle>
          <a:p>
            <a:pPr lvl="0">
              <a:spcAft>
                <a:spcPts val="0"/>
              </a:spcAft>
              <a:buClr>
                <a:srgbClr val="75787B"/>
              </a:buClr>
              <a:defRPr/>
            </a:pPr>
            <a:r>
              <a:rPr lang="en-GB" sz="2200" b="1" dirty="0">
                <a:solidFill>
                  <a:schemeClr val="accent5">
                    <a:lumMod val="50000"/>
                  </a:schemeClr>
                </a:solidFill>
                <a:latin typeface="Arial" panose="020B0604020202020204" pitchFamily="34" charset="0"/>
                <a:cs typeface="Arial" panose="020B0604020202020204" pitchFamily="34" charset="0"/>
              </a:rPr>
              <a:t>2017 Top EU countries for no. of pharma companies </a:t>
            </a:r>
            <a:r>
              <a:rPr lang="en-GB" sz="1800" i="1" dirty="0">
                <a:solidFill>
                  <a:schemeClr val="accent5">
                    <a:lumMod val="50000"/>
                  </a:schemeClr>
                </a:solidFill>
                <a:latin typeface="Arial" panose="020B0604020202020204" pitchFamily="34" charset="0"/>
                <a:cs typeface="Arial" panose="020B0604020202020204" pitchFamily="34" charset="0"/>
              </a:rPr>
              <a:t>(NACE Code C 21)</a:t>
            </a:r>
            <a:endParaRPr lang="en-GB" sz="2400" i="1" dirty="0">
              <a:solidFill>
                <a:schemeClr val="accent5">
                  <a:lumMod val="50000"/>
                </a:schemeClr>
              </a:solidFill>
              <a:latin typeface="Arial" panose="020B0604020202020204" pitchFamily="34" charset="0"/>
              <a:cs typeface="Arial" panose="020B0604020202020204" pitchFamily="34" charset="0"/>
            </a:endParaRPr>
          </a:p>
        </p:txBody>
      </p:sp>
      <p:graphicFrame>
        <p:nvGraphicFramePr>
          <p:cNvPr id="4" name="Grafico 3"/>
          <p:cNvGraphicFramePr/>
          <p:nvPr/>
        </p:nvGraphicFramePr>
        <p:xfrm>
          <a:off x="3048000" y="2321878"/>
          <a:ext cx="10668000" cy="6885621"/>
        </p:xfrm>
        <a:graphic>
          <a:graphicData uri="http://schemas.openxmlformats.org/drawingml/2006/chart">
            <c:chart xmlns:c="http://schemas.openxmlformats.org/drawingml/2006/chart" xmlns:r="http://schemas.openxmlformats.org/officeDocument/2006/relationships" r:id="rId6"/>
          </a:graphicData>
        </a:graphic>
      </p:graphicFrame>
      <p:pic>
        <p:nvPicPr>
          <p:cNvPr id="25" name="Immagin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42287" y="7626283"/>
            <a:ext cx="609600" cy="40558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1412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7</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3" name="Gruppo 2"/>
          <p:cNvGrpSpPr/>
          <p:nvPr/>
        </p:nvGrpSpPr>
        <p:grpSpPr>
          <a:xfrm>
            <a:off x="-137160" y="-137160"/>
            <a:ext cx="3670523" cy="1086702"/>
            <a:chOff x="0" y="0"/>
            <a:chExt cx="3670523" cy="1086702"/>
          </a:xfrm>
        </p:grpSpPr>
        <p:pic>
          <p:nvPicPr>
            <p:cNvPr id="140" name="Immagine 1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141" name="Picture 11"/>
            <p:cNvPicPr>
              <a:picLocks noChangeAspect="1"/>
            </p:cNvPicPr>
            <p:nvPr/>
          </p:nvPicPr>
          <p:blipFill>
            <a:blip r:embed="rId8"/>
            <a:stretch>
              <a:fillRect/>
            </a:stretch>
          </p:blipFill>
          <p:spPr>
            <a:xfrm>
              <a:off x="1674274" y="312912"/>
              <a:ext cx="882598" cy="441771"/>
            </a:xfrm>
            <a:prstGeom prst="rect">
              <a:avLst/>
            </a:prstGeom>
          </p:spPr>
        </p:pic>
        <p:pic>
          <p:nvPicPr>
            <p:cNvPr id="142" name="Immagine 1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143" name="Connettore diritto 142"/>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4"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dirty="0" err="1">
                <a:ln>
                  <a:noFill/>
                </a:ln>
                <a:solidFill>
                  <a:srgbClr val="75787B"/>
                </a:solidFill>
                <a:effectLst/>
                <a:uLnTx/>
                <a:uFillTx/>
                <a:latin typeface="Arial"/>
                <a:ea typeface="Lato" panose="020F0502020204030203" pitchFamily="34" charset="0"/>
                <a:cs typeface="Arial"/>
              </a:rPr>
              <a:t>Pharma</a:t>
            </a:r>
            <a:r>
              <a:rPr kumimoji="0" lang="it-IT"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rPr>
              <a:t> export</a:t>
            </a:r>
          </a:p>
        </p:txBody>
      </p:sp>
      <p:grpSp>
        <p:nvGrpSpPr>
          <p:cNvPr id="145" name="Group 8"/>
          <p:cNvGrpSpPr/>
          <p:nvPr/>
        </p:nvGrpSpPr>
        <p:grpSpPr>
          <a:xfrm>
            <a:off x="2656772" y="1287178"/>
            <a:ext cx="13327397" cy="130629"/>
            <a:chOff x="5594142" y="5684880"/>
            <a:chExt cx="13327397" cy="130629"/>
          </a:xfrm>
        </p:grpSpPr>
        <p:cxnSp>
          <p:nvCxnSpPr>
            <p:cNvPr id="146"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147"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48"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 </a:t>
              </a:r>
            </a:p>
          </p:txBody>
        </p:sp>
      </p:grpSp>
      <p:sp>
        <p:nvSpPr>
          <p:cNvPr id="28" name="CasellaDiTesto 27"/>
          <p:cNvSpPr txBox="1">
            <a:spLocks noChangeArrowheads="1"/>
          </p:cNvSpPr>
          <p:nvPr/>
        </p:nvSpPr>
        <p:spPr bwMode="auto">
          <a:xfrm>
            <a:off x="0" y="9519901"/>
            <a:ext cx="18288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a:t>
            </a:r>
            <a:r>
              <a:rPr kumimoji="0" lang="it-IT" altLang="it-IT" sz="1100" b="0" i="1"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Farmindustria</a:t>
            </a: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altLang="it-IT" sz="1100" b="0" i="1"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Assobiotec</a:t>
            </a: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t>
            </a:r>
            <a:r>
              <a:rPr kumimoji="0" lang="it-IT" altLang="it-IT" sz="1100" b="0" i="1"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Federchimica</a:t>
            </a:r>
            <a:endPar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29" name="CasellaDiTesto 28"/>
          <p:cNvSpPr txBox="1"/>
          <p:nvPr/>
        </p:nvSpPr>
        <p:spPr>
          <a:xfrm>
            <a:off x="848544" y="2136302"/>
            <a:ext cx="6960150" cy="830997"/>
          </a:xfrm>
          <a:prstGeom prst="rect">
            <a:avLst/>
          </a:prstGeom>
          <a:noFill/>
        </p:spPr>
        <p:txBody>
          <a:bodyPr wrap="square" rtlCol="0">
            <a:spAutoFit/>
          </a:bodyPr>
          <a:lstStyle/>
          <a:p>
            <a:pPr marL="0" marR="0" lvl="0" indent="0" algn="l" defTabSz="1371669" rtl="0" eaLnBrk="0" fontAlgn="auto" latinLnBrk="0" hangingPunct="0">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4472C4">
                    <a:lumMod val="50000"/>
                  </a:srgbClr>
                </a:solidFill>
                <a:effectLst/>
                <a:uLnTx/>
                <a:uFillTx/>
                <a:latin typeface="Arial" panose="020B0604020202020204" pitchFamily="34" charset="0"/>
                <a:ea typeface="MS Gothic" pitchFamily="49" charset="-128"/>
                <a:cs typeface="Arial" panose="020B0604020202020204" pitchFamily="34" charset="0"/>
              </a:rPr>
              <a:t>Pharma export: trend 2008-2018 for the big EU countries </a:t>
            </a:r>
            <a:r>
              <a:rPr kumimoji="0" lang="en-US" sz="2100" b="0" i="1" u="none" strike="noStrike" kern="0" cap="none" spc="0" normalizeH="0" baseline="0" noProof="0" dirty="0">
                <a:ln>
                  <a:noFill/>
                </a:ln>
                <a:solidFill>
                  <a:srgbClr val="4472C4">
                    <a:lumMod val="50000"/>
                  </a:srgbClr>
                </a:solidFill>
                <a:effectLst/>
                <a:uLnTx/>
                <a:uFillTx/>
                <a:latin typeface="Arial" panose="020B0604020202020204" pitchFamily="34" charset="0"/>
                <a:ea typeface="MS Gothic" pitchFamily="49" charset="-128"/>
                <a:cs typeface="Arial" panose="020B0604020202020204" pitchFamily="34" charset="0"/>
              </a:rPr>
              <a:t>(% change)</a:t>
            </a:r>
          </a:p>
        </p:txBody>
      </p:sp>
      <p:grpSp>
        <p:nvGrpSpPr>
          <p:cNvPr id="30" name="Gruppo 29"/>
          <p:cNvGrpSpPr/>
          <p:nvPr/>
        </p:nvGrpSpPr>
        <p:grpSpPr>
          <a:xfrm>
            <a:off x="924230" y="3341685"/>
            <a:ext cx="7685406" cy="5211646"/>
            <a:chOff x="2044748" y="4778295"/>
            <a:chExt cx="5867301" cy="4659937"/>
          </a:xfrm>
        </p:grpSpPr>
        <p:pic>
          <p:nvPicPr>
            <p:cNvPr id="31" name="Immagine 30"/>
            <p:cNvPicPr>
              <a:picLocks noChangeAspect="1"/>
            </p:cNvPicPr>
            <p:nvPr/>
          </p:nvPicPr>
          <p:blipFill>
            <a:blip r:embed="rId10"/>
            <a:stretch>
              <a:fillRect/>
            </a:stretch>
          </p:blipFill>
          <p:spPr>
            <a:xfrm>
              <a:off x="2709949" y="4778295"/>
              <a:ext cx="4782552" cy="4219163"/>
            </a:xfrm>
            <a:prstGeom prst="rect">
              <a:avLst/>
            </a:prstGeom>
          </p:spPr>
        </p:pic>
        <p:sp>
          <p:nvSpPr>
            <p:cNvPr id="32" name="CasellaDiTesto 31"/>
            <p:cNvSpPr txBox="1"/>
            <p:nvPr/>
          </p:nvSpPr>
          <p:spPr>
            <a:xfrm>
              <a:off x="3106832" y="9080475"/>
              <a:ext cx="756084" cy="357754"/>
            </a:xfrm>
            <a:prstGeom prst="rect">
              <a:avLst/>
            </a:prstGeom>
            <a:noFill/>
          </p:spPr>
          <p:txBody>
            <a:bodyPr wrap="square" rtlCol="0">
              <a:spAutoFit/>
            </a:bodyPr>
            <a:lstStyle/>
            <a:p>
              <a:pPr marL="0" marR="0" lvl="0" indent="0" algn="ctr" defTabSz="1371669" rtl="0" eaLnBrk="1" fontAlgn="base" latinLnBrk="0" hangingPunct="1">
                <a:lnSpc>
                  <a:spcPct val="100000"/>
                </a:lnSpc>
                <a:spcBef>
                  <a:spcPct val="0"/>
                </a:spcBef>
                <a:spcAft>
                  <a:spcPct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20%</a:t>
              </a:r>
            </a:p>
          </p:txBody>
        </p:sp>
        <p:sp>
          <p:nvSpPr>
            <p:cNvPr id="33" name="CasellaDiTesto 32"/>
            <p:cNvSpPr txBox="1"/>
            <p:nvPr/>
          </p:nvSpPr>
          <p:spPr>
            <a:xfrm>
              <a:off x="3753347" y="9080477"/>
              <a:ext cx="756084" cy="357754"/>
            </a:xfrm>
            <a:prstGeom prst="rect">
              <a:avLst/>
            </a:prstGeom>
            <a:noFill/>
          </p:spPr>
          <p:txBody>
            <a:bodyPr wrap="square" rtlCol="0">
              <a:spAutoFit/>
            </a:bodyPr>
            <a:lstStyle/>
            <a:p>
              <a:pPr marL="0" marR="0" lvl="0" indent="0" algn="ctr" defTabSz="1371669" rtl="0" eaLnBrk="1" fontAlgn="base" latinLnBrk="0" hangingPunct="1">
                <a:lnSpc>
                  <a:spcPct val="100000"/>
                </a:lnSpc>
                <a:spcBef>
                  <a:spcPct val="0"/>
                </a:spcBef>
                <a:spcAft>
                  <a:spcPct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40%</a:t>
              </a:r>
            </a:p>
          </p:txBody>
        </p:sp>
        <p:sp>
          <p:nvSpPr>
            <p:cNvPr id="34" name="CasellaDiTesto 33"/>
            <p:cNvSpPr txBox="1"/>
            <p:nvPr/>
          </p:nvSpPr>
          <p:spPr>
            <a:xfrm>
              <a:off x="4399862" y="9080476"/>
              <a:ext cx="756084" cy="357754"/>
            </a:xfrm>
            <a:prstGeom prst="rect">
              <a:avLst/>
            </a:prstGeom>
            <a:noFill/>
          </p:spPr>
          <p:txBody>
            <a:bodyPr wrap="square" rtlCol="0">
              <a:spAutoFit/>
            </a:bodyPr>
            <a:lstStyle/>
            <a:p>
              <a:pPr marL="0" marR="0" lvl="0" indent="0" algn="ctr" defTabSz="1371669" rtl="0" eaLnBrk="1" fontAlgn="base" latinLnBrk="0" hangingPunct="1">
                <a:lnSpc>
                  <a:spcPct val="100000"/>
                </a:lnSpc>
                <a:spcBef>
                  <a:spcPct val="0"/>
                </a:spcBef>
                <a:spcAft>
                  <a:spcPct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60%</a:t>
              </a:r>
            </a:p>
          </p:txBody>
        </p:sp>
        <p:sp>
          <p:nvSpPr>
            <p:cNvPr id="35" name="CasellaDiTesto 34"/>
            <p:cNvSpPr txBox="1"/>
            <p:nvPr/>
          </p:nvSpPr>
          <p:spPr>
            <a:xfrm>
              <a:off x="2460316" y="9080478"/>
              <a:ext cx="756084" cy="357754"/>
            </a:xfrm>
            <a:prstGeom prst="rect">
              <a:avLst/>
            </a:prstGeom>
            <a:noFill/>
          </p:spPr>
          <p:txBody>
            <a:bodyPr wrap="square" rtlCol="0">
              <a:spAutoFit/>
            </a:bodyPr>
            <a:lstStyle/>
            <a:p>
              <a:pPr marL="0" marR="0" lvl="0" indent="0" algn="ctr" defTabSz="1371669" rtl="0" eaLnBrk="1" fontAlgn="base" latinLnBrk="0" hangingPunct="1">
                <a:lnSpc>
                  <a:spcPct val="100000"/>
                </a:lnSpc>
                <a:spcBef>
                  <a:spcPct val="0"/>
                </a:spcBef>
                <a:spcAft>
                  <a:spcPct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0%</a:t>
              </a:r>
            </a:p>
          </p:txBody>
        </p:sp>
        <p:sp>
          <p:nvSpPr>
            <p:cNvPr id="36" name="CasellaDiTesto 35"/>
            <p:cNvSpPr txBox="1"/>
            <p:nvPr/>
          </p:nvSpPr>
          <p:spPr>
            <a:xfrm>
              <a:off x="5587382" y="9080474"/>
              <a:ext cx="972109" cy="357754"/>
            </a:xfrm>
            <a:prstGeom prst="rect">
              <a:avLst/>
            </a:prstGeom>
            <a:noFill/>
          </p:spPr>
          <p:txBody>
            <a:bodyPr wrap="square" rtlCol="0">
              <a:spAutoFit/>
            </a:bodyPr>
            <a:lstStyle/>
            <a:p>
              <a:pPr marL="0" marR="0" lvl="0" indent="0" algn="ctr" defTabSz="1371669" rtl="0" eaLnBrk="1" fontAlgn="base" latinLnBrk="0" hangingPunct="1">
                <a:lnSpc>
                  <a:spcPct val="100000"/>
                </a:lnSpc>
                <a:spcBef>
                  <a:spcPct val="0"/>
                </a:spcBef>
                <a:spcAft>
                  <a:spcPct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100%</a:t>
              </a:r>
            </a:p>
          </p:txBody>
        </p:sp>
        <p:sp>
          <p:nvSpPr>
            <p:cNvPr id="37" name="CasellaDiTesto 36"/>
            <p:cNvSpPr txBox="1"/>
            <p:nvPr/>
          </p:nvSpPr>
          <p:spPr>
            <a:xfrm>
              <a:off x="6238904" y="9080474"/>
              <a:ext cx="972109" cy="357754"/>
            </a:xfrm>
            <a:prstGeom prst="rect">
              <a:avLst/>
            </a:prstGeom>
            <a:noFill/>
          </p:spPr>
          <p:txBody>
            <a:bodyPr wrap="square" rtlCol="0">
              <a:spAutoFit/>
            </a:bodyPr>
            <a:lstStyle/>
            <a:p>
              <a:pPr marL="0" marR="0" lvl="0" indent="0" algn="ctr" defTabSz="1371669" rtl="0" eaLnBrk="1" fontAlgn="base" latinLnBrk="0" hangingPunct="1">
                <a:lnSpc>
                  <a:spcPct val="100000"/>
                </a:lnSpc>
                <a:spcBef>
                  <a:spcPct val="0"/>
                </a:spcBef>
                <a:spcAft>
                  <a:spcPct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120%</a:t>
              </a:r>
            </a:p>
          </p:txBody>
        </p:sp>
        <p:sp>
          <p:nvSpPr>
            <p:cNvPr id="38" name="CasellaDiTesto 37"/>
            <p:cNvSpPr txBox="1"/>
            <p:nvPr/>
          </p:nvSpPr>
          <p:spPr>
            <a:xfrm>
              <a:off x="5046377" y="9080474"/>
              <a:ext cx="756084" cy="357754"/>
            </a:xfrm>
            <a:prstGeom prst="rect">
              <a:avLst/>
            </a:prstGeom>
            <a:noFill/>
          </p:spPr>
          <p:txBody>
            <a:bodyPr wrap="square" rtlCol="0">
              <a:spAutoFit/>
            </a:bodyPr>
            <a:lstStyle/>
            <a:p>
              <a:pPr marL="0" marR="0" lvl="0" indent="0" algn="ctr" defTabSz="1371669" rtl="0" eaLnBrk="1" fontAlgn="base" latinLnBrk="0" hangingPunct="1">
                <a:lnSpc>
                  <a:spcPct val="100000"/>
                </a:lnSpc>
                <a:spcBef>
                  <a:spcPct val="0"/>
                </a:spcBef>
                <a:spcAft>
                  <a:spcPct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80%</a:t>
              </a:r>
            </a:p>
          </p:txBody>
        </p:sp>
        <p:pic>
          <p:nvPicPr>
            <p:cNvPr id="39" name="Picture 99" descr="deutschlandg"/>
            <p:cNvPicPr>
              <a:picLocks noChangeAspect="1" noChangeArrowheads="1"/>
            </p:cNvPicPr>
            <p:nvPr>
              <p:custDataLst>
                <p:tags r:id="rId1"/>
              </p:custDataLst>
            </p:nvPr>
          </p:nvPicPr>
          <p:blipFill>
            <a:blip r:embed="rId11" cstate="print"/>
            <a:srcRect/>
            <a:stretch>
              <a:fillRect/>
            </a:stretch>
          </p:blipFill>
          <p:spPr bwMode="auto">
            <a:xfrm>
              <a:off x="2044748" y="6356033"/>
              <a:ext cx="550746" cy="380906"/>
            </a:xfrm>
            <a:prstGeom prst="rect">
              <a:avLst/>
            </a:prstGeom>
            <a:noFill/>
            <a:ln w="9525">
              <a:noFill/>
              <a:miter lim="800000"/>
              <a:headEnd/>
              <a:tailEnd/>
            </a:ln>
          </p:spPr>
        </p:pic>
        <p:pic>
          <p:nvPicPr>
            <p:cNvPr id="40" name="Picture 101" descr="grossbritannieng"/>
            <p:cNvPicPr>
              <a:picLocks noChangeAspect="1" noChangeArrowheads="1"/>
            </p:cNvPicPr>
            <p:nvPr>
              <p:custDataLst>
                <p:tags r:id="rId2"/>
              </p:custDataLst>
            </p:nvPr>
          </p:nvPicPr>
          <p:blipFill>
            <a:blip r:embed="rId12" cstate="print"/>
            <a:srcRect/>
            <a:stretch>
              <a:fillRect/>
            </a:stretch>
          </p:blipFill>
          <p:spPr bwMode="auto">
            <a:xfrm>
              <a:off x="2044750" y="8331744"/>
              <a:ext cx="552722" cy="376809"/>
            </a:xfrm>
            <a:prstGeom prst="rect">
              <a:avLst/>
            </a:prstGeom>
            <a:noFill/>
            <a:ln w="9525">
              <a:noFill/>
              <a:miter lim="800000"/>
              <a:headEnd/>
              <a:tailEnd/>
            </a:ln>
          </p:spPr>
        </p:pic>
        <p:pic>
          <p:nvPicPr>
            <p:cNvPr id="41" name="flag_spain" descr="Spanien.png"/>
            <p:cNvPicPr preferRelativeResize="0">
              <a:picLocks/>
            </p:cNvPicPr>
            <p:nvPr>
              <p:custDataLst>
                <p:tags r:id="rId3"/>
              </p:custDataLst>
            </p:nvPr>
          </p:nvPicPr>
          <p:blipFill>
            <a:blip r:embed="rId13" cstate="print"/>
            <a:stretch>
              <a:fillRect/>
            </a:stretch>
          </p:blipFill>
          <p:spPr>
            <a:xfrm>
              <a:off x="2044748" y="7006074"/>
              <a:ext cx="567000" cy="394200"/>
            </a:xfrm>
            <a:prstGeom prst="rect">
              <a:avLst/>
            </a:prstGeom>
            <a:ln w="9525">
              <a:noFill/>
            </a:ln>
          </p:spPr>
        </p:pic>
        <p:pic>
          <p:nvPicPr>
            <p:cNvPr id="42" name="Picture 102" descr="italieng"/>
            <p:cNvPicPr>
              <a:picLocks noChangeAspect="1" noChangeArrowheads="1"/>
            </p:cNvPicPr>
            <p:nvPr>
              <p:custDataLst>
                <p:tags r:id="rId4"/>
              </p:custDataLst>
            </p:nvPr>
          </p:nvPicPr>
          <p:blipFill>
            <a:blip r:embed="rId14" cstate="print"/>
            <a:srcRect/>
            <a:stretch>
              <a:fillRect/>
            </a:stretch>
          </p:blipFill>
          <p:spPr bwMode="auto">
            <a:xfrm>
              <a:off x="2044750" y="5060038"/>
              <a:ext cx="548774" cy="378858"/>
            </a:xfrm>
            <a:prstGeom prst="rect">
              <a:avLst/>
            </a:prstGeom>
            <a:noFill/>
            <a:ln w="9525">
              <a:noFill/>
              <a:miter lim="800000"/>
              <a:headEnd/>
              <a:tailEnd/>
            </a:ln>
          </p:spPr>
        </p:pic>
        <p:pic>
          <p:nvPicPr>
            <p:cNvPr id="43" name="Picture 100" descr="frankreichg"/>
            <p:cNvPicPr>
              <a:picLocks noChangeAspect="1" noChangeArrowheads="1"/>
            </p:cNvPicPr>
            <p:nvPr>
              <p:custDataLst>
                <p:tags r:id="rId5"/>
              </p:custDataLst>
            </p:nvPr>
          </p:nvPicPr>
          <p:blipFill>
            <a:blip r:embed="rId15" cstate="print"/>
            <a:srcRect/>
            <a:stretch>
              <a:fillRect/>
            </a:stretch>
          </p:blipFill>
          <p:spPr bwMode="auto">
            <a:xfrm>
              <a:off x="2044750" y="7669411"/>
              <a:ext cx="548774" cy="393192"/>
            </a:xfrm>
            <a:prstGeom prst="rect">
              <a:avLst/>
            </a:prstGeom>
            <a:noFill/>
            <a:ln w="9525">
              <a:noFill/>
              <a:miter lim="800000"/>
              <a:headEnd/>
              <a:tailEnd/>
            </a:ln>
          </p:spPr>
        </p:pic>
        <p:sp>
          <p:nvSpPr>
            <p:cNvPr id="44" name="Text Box 4"/>
            <p:cNvSpPr txBox="1">
              <a:spLocks noChangeArrowheads="1"/>
            </p:cNvSpPr>
            <p:nvPr/>
          </p:nvSpPr>
          <p:spPr bwMode="auto">
            <a:xfrm>
              <a:off x="6635999" y="4975058"/>
              <a:ext cx="1276050" cy="495351"/>
            </a:xfrm>
            <a:prstGeom prst="rect">
              <a:avLst/>
            </a:prstGeom>
            <a:noFill/>
            <a:ln w="9525" algn="ctr">
              <a:noFill/>
              <a:miter lim="800000"/>
              <a:headEnd/>
              <a:tailEnd/>
            </a:ln>
          </p:spPr>
          <p:txBody>
            <a:bodyPr wrap="square">
              <a:spAutoFit/>
            </a:bodyPr>
            <a:lstStyle/>
            <a:p>
              <a:pPr marL="0" marR="0" lvl="0" indent="0" algn="l" defTabSz="1371669" rtl="0" eaLnBrk="0" fontAlgn="base" latinLnBrk="0" hangingPunct="0">
                <a:lnSpc>
                  <a:spcPct val="100000"/>
                </a:lnSpc>
                <a:spcBef>
                  <a:spcPct val="50000"/>
                </a:spcBef>
                <a:spcAft>
                  <a:spcPct val="0"/>
                </a:spcAft>
                <a:buClrTx/>
                <a:buSzTx/>
                <a:buFontTx/>
                <a:buNone/>
                <a:tabLst/>
                <a:defRPr/>
              </a:pPr>
              <a:r>
                <a:rPr kumimoji="0" lang="it-IT" sz="3000" b="1" i="0" u="none" strike="noStrike" kern="1200" cap="none" spc="0" normalizeH="0" baseline="0" noProof="0" dirty="0">
                  <a:ln>
                    <a:noFill/>
                  </a:ln>
                  <a:solidFill>
                    <a:srgbClr val="2E75B6"/>
                  </a:solidFill>
                  <a:effectLst/>
                  <a:uLnTx/>
                  <a:uFillTx/>
                  <a:latin typeface="Arial" panose="020B0604020202020204" pitchFamily="34" charset="0"/>
                  <a:ea typeface="MS Gothic" pitchFamily="49" charset="-128"/>
                  <a:cs typeface="Arial" panose="020B0604020202020204" pitchFamily="34" charset="0"/>
                </a:rPr>
                <a:t>+117%</a:t>
              </a:r>
            </a:p>
          </p:txBody>
        </p:sp>
        <p:pic>
          <p:nvPicPr>
            <p:cNvPr id="45" name="Immagine 44"/>
            <p:cNvPicPr>
              <a:picLocks noChangeAspect="1"/>
            </p:cNvPicPr>
            <p:nvPr/>
          </p:nvPicPr>
          <p:blipFill>
            <a:blip r:embed="rId16"/>
            <a:stretch>
              <a:fillRect/>
            </a:stretch>
          </p:blipFill>
          <p:spPr>
            <a:xfrm>
              <a:off x="2044750" y="5708036"/>
              <a:ext cx="548774" cy="378860"/>
            </a:xfrm>
            <a:prstGeom prst="rect">
              <a:avLst/>
            </a:prstGeom>
          </p:spPr>
        </p:pic>
        <p:sp>
          <p:nvSpPr>
            <p:cNvPr id="46" name="CasellaDiTesto 45"/>
            <p:cNvSpPr txBox="1"/>
            <p:nvPr/>
          </p:nvSpPr>
          <p:spPr>
            <a:xfrm>
              <a:off x="6888665" y="9080474"/>
              <a:ext cx="972109" cy="357754"/>
            </a:xfrm>
            <a:prstGeom prst="rect">
              <a:avLst/>
            </a:prstGeom>
            <a:noFill/>
          </p:spPr>
          <p:txBody>
            <a:bodyPr wrap="square" rtlCol="0">
              <a:spAutoFit/>
            </a:bodyPr>
            <a:lstStyle/>
            <a:p>
              <a:pPr marL="0" marR="0" lvl="0" indent="0" algn="ctr" defTabSz="1371669" rtl="0" eaLnBrk="1" fontAlgn="base" latinLnBrk="0" hangingPunct="1">
                <a:lnSpc>
                  <a:spcPct val="100000"/>
                </a:lnSpc>
                <a:spcBef>
                  <a:spcPct val="0"/>
                </a:spcBef>
                <a:spcAft>
                  <a:spcPct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140%</a:t>
              </a:r>
            </a:p>
          </p:txBody>
        </p:sp>
      </p:grpSp>
      <p:sp>
        <p:nvSpPr>
          <p:cNvPr id="47" name="Text Box 41"/>
          <p:cNvSpPr txBox="1">
            <a:spLocks noChangeArrowheads="1"/>
          </p:cNvSpPr>
          <p:nvPr/>
        </p:nvSpPr>
        <p:spPr bwMode="auto">
          <a:xfrm>
            <a:off x="9320052" y="3929111"/>
            <a:ext cx="7561032" cy="3037755"/>
          </a:xfrm>
          <a:prstGeom prst="rect">
            <a:avLst/>
          </a:prstGeom>
          <a:noFill/>
          <a:ln w="9525" algn="ctr">
            <a:noFill/>
            <a:miter lim="800000"/>
            <a:headEnd/>
            <a:tailEnd/>
          </a:ln>
        </p:spPr>
        <p:txBody>
          <a:bodyPr wrap="square">
            <a:spAutoFit/>
          </a:bodyPr>
          <a:lstStyle/>
          <a:p>
            <a:pPr marL="342917" marR="0" lvl="0" indent="-342917" algn="l" defTabSz="1371669" rtl="0" eaLnBrk="0" fontAlgn="base" latinLnBrk="0" hangingPunct="0">
              <a:lnSpc>
                <a:spcPct val="120000"/>
              </a:lnSpc>
              <a:spcBef>
                <a:spcPts val="0"/>
              </a:spcBef>
              <a:spcAft>
                <a:spcPts val="900"/>
              </a:spcAft>
              <a:buClrTx/>
              <a:buSzPct val="80000"/>
              <a:buFont typeface="Wingdings" panose="05000000000000000000" pitchFamily="2" charset="2"/>
              <a:buChar char="q"/>
              <a:tabLst/>
              <a:defRPr/>
            </a:pPr>
            <a:r>
              <a:rPr kumimoji="0" lang="en-US" sz="2100" b="0" i="0" u="none" strike="noStrike" kern="0" cap="none" spc="0" normalizeH="0" baseline="0" noProof="1">
                <a:ln>
                  <a:noFill/>
                </a:ln>
                <a:solidFill>
                  <a:srgbClr val="75787B"/>
                </a:solidFill>
                <a:effectLst/>
                <a:uLnTx/>
                <a:uFillTx/>
                <a:latin typeface="Arial" panose="020B0604020202020204" pitchFamily="34" charset="0"/>
                <a:ea typeface="ＭＳ Ｐゴシック"/>
                <a:cs typeface="Arial" panose="020B0604020202020204" pitchFamily="34" charset="0"/>
              </a:rPr>
              <a:t>Over the last 10 years pharma export in Italy has grown </a:t>
            </a:r>
            <a:r>
              <a:rPr kumimoji="0" lang="en-US" sz="2100" b="1" i="0" u="none" strike="noStrike" kern="0" cap="none" spc="0" normalizeH="0" baseline="0" noProof="1">
                <a:ln>
                  <a:noFill/>
                </a:ln>
                <a:solidFill>
                  <a:srgbClr val="4472C4">
                    <a:lumMod val="50000"/>
                  </a:srgbClr>
                </a:solidFill>
                <a:effectLst/>
                <a:uLnTx/>
                <a:uFillTx/>
                <a:latin typeface="Arial" panose="020B0604020202020204" pitchFamily="34" charset="0"/>
                <a:ea typeface="ＭＳ Ｐゴシック"/>
                <a:cs typeface="Arial" panose="020B0604020202020204" pitchFamily="34" charset="0"/>
              </a:rPr>
              <a:t>more than all big EU countries and more than big European countries’ average</a:t>
            </a:r>
          </a:p>
          <a:p>
            <a:pPr marL="342917" marR="0" lvl="0" indent="-342917" algn="l" defTabSz="1371669" rtl="0" eaLnBrk="0" fontAlgn="base" latinLnBrk="0" hangingPunct="0">
              <a:lnSpc>
                <a:spcPct val="120000"/>
              </a:lnSpc>
              <a:spcBef>
                <a:spcPts val="0"/>
              </a:spcBef>
              <a:spcAft>
                <a:spcPts val="900"/>
              </a:spcAft>
              <a:buClrTx/>
              <a:buSzPct val="80000"/>
              <a:buFont typeface="Wingdings" panose="05000000000000000000" pitchFamily="2" charset="2"/>
              <a:buChar char="q"/>
              <a:tabLst/>
              <a:defRPr/>
            </a:pPr>
            <a:r>
              <a:rPr kumimoji="0" lang="it-IT" sz="2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a:cs typeface="Arial" panose="020B0604020202020204" pitchFamily="34" charset="0"/>
              </a:rPr>
              <a:t>Over the 80% of the </a:t>
            </a:r>
            <a:r>
              <a:rPr kumimoji="0" lang="it-IT" sz="2100" b="0"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a:cs typeface="Arial" panose="020B0604020202020204" pitchFamily="34" charset="0"/>
              </a:rPr>
              <a:t>huge</a:t>
            </a:r>
            <a:r>
              <a:rPr kumimoji="0" lang="it-IT" sz="2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a:cs typeface="Arial" panose="020B0604020202020204" pitchFamily="34" charset="0"/>
              </a:rPr>
              <a:t> manufacturing </a:t>
            </a:r>
            <a:r>
              <a:rPr kumimoji="0" lang="it-IT" sz="2100" b="0"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a:cs typeface="Arial" panose="020B0604020202020204" pitchFamily="34" charset="0"/>
              </a:rPr>
              <a:t>value</a:t>
            </a:r>
            <a:r>
              <a:rPr kumimoji="0" lang="it-IT" sz="2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a:cs typeface="Arial" panose="020B0604020202020204" pitchFamily="34" charset="0"/>
              </a:rPr>
              <a:t> </a:t>
            </a:r>
            <a:br>
              <a:rPr kumimoji="0" lang="it-IT" sz="2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a:cs typeface="Arial" panose="020B0604020202020204" pitchFamily="34" charset="0"/>
              </a:rPr>
            </a:br>
            <a:r>
              <a:rPr kumimoji="0" lang="it-IT" sz="2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a:cs typeface="Arial" panose="020B0604020202020204" pitchFamily="34" charset="0"/>
              </a:rPr>
              <a:t>(€ 32 </a:t>
            </a:r>
            <a:r>
              <a:rPr kumimoji="0" lang="it-IT" sz="2100" b="0"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a:cs typeface="Arial" panose="020B0604020202020204" pitchFamily="34" charset="0"/>
              </a:rPr>
              <a:t>bn</a:t>
            </a:r>
            <a:r>
              <a:rPr kumimoji="0" lang="it-IT" sz="2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a:cs typeface="Arial" panose="020B0604020202020204" pitchFamily="34" charset="0"/>
              </a:rPr>
              <a:t>) </a:t>
            </a:r>
            <a:r>
              <a:rPr kumimoji="0" lang="it-IT" sz="2100" b="0"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a:cs typeface="Arial" panose="020B0604020202020204" pitchFamily="34" charset="0"/>
              </a:rPr>
              <a:t>is</a:t>
            </a:r>
            <a:r>
              <a:rPr kumimoji="0" lang="it-IT" sz="2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a:cs typeface="Arial" panose="020B0604020202020204" pitchFamily="34" charset="0"/>
              </a:rPr>
              <a:t> due to export (€ 25.9 </a:t>
            </a:r>
            <a:r>
              <a:rPr kumimoji="0" lang="it-IT" sz="2100" b="0" i="0" u="none" strike="noStrike" kern="1200" cap="none" spc="0" normalizeH="0" baseline="0" noProof="0" dirty="0" err="1">
                <a:ln>
                  <a:noFill/>
                </a:ln>
                <a:solidFill>
                  <a:srgbClr val="75787B"/>
                </a:solidFill>
                <a:effectLst/>
                <a:uLnTx/>
                <a:uFillTx/>
                <a:latin typeface="Arial" panose="020B0604020202020204" pitchFamily="34" charset="0"/>
                <a:ea typeface="ＭＳ Ｐゴシック"/>
                <a:cs typeface="Arial" panose="020B0604020202020204" pitchFamily="34" charset="0"/>
              </a:rPr>
              <a:t>bn</a:t>
            </a:r>
            <a:r>
              <a:rPr kumimoji="0" lang="it-IT" sz="2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a:cs typeface="Arial" panose="020B0604020202020204" pitchFamily="34" charset="0"/>
              </a:rPr>
              <a:t>) </a:t>
            </a:r>
          </a:p>
          <a:p>
            <a:pPr marL="342917" marR="0" lvl="0" indent="-342917" algn="l" defTabSz="1371669" rtl="0" eaLnBrk="0" fontAlgn="base" latinLnBrk="0" hangingPunct="0">
              <a:lnSpc>
                <a:spcPct val="120000"/>
              </a:lnSpc>
              <a:spcBef>
                <a:spcPts val="0"/>
              </a:spcBef>
              <a:spcAft>
                <a:spcPts val="900"/>
              </a:spcAft>
              <a:buClrTx/>
              <a:buSzPct val="80000"/>
              <a:buFont typeface="Wingdings" panose="05000000000000000000" pitchFamily="2" charset="2"/>
              <a:buChar char="q"/>
              <a:tabLst/>
              <a:defRPr/>
            </a:pPr>
            <a:r>
              <a:rPr kumimoji="0" lang="en-US" sz="2100" b="1" i="0" u="none" strike="noStrike" kern="0" cap="none" spc="0" normalizeH="0" baseline="0" noProof="1">
                <a:ln>
                  <a:noFill/>
                </a:ln>
                <a:solidFill>
                  <a:srgbClr val="4472C4">
                    <a:lumMod val="50000"/>
                  </a:srgbClr>
                </a:solidFill>
                <a:effectLst/>
                <a:uLnTx/>
                <a:uFillTx/>
                <a:latin typeface="Arial" panose="020B0604020202020204" pitchFamily="34" charset="0"/>
                <a:ea typeface="ＭＳ Ｐゴシック"/>
                <a:cs typeface="Arial" panose="020B0604020202020204" pitchFamily="34" charset="0"/>
              </a:rPr>
              <a:t>The USA is the 3</a:t>
            </a:r>
            <a:r>
              <a:rPr kumimoji="0" lang="en-US" sz="2100" b="1" i="0" u="none" strike="noStrike" kern="0" cap="none" spc="0" normalizeH="0" baseline="30000" noProof="1">
                <a:ln>
                  <a:noFill/>
                </a:ln>
                <a:solidFill>
                  <a:srgbClr val="4472C4">
                    <a:lumMod val="50000"/>
                  </a:srgbClr>
                </a:solidFill>
                <a:effectLst/>
                <a:uLnTx/>
                <a:uFillTx/>
                <a:latin typeface="Arial" panose="020B0604020202020204" pitchFamily="34" charset="0"/>
                <a:ea typeface="ＭＳ Ｐゴシック"/>
                <a:cs typeface="Arial" panose="020B0604020202020204" pitchFamily="34" charset="0"/>
              </a:rPr>
              <a:t>rd</a:t>
            </a:r>
            <a:r>
              <a:rPr kumimoji="0" lang="en-US" sz="2100" b="1" i="0" u="none" strike="noStrike" kern="0" cap="none" spc="0" normalizeH="0" baseline="0" noProof="1">
                <a:ln>
                  <a:noFill/>
                </a:ln>
                <a:solidFill>
                  <a:srgbClr val="4472C4">
                    <a:lumMod val="50000"/>
                  </a:srgbClr>
                </a:solidFill>
                <a:effectLst/>
                <a:uLnTx/>
                <a:uFillTx/>
                <a:latin typeface="Arial" panose="020B0604020202020204" pitchFamily="34" charset="0"/>
                <a:ea typeface="ＭＳ Ｐゴシック"/>
                <a:cs typeface="Arial" panose="020B0604020202020204" pitchFamily="34" charset="0"/>
              </a:rPr>
              <a:t> commercial partner of Italy</a:t>
            </a:r>
            <a:r>
              <a:rPr kumimoji="0" lang="en-US" sz="2100" b="1" i="0" u="none" strike="noStrike" kern="0" cap="none" spc="0" normalizeH="0" baseline="0" noProof="1">
                <a:ln>
                  <a:noFill/>
                </a:ln>
                <a:solidFill>
                  <a:srgbClr val="75787B"/>
                </a:solidFill>
                <a:effectLst/>
                <a:uLnTx/>
                <a:uFillTx/>
                <a:latin typeface="Arial" panose="020B0604020202020204" pitchFamily="34" charset="0"/>
                <a:ea typeface="ＭＳ Ｐゴシック"/>
                <a:cs typeface="Arial" panose="020B0604020202020204" pitchFamily="34" charset="0"/>
              </a:rPr>
              <a:t>, </a:t>
            </a:r>
            <a:r>
              <a:rPr kumimoji="0" lang="en-US" sz="2100" b="0" i="0" u="none" strike="noStrike" kern="0" cap="none" spc="0" normalizeH="0" baseline="0" noProof="1">
                <a:ln>
                  <a:noFill/>
                </a:ln>
                <a:solidFill>
                  <a:srgbClr val="75787B"/>
                </a:solidFill>
                <a:effectLst/>
                <a:uLnTx/>
                <a:uFillTx/>
                <a:latin typeface="Arial" panose="020B0604020202020204" pitchFamily="34" charset="0"/>
                <a:ea typeface="ＭＳ Ｐゴシック"/>
                <a:cs typeface="Arial" panose="020B0604020202020204" pitchFamily="34" charset="0"/>
              </a:rPr>
              <a:t>with a commercial interchange of over </a:t>
            </a:r>
            <a:r>
              <a:rPr kumimoji="0" lang="it-IT" sz="2100" b="0" i="0" u="none" strike="noStrike" kern="1200" cap="none" spc="0" normalizeH="0" baseline="0" noProof="0" dirty="0">
                <a:ln>
                  <a:noFill/>
                </a:ln>
                <a:solidFill>
                  <a:srgbClr val="75787B"/>
                </a:solidFill>
                <a:effectLst/>
                <a:uLnTx/>
                <a:uFillTx/>
                <a:latin typeface="Arial" panose="020B0604020202020204" pitchFamily="34" charset="0"/>
                <a:ea typeface="ＭＳ Ｐゴシック"/>
                <a:cs typeface="Arial" panose="020B0604020202020204" pitchFamily="34" charset="0"/>
              </a:rPr>
              <a:t>€ </a:t>
            </a:r>
            <a:r>
              <a:rPr kumimoji="0" lang="en-US" sz="2100" b="0" i="0" u="none" strike="noStrike" kern="0" cap="none" spc="0" normalizeH="0" baseline="0" noProof="1">
                <a:ln>
                  <a:noFill/>
                </a:ln>
                <a:solidFill>
                  <a:srgbClr val="75787B"/>
                </a:solidFill>
                <a:effectLst/>
                <a:uLnTx/>
                <a:uFillTx/>
                <a:latin typeface="Arial" panose="020B0604020202020204" pitchFamily="34" charset="0"/>
                <a:ea typeface="ＭＳ Ｐゴシック"/>
                <a:cs typeface="Arial" panose="020B0604020202020204" pitchFamily="34" charset="0"/>
              </a:rPr>
              <a:t>7.3 bn (14% of the total)       </a:t>
            </a:r>
          </a:p>
        </p:txBody>
      </p:sp>
    </p:spTree>
    <p:extLst>
      <p:ext uri="{BB962C8B-B14F-4D97-AF65-F5344CB8AC3E}">
        <p14:creationId xmlns:p14="http://schemas.microsoft.com/office/powerpoint/2010/main" val="3922543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8</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3" name="Gruppo 2"/>
          <p:cNvGrpSpPr/>
          <p:nvPr/>
        </p:nvGrpSpPr>
        <p:grpSpPr>
          <a:xfrm>
            <a:off x="-137160" y="-137160"/>
            <a:ext cx="3670523" cy="1086702"/>
            <a:chOff x="0" y="0"/>
            <a:chExt cx="3670523" cy="1086702"/>
          </a:xfrm>
        </p:grpSpPr>
        <p:pic>
          <p:nvPicPr>
            <p:cNvPr id="140" name="Immagine 1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141" name="Picture 11"/>
            <p:cNvPicPr>
              <a:picLocks noChangeAspect="1"/>
            </p:cNvPicPr>
            <p:nvPr/>
          </p:nvPicPr>
          <p:blipFill>
            <a:blip r:embed="rId3"/>
            <a:stretch>
              <a:fillRect/>
            </a:stretch>
          </p:blipFill>
          <p:spPr>
            <a:xfrm>
              <a:off x="1674274" y="312912"/>
              <a:ext cx="882598" cy="441771"/>
            </a:xfrm>
            <a:prstGeom prst="rect">
              <a:avLst/>
            </a:prstGeom>
          </p:spPr>
        </p:pic>
        <p:pic>
          <p:nvPicPr>
            <p:cNvPr id="142" name="Immagine 1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143" name="Connettore diritto 142"/>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4"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dirty="0" err="1">
                <a:ln>
                  <a:noFill/>
                </a:ln>
                <a:solidFill>
                  <a:srgbClr val="75787B"/>
                </a:solidFill>
                <a:effectLst/>
                <a:uLnTx/>
                <a:uFillTx/>
                <a:latin typeface="Arial"/>
                <a:ea typeface="Lato" panose="020F0502020204030203" pitchFamily="34" charset="0"/>
                <a:cs typeface="Arial"/>
              </a:rPr>
              <a:t>Pharma</a:t>
            </a:r>
            <a:r>
              <a:rPr kumimoji="0" lang="it-IT"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rPr>
              <a:t> manufacturing expertise</a:t>
            </a:r>
          </a:p>
        </p:txBody>
      </p:sp>
      <p:grpSp>
        <p:nvGrpSpPr>
          <p:cNvPr id="145" name="Group 8"/>
          <p:cNvGrpSpPr/>
          <p:nvPr/>
        </p:nvGrpSpPr>
        <p:grpSpPr>
          <a:xfrm>
            <a:off x="2656772" y="1287178"/>
            <a:ext cx="13327397" cy="130629"/>
            <a:chOff x="5594142" y="5684880"/>
            <a:chExt cx="13327397" cy="130629"/>
          </a:xfrm>
        </p:grpSpPr>
        <p:cxnSp>
          <p:nvCxnSpPr>
            <p:cNvPr id="146"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147"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48"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 </a:t>
              </a:r>
            </a:p>
          </p:txBody>
        </p:sp>
      </p:grpSp>
      <p:sp>
        <p:nvSpPr>
          <p:cNvPr id="28" name="CasellaDiTesto 27"/>
          <p:cNvSpPr txBox="1">
            <a:spLocks noChangeArrowheads="1"/>
          </p:cNvSpPr>
          <p:nvPr/>
        </p:nvSpPr>
        <p:spPr bwMode="auto">
          <a:xfrm>
            <a:off x="0" y="9519901"/>
            <a:ext cx="18288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a:t>
            </a:r>
            <a:r>
              <a:rPr kumimoji="0" lang="it-IT" altLang="it-IT" sz="1100" b="0" i="1"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Farmindustria</a:t>
            </a: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altLang="it-IT" sz="1100" b="0" i="1"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Assobiotec</a:t>
            </a: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t>
            </a:r>
            <a:r>
              <a:rPr kumimoji="0" lang="it-IT" altLang="it-IT" sz="1100" b="0" i="1"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Federchimica</a:t>
            </a:r>
            <a:endPar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48" name="CasellaDiTesto 47"/>
          <p:cNvSpPr txBox="1"/>
          <p:nvPr/>
        </p:nvSpPr>
        <p:spPr>
          <a:xfrm>
            <a:off x="1189301" y="2275871"/>
            <a:ext cx="6960150" cy="830997"/>
          </a:xfrm>
          <a:prstGeom prst="rect">
            <a:avLst/>
          </a:prstGeom>
          <a:noFill/>
        </p:spPr>
        <p:txBody>
          <a:bodyPr wrap="square" rtlCol="0">
            <a:spAutoFit/>
          </a:bodyPr>
          <a:lstStyle/>
          <a:p>
            <a:pPr marL="0" marR="0" lvl="0" indent="0" algn="ctr" defTabSz="1371669" rtl="0" eaLnBrk="0" fontAlgn="auto" latinLnBrk="0" hangingPunct="0">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4472C4">
                    <a:lumMod val="50000"/>
                  </a:srgbClr>
                </a:solidFill>
                <a:effectLst/>
                <a:uLnTx/>
                <a:uFillTx/>
                <a:latin typeface="Arial" panose="020B0604020202020204" pitchFamily="34" charset="0"/>
                <a:ea typeface="MS Gothic" pitchFamily="49" charset="-128"/>
                <a:cs typeface="Arial" panose="020B0604020202020204" pitchFamily="34" charset="0"/>
              </a:rPr>
              <a:t>Composition of pharmaceutical growth in the last 5 years</a:t>
            </a:r>
          </a:p>
        </p:txBody>
      </p:sp>
      <p:sp>
        <p:nvSpPr>
          <p:cNvPr id="49" name="CasellaDiTesto 48"/>
          <p:cNvSpPr txBox="1"/>
          <p:nvPr/>
        </p:nvSpPr>
        <p:spPr>
          <a:xfrm>
            <a:off x="1661462" y="5045632"/>
            <a:ext cx="2095040" cy="1061829"/>
          </a:xfrm>
          <a:prstGeom prst="rect">
            <a:avLst/>
          </a:prstGeom>
          <a:noFill/>
        </p:spPr>
        <p:txBody>
          <a:bodyPr wrap="square" rtlCol="0">
            <a:spAutoFit/>
          </a:bodyPr>
          <a:lstStyle/>
          <a:p>
            <a:pPr marL="0" marR="0" lvl="0" indent="0" algn="l" defTabSz="1266189" rtl="0" eaLnBrk="1" fontAlgn="base" latinLnBrk="0" hangingPunct="1">
              <a:lnSpc>
                <a:spcPct val="100000"/>
              </a:lnSpc>
              <a:spcBef>
                <a:spcPct val="0"/>
              </a:spcBef>
              <a:spcAft>
                <a:spcPct val="0"/>
              </a:spcAft>
              <a:buClrTx/>
              <a:buSzTx/>
              <a:buFontTx/>
              <a:buNone/>
              <a:tabLst/>
              <a:defRPr/>
            </a:pPr>
            <a:r>
              <a:rPr kumimoji="0" lang="it-IT" sz="21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S Gothic" pitchFamily="49" charset="-128"/>
                <a:cs typeface="Arial" panose="020B0604020202020204" pitchFamily="34" charset="0"/>
              </a:rPr>
              <a:t>Growth</a:t>
            </a:r>
            <a:r>
              <a:rPr kumimoji="0" lang="it-IT" sz="21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S Gothic" pitchFamily="49" charset="-128"/>
                <a:cs typeface="Arial" panose="020B0604020202020204" pitchFamily="34" charset="0"/>
              </a:rPr>
              <a:t> of </a:t>
            </a:r>
            <a:r>
              <a:rPr kumimoji="0" lang="it-IT" sz="21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S Gothic" pitchFamily="49" charset="-128"/>
                <a:cs typeface="Arial" panose="020B0604020202020204" pitchFamily="34" charset="0"/>
              </a:rPr>
              <a:t>existing</a:t>
            </a:r>
            <a:r>
              <a:rPr kumimoji="0" lang="it-IT" sz="21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S Gothic" pitchFamily="49" charset="-128"/>
                <a:cs typeface="Arial" panose="020B0604020202020204" pitchFamily="34" charset="0"/>
              </a:rPr>
              <a:t> productions</a:t>
            </a:r>
          </a:p>
        </p:txBody>
      </p:sp>
      <p:sp>
        <p:nvSpPr>
          <p:cNvPr id="50" name="CasellaDiTesto 49"/>
          <p:cNvSpPr txBox="1"/>
          <p:nvPr/>
        </p:nvSpPr>
        <p:spPr>
          <a:xfrm>
            <a:off x="5471619" y="4182302"/>
            <a:ext cx="1706796" cy="738664"/>
          </a:xfrm>
          <a:prstGeom prst="rect">
            <a:avLst/>
          </a:prstGeom>
          <a:noFill/>
        </p:spPr>
        <p:txBody>
          <a:bodyPr wrap="square" rtlCol="0">
            <a:spAutoFit/>
          </a:bodyPr>
          <a:lstStyle/>
          <a:p>
            <a:pPr marL="0" marR="0" lvl="0" indent="0" algn="ctr" defTabSz="1266189" rtl="0" eaLnBrk="1" fontAlgn="base" latinLnBrk="0" hangingPunct="1">
              <a:lnSpc>
                <a:spcPct val="100000"/>
              </a:lnSpc>
              <a:spcBef>
                <a:spcPct val="0"/>
              </a:spcBef>
              <a:spcAft>
                <a:spcPct val="0"/>
              </a:spcAft>
              <a:buClrTx/>
              <a:buSzTx/>
              <a:buFontTx/>
              <a:buNone/>
              <a:tabLst/>
              <a:defRPr/>
            </a:pPr>
            <a:r>
              <a:rPr kumimoji="0" lang="it-IT" sz="21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S Gothic" pitchFamily="49" charset="-128"/>
                <a:cs typeface="Arial" panose="020B0604020202020204" pitchFamily="34" charset="0"/>
              </a:rPr>
              <a:t>New </a:t>
            </a:r>
            <a:r>
              <a:rPr kumimoji="0" lang="it-IT" sz="21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S Gothic" pitchFamily="49" charset="-128"/>
                <a:cs typeface="Arial" panose="020B0604020202020204" pitchFamily="34" charset="0"/>
              </a:rPr>
              <a:t>launches</a:t>
            </a:r>
            <a:endParaRPr kumimoji="0" lang="it-IT" sz="21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S Gothic" pitchFamily="49" charset="-128"/>
              <a:cs typeface="Arial" panose="020B0604020202020204" pitchFamily="34" charset="0"/>
            </a:endParaRPr>
          </a:p>
        </p:txBody>
      </p:sp>
      <p:sp>
        <p:nvSpPr>
          <p:cNvPr id="51" name="CasellaDiTesto 50"/>
          <p:cNvSpPr txBox="1"/>
          <p:nvPr/>
        </p:nvSpPr>
        <p:spPr>
          <a:xfrm>
            <a:off x="4832018" y="5620944"/>
            <a:ext cx="3797043" cy="1493133"/>
          </a:xfrm>
          <a:prstGeom prst="ellipse">
            <a:avLst/>
          </a:prstGeom>
          <a:noFill/>
          <a:ln>
            <a:noFill/>
          </a:ln>
        </p:spPr>
        <p:txBody>
          <a:bodyPr wrap="square" rtlCol="0">
            <a:spAutoFit/>
          </a:bodyPr>
          <a:lstStyle/>
          <a:p>
            <a:pPr marL="0" marR="0" lvl="0" indent="0" algn="l" defTabSz="1266189" rtl="0" eaLnBrk="1" fontAlgn="base" latinLnBrk="0" hangingPunct="1">
              <a:lnSpc>
                <a:spcPct val="100000"/>
              </a:lnSpc>
              <a:spcBef>
                <a:spcPct val="0"/>
              </a:spcBef>
              <a:spcAft>
                <a:spcPct val="0"/>
              </a:spcAft>
              <a:buClrTx/>
              <a:buSzTx/>
              <a:buFontTx/>
              <a:buNone/>
              <a:tabLst/>
              <a:defRPr/>
            </a:pPr>
            <a:r>
              <a:rPr kumimoji="0" lang="it-IT" sz="2100" b="1" i="0" u="none" strike="noStrike" kern="1200" cap="none" spc="0" normalizeH="0" baseline="0" noProof="0" dirty="0" err="1">
                <a:ln>
                  <a:noFill/>
                </a:ln>
                <a:solidFill>
                  <a:srgbClr val="2E75B6"/>
                </a:solidFill>
                <a:effectLst/>
                <a:uLnTx/>
                <a:uFillTx/>
                <a:latin typeface="Arial" panose="020B0604020202020204" pitchFamily="34" charset="0"/>
                <a:ea typeface="MS Gothic" pitchFamily="49" charset="-128"/>
                <a:cs typeface="Arial" panose="020B0604020202020204" pitchFamily="34" charset="0"/>
              </a:rPr>
              <a:t>Attraction</a:t>
            </a:r>
            <a:r>
              <a:rPr kumimoji="0" lang="it-IT" sz="2100" b="1" i="0" u="none" strike="noStrike" kern="1200" cap="none" spc="0" normalizeH="0" baseline="0" noProof="0" dirty="0">
                <a:ln>
                  <a:noFill/>
                </a:ln>
                <a:solidFill>
                  <a:srgbClr val="2E75B6"/>
                </a:solidFill>
                <a:effectLst/>
                <a:uLnTx/>
                <a:uFillTx/>
                <a:latin typeface="Arial" panose="020B0604020202020204" pitchFamily="34" charset="0"/>
                <a:ea typeface="MS Gothic" pitchFamily="49" charset="-128"/>
                <a:cs typeface="Arial" panose="020B0604020202020204" pitchFamily="34" charset="0"/>
              </a:rPr>
              <a:t> of productions once made </a:t>
            </a:r>
            <a:r>
              <a:rPr kumimoji="0" lang="it-IT" sz="2100" b="1" i="0" u="none" strike="noStrike" kern="1200" cap="none" spc="0" normalizeH="0" baseline="0" noProof="0" dirty="0" err="1">
                <a:ln>
                  <a:noFill/>
                </a:ln>
                <a:solidFill>
                  <a:srgbClr val="2E75B6"/>
                </a:solidFill>
                <a:effectLst/>
                <a:uLnTx/>
                <a:uFillTx/>
                <a:latin typeface="Arial" panose="020B0604020202020204" pitchFamily="34" charset="0"/>
                <a:ea typeface="MS Gothic" pitchFamily="49" charset="-128"/>
                <a:cs typeface="Arial" panose="020B0604020202020204" pitchFamily="34" charset="0"/>
              </a:rPr>
              <a:t>abroad</a:t>
            </a:r>
            <a:endParaRPr kumimoji="0" lang="it-IT" sz="2100" b="1" i="0" u="none" strike="noStrike" kern="1200" cap="none" spc="0" normalizeH="0" baseline="0" noProof="0" dirty="0">
              <a:ln>
                <a:noFill/>
              </a:ln>
              <a:solidFill>
                <a:srgbClr val="2E75B6"/>
              </a:solidFill>
              <a:effectLst/>
              <a:uLnTx/>
              <a:uFillTx/>
              <a:latin typeface="Arial" panose="020B0604020202020204" pitchFamily="34" charset="0"/>
              <a:ea typeface="MS Gothic" pitchFamily="49" charset="-128"/>
              <a:cs typeface="Arial" panose="020B0604020202020204" pitchFamily="34" charset="0"/>
            </a:endParaRPr>
          </a:p>
        </p:txBody>
      </p:sp>
      <p:grpSp>
        <p:nvGrpSpPr>
          <p:cNvPr id="52" name="Gruppo 51"/>
          <p:cNvGrpSpPr/>
          <p:nvPr/>
        </p:nvGrpSpPr>
        <p:grpSpPr>
          <a:xfrm>
            <a:off x="2081887" y="3941985"/>
            <a:ext cx="4717781" cy="2618541"/>
            <a:chOff x="1080908" y="4018633"/>
            <a:chExt cx="6858594" cy="4115157"/>
          </a:xfrm>
        </p:grpSpPr>
        <p:pic>
          <p:nvPicPr>
            <p:cNvPr id="53" name="Immagine 52"/>
            <p:cNvPicPr>
              <a:picLocks noChangeAspect="1"/>
            </p:cNvPicPr>
            <p:nvPr/>
          </p:nvPicPr>
          <p:blipFill>
            <a:blip r:embed="rId5"/>
            <a:stretch>
              <a:fillRect/>
            </a:stretch>
          </p:blipFill>
          <p:spPr>
            <a:xfrm>
              <a:off x="1080908" y="4018633"/>
              <a:ext cx="6858594" cy="4115157"/>
            </a:xfrm>
            <a:prstGeom prst="rect">
              <a:avLst/>
            </a:prstGeom>
          </p:spPr>
        </p:pic>
        <p:sp>
          <p:nvSpPr>
            <p:cNvPr id="54" name="CasellaDiTesto 53"/>
            <p:cNvSpPr txBox="1"/>
            <p:nvPr/>
          </p:nvSpPr>
          <p:spPr>
            <a:xfrm>
              <a:off x="4796684" y="6715250"/>
              <a:ext cx="1402899" cy="652974"/>
            </a:xfrm>
            <a:prstGeom prst="rect">
              <a:avLst/>
            </a:prstGeom>
            <a:noFill/>
          </p:spPr>
          <p:txBody>
            <a:bodyPr wrap="square" rtlCol="0">
              <a:spAutoFit/>
            </a:bodyPr>
            <a:lstStyle/>
            <a:p>
              <a:pPr marL="0" marR="0" lvl="0" indent="0" algn="ctr" defTabSz="1266189" rtl="0" eaLnBrk="1" fontAlgn="base" latinLnBrk="0" hangingPunct="1">
                <a:lnSpc>
                  <a:spcPct val="100000"/>
                </a:lnSpc>
                <a:spcBef>
                  <a:spcPct val="0"/>
                </a:spcBef>
                <a:spcAft>
                  <a:spcPct val="0"/>
                </a:spcAft>
                <a:buClrTx/>
                <a:buSzTx/>
                <a:buFontTx/>
                <a:buNone/>
                <a:tabLst/>
                <a:defRPr/>
              </a:pPr>
              <a:r>
                <a:rPr kumimoji="0" lang="it-IT" sz="2100" b="1" i="0" u="none" strike="noStrike" kern="1200" cap="none" spc="0" normalizeH="0" baseline="0" noProof="0" dirty="0">
                  <a:ln>
                    <a:noFill/>
                  </a:ln>
                  <a:solidFill>
                    <a:prstClr val="white"/>
                  </a:solidFill>
                  <a:effectLst/>
                  <a:uLnTx/>
                  <a:uFillTx/>
                  <a:latin typeface="Arial" panose="020B0604020202020204" pitchFamily="34" charset="0"/>
                  <a:ea typeface="MS Gothic" pitchFamily="49" charset="-128"/>
                  <a:cs typeface="Arial" panose="020B0604020202020204" pitchFamily="34" charset="0"/>
                </a:rPr>
                <a:t>16%</a:t>
              </a:r>
            </a:p>
          </p:txBody>
        </p:sp>
        <p:sp>
          <p:nvSpPr>
            <p:cNvPr id="55" name="CasellaDiTesto 54"/>
            <p:cNvSpPr txBox="1"/>
            <p:nvPr/>
          </p:nvSpPr>
          <p:spPr>
            <a:xfrm>
              <a:off x="4811063" y="4934852"/>
              <a:ext cx="1402899" cy="652974"/>
            </a:xfrm>
            <a:prstGeom prst="rect">
              <a:avLst/>
            </a:prstGeom>
            <a:noFill/>
          </p:spPr>
          <p:txBody>
            <a:bodyPr wrap="square" rtlCol="0">
              <a:spAutoFit/>
            </a:bodyPr>
            <a:lstStyle/>
            <a:p>
              <a:pPr marL="0" marR="0" lvl="0" indent="0" algn="ctr" defTabSz="1266189" rtl="0" eaLnBrk="1" fontAlgn="base" latinLnBrk="0" hangingPunct="1">
                <a:lnSpc>
                  <a:spcPct val="100000"/>
                </a:lnSpc>
                <a:spcBef>
                  <a:spcPct val="0"/>
                </a:spcBef>
                <a:spcAft>
                  <a:spcPct val="0"/>
                </a:spcAft>
                <a:buClrTx/>
                <a:buSzTx/>
                <a:buFontTx/>
                <a:buNone/>
                <a:tabLst/>
                <a:defRPr/>
              </a:pPr>
              <a:r>
                <a:rPr kumimoji="0" lang="it-IT" sz="2100" b="1" i="0" u="none" strike="noStrike" kern="1200" cap="none" spc="0" normalizeH="0" baseline="0" noProof="0" dirty="0">
                  <a:ln>
                    <a:noFill/>
                  </a:ln>
                  <a:solidFill>
                    <a:prstClr val="white"/>
                  </a:solidFill>
                  <a:effectLst/>
                  <a:uLnTx/>
                  <a:uFillTx/>
                  <a:latin typeface="Arial" panose="020B0604020202020204" pitchFamily="34" charset="0"/>
                  <a:ea typeface="MS Gothic" pitchFamily="49" charset="-128"/>
                  <a:cs typeface="Arial" panose="020B0604020202020204" pitchFamily="34" charset="0"/>
                </a:rPr>
                <a:t>29%</a:t>
              </a:r>
            </a:p>
          </p:txBody>
        </p:sp>
        <p:sp>
          <p:nvSpPr>
            <p:cNvPr id="56" name="CasellaDiTesto 55"/>
            <p:cNvSpPr txBox="1"/>
            <p:nvPr/>
          </p:nvSpPr>
          <p:spPr>
            <a:xfrm>
              <a:off x="2735796" y="6118862"/>
              <a:ext cx="1402899" cy="652974"/>
            </a:xfrm>
            <a:prstGeom prst="rect">
              <a:avLst/>
            </a:prstGeom>
            <a:noFill/>
          </p:spPr>
          <p:txBody>
            <a:bodyPr wrap="square" rtlCol="0">
              <a:spAutoFit/>
            </a:bodyPr>
            <a:lstStyle/>
            <a:p>
              <a:pPr marL="0" marR="0" lvl="0" indent="0" algn="ctr" defTabSz="1266189" rtl="0" eaLnBrk="1" fontAlgn="base" latinLnBrk="0" hangingPunct="1">
                <a:lnSpc>
                  <a:spcPct val="100000"/>
                </a:lnSpc>
                <a:spcBef>
                  <a:spcPct val="0"/>
                </a:spcBef>
                <a:spcAft>
                  <a:spcPct val="0"/>
                </a:spcAft>
                <a:buClrTx/>
                <a:buSzTx/>
                <a:buFontTx/>
                <a:buNone/>
                <a:tabLst/>
                <a:defRPr/>
              </a:pPr>
              <a:r>
                <a:rPr kumimoji="0" lang="it-IT" sz="2100" b="1" i="0" u="none" strike="noStrike" kern="1200" cap="none" spc="0" normalizeH="0" baseline="0" noProof="0" dirty="0">
                  <a:ln>
                    <a:noFill/>
                  </a:ln>
                  <a:solidFill>
                    <a:prstClr val="white"/>
                  </a:solidFill>
                  <a:effectLst/>
                  <a:uLnTx/>
                  <a:uFillTx/>
                  <a:latin typeface="Arial" panose="020B0604020202020204" pitchFamily="34" charset="0"/>
                  <a:ea typeface="MS Gothic" pitchFamily="49" charset="-128"/>
                  <a:cs typeface="Arial" panose="020B0604020202020204" pitchFamily="34" charset="0"/>
                </a:rPr>
                <a:t>55%</a:t>
              </a:r>
            </a:p>
          </p:txBody>
        </p:sp>
      </p:grpSp>
      <p:sp>
        <p:nvSpPr>
          <p:cNvPr id="57" name="Rettangolo 56"/>
          <p:cNvSpPr/>
          <p:nvPr/>
        </p:nvSpPr>
        <p:spPr>
          <a:xfrm>
            <a:off x="1088461" y="7763338"/>
            <a:ext cx="7161830" cy="1015663"/>
          </a:xfrm>
          <a:prstGeom prst="rect">
            <a:avLst/>
          </a:prstGeom>
        </p:spPr>
        <p:txBody>
          <a:bodyPr wrap="square">
            <a:spAutoFit/>
          </a:bodyPr>
          <a:lstStyle/>
          <a:p>
            <a:pPr marL="0" marR="0" lvl="0" indent="0" algn="l" defTabSz="1371669"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75787B"/>
                </a:solidFill>
                <a:effectLst/>
                <a:uLnTx/>
                <a:uFillTx/>
                <a:latin typeface="Arial" panose="020B0604020202020204" pitchFamily="34" charset="0"/>
                <a:ea typeface="ＭＳ Ｐゴシック"/>
                <a:cs typeface="Arial" panose="020B0604020202020204" pitchFamily="34" charset="0"/>
              </a:rPr>
              <a:t>The</a:t>
            </a:r>
            <a:r>
              <a:rPr kumimoji="0" lang="en-US" sz="2000" b="0" i="0" u="none" strike="noStrike" kern="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 </a:t>
            </a:r>
            <a:r>
              <a:rPr kumimoji="0" lang="en-US" sz="2000" b="1" i="0" u="none" strike="noStrike" kern="0" cap="none" spc="0" normalizeH="0" baseline="0" noProof="0" dirty="0">
                <a:ln>
                  <a:noFill/>
                </a:ln>
                <a:solidFill>
                  <a:srgbClr val="4472C4">
                    <a:lumMod val="50000"/>
                  </a:srgbClr>
                </a:solidFill>
                <a:effectLst/>
                <a:uLnTx/>
                <a:uFillTx/>
                <a:latin typeface="Arial" panose="020B0604020202020204" pitchFamily="34" charset="0"/>
                <a:ea typeface="ＭＳ Ｐゴシック"/>
                <a:cs typeface="Arial" panose="020B0604020202020204" pitchFamily="34" charset="0"/>
              </a:rPr>
              <a:t>quality of Italy’s industrial pharma system has been a magnet for production</a:t>
            </a:r>
            <a:r>
              <a:rPr kumimoji="0" lang="en-US" sz="2000" b="0" i="0" u="none" strike="noStrike" kern="0" cap="none" spc="0" normalizeH="0" baseline="0" noProof="0" dirty="0">
                <a:ln>
                  <a:noFill/>
                </a:ln>
                <a:solidFill>
                  <a:srgbClr val="4472C4">
                    <a:lumMod val="50000"/>
                  </a:srgbClr>
                </a:solidFill>
                <a:effectLst/>
                <a:uLnTx/>
                <a:uFillTx/>
                <a:latin typeface="Arial" panose="020B0604020202020204" pitchFamily="34" charset="0"/>
                <a:ea typeface="ＭＳ Ｐゴシック"/>
                <a:cs typeface="Arial" panose="020B0604020202020204" pitchFamily="34" charset="0"/>
              </a:rPr>
              <a:t> </a:t>
            </a:r>
            <a:r>
              <a:rPr kumimoji="0" lang="en-US" sz="2000" b="0" i="0" u="none" strike="noStrike" kern="0" cap="none" spc="0" normalizeH="0" baseline="0" noProof="0" dirty="0">
                <a:ln>
                  <a:noFill/>
                </a:ln>
                <a:solidFill>
                  <a:srgbClr val="75787B"/>
                </a:solidFill>
                <a:effectLst/>
                <a:uLnTx/>
                <a:uFillTx/>
                <a:latin typeface="Arial" panose="020B0604020202020204" pitchFamily="34" charset="0"/>
                <a:ea typeface="ＭＳ Ｐゴシック"/>
                <a:cs typeface="Arial" panose="020B0604020202020204" pitchFamily="34" charset="0"/>
              </a:rPr>
              <a:t>activities previously carried out elsewhere in the world.</a:t>
            </a:r>
            <a:endParaRPr kumimoji="0" lang="en-US" sz="2000" b="1" i="0" u="none" strike="noStrike" kern="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endParaRPr>
          </a:p>
        </p:txBody>
      </p:sp>
      <p:sp>
        <p:nvSpPr>
          <p:cNvPr id="58" name="Text Box 1"/>
          <p:cNvSpPr txBox="1">
            <a:spLocks noChangeArrowheads="1"/>
          </p:cNvSpPr>
          <p:nvPr/>
        </p:nvSpPr>
        <p:spPr bwMode="auto">
          <a:xfrm>
            <a:off x="10704133" y="4182302"/>
            <a:ext cx="2151321" cy="788102"/>
          </a:xfrm>
          <a:prstGeom prst="rect">
            <a:avLst/>
          </a:prstGeom>
          <a:noFill/>
          <a:ln w="9525">
            <a:noFill/>
            <a:round/>
            <a:headEnd/>
            <a:tailEnd/>
          </a:ln>
        </p:spPr>
        <p:txBody>
          <a:bodyPr wrap="square" lIns="135000" tIns="70200" rIns="135000" bIns="70200">
            <a:spAutoFit/>
          </a:bodyPr>
          <a:lstStyle/>
          <a:p>
            <a:pPr marL="0" marR="0" lvl="0" indent="0" algn="r" defTabSz="673929" rtl="0" eaLnBrk="0" fontAlgn="base" latinLnBrk="0" hangingPunct="0">
              <a:lnSpc>
                <a:spcPct val="100000"/>
              </a:lnSpc>
              <a:spcBef>
                <a:spcPct val="0"/>
              </a:spcBef>
              <a:spcAft>
                <a:spcPct val="0"/>
              </a:spcAft>
              <a:buClrTx/>
              <a:buSzTx/>
              <a:buFontTx/>
              <a:buNone/>
              <a:tabLst>
                <a:tab pos="0" algn="l"/>
                <a:tab pos="671547" algn="l"/>
                <a:tab pos="1345475" algn="l"/>
                <a:tab pos="2019401" algn="l"/>
                <a:tab pos="2693330" algn="l"/>
                <a:tab pos="3367257" algn="l"/>
                <a:tab pos="4041185" algn="l"/>
                <a:tab pos="4715111" algn="l"/>
                <a:tab pos="5389040" algn="l"/>
                <a:tab pos="6062966" algn="l"/>
                <a:tab pos="6736895" algn="l"/>
                <a:tab pos="7410821" algn="l"/>
                <a:tab pos="8084750" algn="l"/>
                <a:tab pos="8758676" algn="l"/>
                <a:tab pos="9432603" algn="l"/>
                <a:tab pos="10106531" algn="l"/>
                <a:tab pos="10780460" algn="l"/>
                <a:tab pos="11454386" algn="l"/>
                <a:tab pos="12128313" algn="l"/>
                <a:tab pos="12802241" algn="l"/>
                <a:tab pos="13476170" algn="l"/>
              </a:tabLst>
              <a:defRPr/>
            </a:pPr>
            <a:r>
              <a:rPr kumimoji="0" lang="it-IT" sz="21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ＭＳ Ｐゴシック"/>
                <a:cs typeface="Arial" panose="020B0604020202020204" pitchFamily="34" charset="0"/>
              </a:rPr>
              <a:t>Manufacturing</a:t>
            </a:r>
            <a:br>
              <a:rPr kumimoji="0" lang="it-IT" sz="21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ＭＳ Ｐゴシック"/>
                <a:cs typeface="Arial" panose="020B0604020202020204" pitchFamily="34" charset="0"/>
              </a:rPr>
            </a:br>
            <a:r>
              <a:rPr kumimoji="0" lang="it-IT" sz="21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ＭＳ Ｐゴシック"/>
                <a:cs typeface="Arial" panose="020B0604020202020204" pitchFamily="34" charset="0"/>
              </a:rPr>
              <a:t>(euro mln)</a:t>
            </a:r>
          </a:p>
        </p:txBody>
      </p:sp>
      <p:sp>
        <p:nvSpPr>
          <p:cNvPr id="59" name="Text Box 1"/>
          <p:cNvSpPr txBox="1">
            <a:spLocks noChangeArrowheads="1"/>
          </p:cNvSpPr>
          <p:nvPr/>
        </p:nvSpPr>
        <p:spPr bwMode="auto">
          <a:xfrm>
            <a:off x="9452957" y="4910889"/>
            <a:ext cx="2064497" cy="464936"/>
          </a:xfrm>
          <a:prstGeom prst="rect">
            <a:avLst/>
          </a:prstGeom>
          <a:noFill/>
          <a:ln w="9525">
            <a:noFill/>
            <a:round/>
            <a:headEnd/>
            <a:tailEnd/>
          </a:ln>
        </p:spPr>
        <p:txBody>
          <a:bodyPr wrap="square" lIns="135000" tIns="70200" rIns="135000" bIns="70200">
            <a:spAutoFit/>
          </a:bodyPr>
          <a:lstStyle/>
          <a:p>
            <a:pPr marL="0" marR="0" lvl="0" indent="0" algn="l" defTabSz="673929" rtl="0" eaLnBrk="0" fontAlgn="base" latinLnBrk="0" hangingPunct="0">
              <a:lnSpc>
                <a:spcPct val="100000"/>
              </a:lnSpc>
              <a:spcBef>
                <a:spcPct val="0"/>
              </a:spcBef>
              <a:spcAft>
                <a:spcPct val="0"/>
              </a:spcAft>
              <a:buClrTx/>
              <a:buSzTx/>
              <a:buFontTx/>
              <a:buNone/>
              <a:tabLst>
                <a:tab pos="0" algn="l"/>
                <a:tab pos="671547" algn="l"/>
                <a:tab pos="1345475" algn="l"/>
                <a:tab pos="2019401" algn="l"/>
                <a:tab pos="2693330" algn="l"/>
                <a:tab pos="3367257" algn="l"/>
                <a:tab pos="4041185" algn="l"/>
                <a:tab pos="4715111" algn="l"/>
                <a:tab pos="5389040" algn="l"/>
                <a:tab pos="6062966" algn="l"/>
                <a:tab pos="6736895" algn="l"/>
                <a:tab pos="7410821" algn="l"/>
                <a:tab pos="8084750" algn="l"/>
                <a:tab pos="8758676" algn="l"/>
                <a:tab pos="9432603" algn="l"/>
                <a:tab pos="10106531" algn="l"/>
                <a:tab pos="10780460" algn="l"/>
                <a:tab pos="11454386" algn="l"/>
                <a:tab pos="12128313" algn="l"/>
                <a:tab pos="12802241" algn="l"/>
                <a:tab pos="13476170" algn="l"/>
              </a:tabLst>
              <a:defRPr/>
            </a:pPr>
            <a:r>
              <a:rPr kumimoji="0" lang="it-IT" sz="2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EU </a:t>
            </a:r>
            <a:r>
              <a:rPr kumimoji="0" lang="it-IT" sz="21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a:cs typeface="Arial" panose="020B0604020202020204" pitchFamily="34" charset="0"/>
              </a:rPr>
              <a:t>total</a:t>
            </a:r>
            <a:endParaRPr kumimoji="0" lang="it-IT" sz="2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endParaRPr>
          </a:p>
        </p:txBody>
      </p:sp>
      <p:sp>
        <p:nvSpPr>
          <p:cNvPr id="60" name="Text Box 1"/>
          <p:cNvSpPr txBox="1">
            <a:spLocks noChangeArrowheads="1"/>
          </p:cNvSpPr>
          <p:nvPr/>
        </p:nvSpPr>
        <p:spPr bwMode="auto">
          <a:xfrm>
            <a:off x="9452957" y="5314302"/>
            <a:ext cx="2064497" cy="464936"/>
          </a:xfrm>
          <a:prstGeom prst="rect">
            <a:avLst/>
          </a:prstGeom>
          <a:noFill/>
          <a:ln w="9525">
            <a:noFill/>
            <a:round/>
            <a:headEnd/>
            <a:tailEnd/>
          </a:ln>
        </p:spPr>
        <p:txBody>
          <a:bodyPr wrap="square" lIns="135000" tIns="70200" rIns="135000" bIns="70200">
            <a:spAutoFit/>
          </a:bodyPr>
          <a:lstStyle/>
          <a:p>
            <a:pPr marL="0" marR="0" lvl="0" indent="0" algn="l" defTabSz="673929" rtl="0" eaLnBrk="0" fontAlgn="base" latinLnBrk="0" hangingPunct="0">
              <a:lnSpc>
                <a:spcPct val="100000"/>
              </a:lnSpc>
              <a:spcBef>
                <a:spcPct val="0"/>
              </a:spcBef>
              <a:spcAft>
                <a:spcPct val="0"/>
              </a:spcAft>
              <a:buClrTx/>
              <a:buSzTx/>
              <a:buFontTx/>
              <a:buNone/>
              <a:tabLst>
                <a:tab pos="0" algn="l"/>
                <a:tab pos="671547" algn="l"/>
                <a:tab pos="1345475" algn="l"/>
                <a:tab pos="2019401" algn="l"/>
                <a:tab pos="2693330" algn="l"/>
                <a:tab pos="3367257" algn="l"/>
                <a:tab pos="4041185" algn="l"/>
                <a:tab pos="4715111" algn="l"/>
                <a:tab pos="5389040" algn="l"/>
                <a:tab pos="6062966" algn="l"/>
                <a:tab pos="6736895" algn="l"/>
                <a:tab pos="7410821" algn="l"/>
                <a:tab pos="8084750" algn="l"/>
                <a:tab pos="8758676" algn="l"/>
                <a:tab pos="9432603" algn="l"/>
                <a:tab pos="10106531" algn="l"/>
                <a:tab pos="10780460" algn="l"/>
                <a:tab pos="11454386" algn="l"/>
                <a:tab pos="12128313" algn="l"/>
                <a:tab pos="12802241" algn="l"/>
                <a:tab pos="13476170" algn="l"/>
              </a:tabLst>
              <a:defRPr/>
            </a:pPr>
            <a:r>
              <a:rPr kumimoji="0" lang="it-IT" sz="2100" b="1" i="0" u="none" strike="noStrike" kern="1200" cap="none" spc="0" normalizeH="0" baseline="0" noProof="0" dirty="0" err="1">
                <a:ln>
                  <a:noFill/>
                </a:ln>
                <a:solidFill>
                  <a:srgbClr val="5B9BD5"/>
                </a:solidFill>
                <a:effectLst/>
                <a:uLnTx/>
                <a:uFillTx/>
                <a:latin typeface="Arial" panose="020B0604020202020204" pitchFamily="34" charset="0"/>
                <a:ea typeface="ＭＳ Ｐゴシック"/>
                <a:cs typeface="Arial" panose="020B0604020202020204" pitchFamily="34" charset="0"/>
              </a:rPr>
              <a:t>Italy</a:t>
            </a:r>
            <a:endParaRPr kumimoji="0" lang="it-IT" sz="2100" b="1" i="0" u="none" strike="noStrike" kern="1200" cap="none" spc="0" normalizeH="0" baseline="0" noProof="0" dirty="0">
              <a:ln>
                <a:noFill/>
              </a:ln>
              <a:solidFill>
                <a:srgbClr val="5B9BD5"/>
              </a:solidFill>
              <a:effectLst/>
              <a:uLnTx/>
              <a:uFillTx/>
              <a:latin typeface="Arial" panose="020B0604020202020204" pitchFamily="34" charset="0"/>
              <a:ea typeface="ＭＳ Ｐゴシック"/>
              <a:cs typeface="Arial" panose="020B0604020202020204" pitchFamily="34" charset="0"/>
            </a:endParaRPr>
          </a:p>
        </p:txBody>
      </p:sp>
      <p:sp>
        <p:nvSpPr>
          <p:cNvPr id="61" name="Text Box 1"/>
          <p:cNvSpPr txBox="1">
            <a:spLocks noChangeArrowheads="1"/>
          </p:cNvSpPr>
          <p:nvPr/>
        </p:nvSpPr>
        <p:spPr bwMode="auto">
          <a:xfrm>
            <a:off x="9452953" y="7535043"/>
            <a:ext cx="3073026" cy="464936"/>
          </a:xfrm>
          <a:prstGeom prst="rect">
            <a:avLst/>
          </a:prstGeom>
          <a:noFill/>
          <a:ln w="9525">
            <a:noFill/>
            <a:round/>
            <a:headEnd/>
            <a:tailEnd/>
          </a:ln>
        </p:spPr>
        <p:txBody>
          <a:bodyPr wrap="square" lIns="135000" tIns="70200" rIns="135000" bIns="70200">
            <a:spAutoFit/>
          </a:bodyPr>
          <a:lstStyle/>
          <a:p>
            <a:pPr marL="0" marR="0" lvl="0" indent="0" algn="l" defTabSz="673929" rtl="0" eaLnBrk="0" fontAlgn="base" latinLnBrk="0" hangingPunct="0">
              <a:lnSpc>
                <a:spcPct val="100000"/>
              </a:lnSpc>
              <a:spcBef>
                <a:spcPct val="0"/>
              </a:spcBef>
              <a:spcAft>
                <a:spcPct val="0"/>
              </a:spcAft>
              <a:buClrTx/>
              <a:buSzTx/>
              <a:buFontTx/>
              <a:buNone/>
              <a:tabLst>
                <a:tab pos="0" algn="l"/>
                <a:tab pos="671547" algn="l"/>
                <a:tab pos="1345475" algn="l"/>
                <a:tab pos="2019401" algn="l"/>
                <a:tab pos="2693330" algn="l"/>
                <a:tab pos="3367257" algn="l"/>
                <a:tab pos="4041185" algn="l"/>
                <a:tab pos="4715111" algn="l"/>
                <a:tab pos="5389040" algn="l"/>
                <a:tab pos="6062966" algn="l"/>
                <a:tab pos="6736895" algn="l"/>
                <a:tab pos="7410821" algn="l"/>
                <a:tab pos="8084750" algn="l"/>
                <a:tab pos="8758676" algn="l"/>
                <a:tab pos="9432603" algn="l"/>
                <a:tab pos="10106531" algn="l"/>
                <a:tab pos="10780460" algn="l"/>
                <a:tab pos="11454386" algn="l"/>
                <a:tab pos="12128313" algn="l"/>
                <a:tab pos="12802241" algn="l"/>
                <a:tab pos="13476170" algn="l"/>
              </a:tabLst>
              <a:defRPr/>
            </a:pPr>
            <a:r>
              <a:rPr kumimoji="0" lang="it-IT" sz="21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a:cs typeface="Arial" panose="020B0604020202020204" pitchFamily="34" charset="0"/>
              </a:rPr>
              <a:t>Other</a:t>
            </a:r>
            <a:r>
              <a:rPr kumimoji="0" lang="it-IT" sz="2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 EU countries (*)</a:t>
            </a:r>
          </a:p>
        </p:txBody>
      </p:sp>
      <p:sp>
        <p:nvSpPr>
          <p:cNvPr id="62" name="Text Box 1"/>
          <p:cNvSpPr txBox="1">
            <a:spLocks noChangeArrowheads="1"/>
          </p:cNvSpPr>
          <p:nvPr/>
        </p:nvSpPr>
        <p:spPr bwMode="auto">
          <a:xfrm>
            <a:off x="9452957" y="5760033"/>
            <a:ext cx="2064497" cy="464936"/>
          </a:xfrm>
          <a:prstGeom prst="rect">
            <a:avLst/>
          </a:prstGeom>
          <a:noFill/>
          <a:ln w="9525">
            <a:noFill/>
            <a:round/>
            <a:headEnd/>
            <a:tailEnd/>
          </a:ln>
        </p:spPr>
        <p:txBody>
          <a:bodyPr wrap="square" lIns="135000" tIns="70200" rIns="135000" bIns="70200">
            <a:spAutoFit/>
          </a:bodyPr>
          <a:lstStyle/>
          <a:p>
            <a:pPr marL="0" marR="0" lvl="0" indent="0" algn="l" defTabSz="673929" rtl="0" eaLnBrk="0" fontAlgn="base" latinLnBrk="0" hangingPunct="0">
              <a:lnSpc>
                <a:spcPct val="100000"/>
              </a:lnSpc>
              <a:spcBef>
                <a:spcPct val="0"/>
              </a:spcBef>
              <a:spcAft>
                <a:spcPct val="0"/>
              </a:spcAft>
              <a:buClrTx/>
              <a:buSzTx/>
              <a:buFontTx/>
              <a:buNone/>
              <a:tabLst>
                <a:tab pos="0" algn="l"/>
                <a:tab pos="671547" algn="l"/>
                <a:tab pos="1345475" algn="l"/>
                <a:tab pos="2019401" algn="l"/>
                <a:tab pos="2693330" algn="l"/>
                <a:tab pos="3367257" algn="l"/>
                <a:tab pos="4041185" algn="l"/>
                <a:tab pos="4715111" algn="l"/>
                <a:tab pos="5389040" algn="l"/>
                <a:tab pos="6062966" algn="l"/>
                <a:tab pos="6736895" algn="l"/>
                <a:tab pos="7410821" algn="l"/>
                <a:tab pos="8084750" algn="l"/>
                <a:tab pos="8758676" algn="l"/>
                <a:tab pos="9432603" algn="l"/>
                <a:tab pos="10106531" algn="l"/>
                <a:tab pos="10780460" algn="l"/>
                <a:tab pos="11454386" algn="l"/>
                <a:tab pos="12128313" algn="l"/>
                <a:tab pos="12802241" algn="l"/>
                <a:tab pos="13476170" algn="l"/>
              </a:tabLst>
              <a:defRPr/>
            </a:pPr>
            <a:r>
              <a:rPr kumimoji="0" lang="it-IT" sz="2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Germany</a:t>
            </a:r>
          </a:p>
        </p:txBody>
      </p:sp>
      <p:sp>
        <p:nvSpPr>
          <p:cNvPr id="63" name="Text Box 1"/>
          <p:cNvSpPr txBox="1">
            <a:spLocks noChangeArrowheads="1"/>
          </p:cNvSpPr>
          <p:nvPr/>
        </p:nvSpPr>
        <p:spPr bwMode="auto">
          <a:xfrm>
            <a:off x="9452957" y="6194821"/>
            <a:ext cx="2064497" cy="464936"/>
          </a:xfrm>
          <a:prstGeom prst="rect">
            <a:avLst/>
          </a:prstGeom>
          <a:noFill/>
          <a:ln w="9525">
            <a:noFill/>
            <a:round/>
            <a:headEnd/>
            <a:tailEnd/>
          </a:ln>
        </p:spPr>
        <p:txBody>
          <a:bodyPr wrap="square" lIns="135000" tIns="70200" rIns="135000" bIns="70200">
            <a:spAutoFit/>
          </a:bodyPr>
          <a:lstStyle/>
          <a:p>
            <a:pPr marL="0" marR="0" lvl="0" indent="0" algn="l" defTabSz="673929" rtl="0" eaLnBrk="0" fontAlgn="base" latinLnBrk="0" hangingPunct="0">
              <a:lnSpc>
                <a:spcPct val="100000"/>
              </a:lnSpc>
              <a:spcBef>
                <a:spcPct val="0"/>
              </a:spcBef>
              <a:spcAft>
                <a:spcPct val="0"/>
              </a:spcAft>
              <a:buClrTx/>
              <a:buSzTx/>
              <a:buFontTx/>
              <a:buNone/>
              <a:tabLst>
                <a:tab pos="0" algn="l"/>
                <a:tab pos="671547" algn="l"/>
                <a:tab pos="1345475" algn="l"/>
                <a:tab pos="2019401" algn="l"/>
                <a:tab pos="2693330" algn="l"/>
                <a:tab pos="3367257" algn="l"/>
                <a:tab pos="4041185" algn="l"/>
                <a:tab pos="4715111" algn="l"/>
                <a:tab pos="5389040" algn="l"/>
                <a:tab pos="6062966" algn="l"/>
                <a:tab pos="6736895" algn="l"/>
                <a:tab pos="7410821" algn="l"/>
                <a:tab pos="8084750" algn="l"/>
                <a:tab pos="8758676" algn="l"/>
                <a:tab pos="9432603" algn="l"/>
                <a:tab pos="10106531" algn="l"/>
                <a:tab pos="10780460" algn="l"/>
                <a:tab pos="11454386" algn="l"/>
                <a:tab pos="12128313" algn="l"/>
                <a:tab pos="12802241" algn="l"/>
                <a:tab pos="13476170" algn="l"/>
              </a:tabLst>
              <a:defRPr/>
            </a:pPr>
            <a:r>
              <a:rPr kumimoji="0" lang="it-IT" sz="2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France</a:t>
            </a:r>
          </a:p>
        </p:txBody>
      </p:sp>
      <p:sp>
        <p:nvSpPr>
          <p:cNvPr id="64" name="Text Box 1"/>
          <p:cNvSpPr txBox="1">
            <a:spLocks noChangeArrowheads="1"/>
          </p:cNvSpPr>
          <p:nvPr/>
        </p:nvSpPr>
        <p:spPr bwMode="auto">
          <a:xfrm>
            <a:off x="9452957" y="6629604"/>
            <a:ext cx="2064497" cy="464936"/>
          </a:xfrm>
          <a:prstGeom prst="rect">
            <a:avLst/>
          </a:prstGeom>
          <a:noFill/>
          <a:ln w="9525">
            <a:noFill/>
            <a:round/>
            <a:headEnd/>
            <a:tailEnd/>
          </a:ln>
        </p:spPr>
        <p:txBody>
          <a:bodyPr wrap="square" lIns="135000" tIns="70200" rIns="135000" bIns="70200">
            <a:spAutoFit/>
          </a:bodyPr>
          <a:lstStyle/>
          <a:p>
            <a:pPr marL="0" marR="0" lvl="0" indent="0" algn="l" defTabSz="673929" rtl="0" eaLnBrk="0" fontAlgn="base" latinLnBrk="0" hangingPunct="0">
              <a:lnSpc>
                <a:spcPct val="100000"/>
              </a:lnSpc>
              <a:spcBef>
                <a:spcPct val="0"/>
              </a:spcBef>
              <a:spcAft>
                <a:spcPct val="0"/>
              </a:spcAft>
              <a:buClrTx/>
              <a:buSzTx/>
              <a:buFontTx/>
              <a:buNone/>
              <a:tabLst>
                <a:tab pos="0" algn="l"/>
                <a:tab pos="671547" algn="l"/>
                <a:tab pos="1345475" algn="l"/>
                <a:tab pos="2019401" algn="l"/>
                <a:tab pos="2693330" algn="l"/>
                <a:tab pos="3367257" algn="l"/>
                <a:tab pos="4041185" algn="l"/>
                <a:tab pos="4715111" algn="l"/>
                <a:tab pos="5389040" algn="l"/>
                <a:tab pos="6062966" algn="l"/>
                <a:tab pos="6736895" algn="l"/>
                <a:tab pos="7410821" algn="l"/>
                <a:tab pos="8084750" algn="l"/>
                <a:tab pos="8758676" algn="l"/>
                <a:tab pos="9432603" algn="l"/>
                <a:tab pos="10106531" algn="l"/>
                <a:tab pos="10780460" algn="l"/>
                <a:tab pos="11454386" algn="l"/>
                <a:tab pos="12128313" algn="l"/>
                <a:tab pos="12802241" algn="l"/>
                <a:tab pos="13476170" algn="l"/>
              </a:tabLst>
              <a:defRPr/>
            </a:pPr>
            <a:r>
              <a:rPr kumimoji="0" lang="it-IT" sz="2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UK</a:t>
            </a:r>
          </a:p>
        </p:txBody>
      </p:sp>
      <p:sp>
        <p:nvSpPr>
          <p:cNvPr id="65" name="Text Box 1"/>
          <p:cNvSpPr txBox="1">
            <a:spLocks noChangeArrowheads="1"/>
          </p:cNvSpPr>
          <p:nvPr/>
        </p:nvSpPr>
        <p:spPr bwMode="auto">
          <a:xfrm>
            <a:off x="9452957" y="7050949"/>
            <a:ext cx="2064497" cy="464936"/>
          </a:xfrm>
          <a:prstGeom prst="rect">
            <a:avLst/>
          </a:prstGeom>
          <a:noFill/>
          <a:ln w="9525">
            <a:noFill/>
            <a:round/>
            <a:headEnd/>
            <a:tailEnd/>
          </a:ln>
        </p:spPr>
        <p:txBody>
          <a:bodyPr wrap="square" lIns="135000" tIns="70200" rIns="135000" bIns="70200">
            <a:spAutoFit/>
          </a:bodyPr>
          <a:lstStyle/>
          <a:p>
            <a:pPr marL="0" marR="0" lvl="0" indent="0" algn="l" defTabSz="673929" rtl="0" eaLnBrk="0" fontAlgn="base" latinLnBrk="0" hangingPunct="0">
              <a:lnSpc>
                <a:spcPct val="100000"/>
              </a:lnSpc>
              <a:spcBef>
                <a:spcPct val="0"/>
              </a:spcBef>
              <a:spcAft>
                <a:spcPct val="0"/>
              </a:spcAft>
              <a:buClrTx/>
              <a:buSzTx/>
              <a:buFontTx/>
              <a:buNone/>
              <a:tabLst>
                <a:tab pos="0" algn="l"/>
                <a:tab pos="671547" algn="l"/>
                <a:tab pos="1345475" algn="l"/>
                <a:tab pos="2019401" algn="l"/>
                <a:tab pos="2693330" algn="l"/>
                <a:tab pos="3367257" algn="l"/>
                <a:tab pos="4041185" algn="l"/>
                <a:tab pos="4715111" algn="l"/>
                <a:tab pos="5389040" algn="l"/>
                <a:tab pos="6062966" algn="l"/>
                <a:tab pos="6736895" algn="l"/>
                <a:tab pos="7410821" algn="l"/>
                <a:tab pos="8084750" algn="l"/>
                <a:tab pos="8758676" algn="l"/>
                <a:tab pos="9432603" algn="l"/>
                <a:tab pos="10106531" algn="l"/>
                <a:tab pos="10780460" algn="l"/>
                <a:tab pos="11454386" algn="l"/>
                <a:tab pos="12128313" algn="l"/>
                <a:tab pos="12802241" algn="l"/>
                <a:tab pos="13476170" algn="l"/>
              </a:tabLst>
              <a:defRPr/>
            </a:pPr>
            <a:r>
              <a:rPr kumimoji="0" lang="it-IT" sz="21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a:cs typeface="Arial" panose="020B0604020202020204" pitchFamily="34" charset="0"/>
              </a:rPr>
              <a:t>Spain</a:t>
            </a:r>
            <a:endParaRPr kumimoji="0" lang="it-IT" sz="2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endParaRPr>
          </a:p>
        </p:txBody>
      </p:sp>
      <p:sp>
        <p:nvSpPr>
          <p:cNvPr id="66" name="Text Box 1"/>
          <p:cNvSpPr txBox="1">
            <a:spLocks noChangeArrowheads="1"/>
          </p:cNvSpPr>
          <p:nvPr/>
        </p:nvSpPr>
        <p:spPr bwMode="auto">
          <a:xfrm>
            <a:off x="11828536" y="4910733"/>
            <a:ext cx="1179087" cy="464936"/>
          </a:xfrm>
          <a:prstGeom prst="rect">
            <a:avLst/>
          </a:prstGeom>
          <a:noFill/>
          <a:ln w="9525">
            <a:noFill/>
            <a:round/>
            <a:headEnd/>
            <a:tailEnd/>
          </a:ln>
        </p:spPr>
        <p:txBody>
          <a:bodyPr wrap="square" lIns="135000" tIns="70200" rIns="135000" bIns="70200">
            <a:spAutoFit/>
          </a:bodyPr>
          <a:lstStyle/>
          <a:p>
            <a:pPr marL="0" marR="0" lvl="0" indent="0" algn="r" defTabSz="673929" rtl="0" eaLnBrk="0" fontAlgn="base" latinLnBrk="0" hangingPunct="0">
              <a:lnSpc>
                <a:spcPct val="100000"/>
              </a:lnSpc>
              <a:spcBef>
                <a:spcPct val="0"/>
              </a:spcBef>
              <a:spcAft>
                <a:spcPct val="0"/>
              </a:spcAft>
              <a:buClrTx/>
              <a:buSzTx/>
              <a:buFontTx/>
              <a:buNone/>
              <a:tabLst>
                <a:tab pos="0" algn="l"/>
                <a:tab pos="671547" algn="l"/>
                <a:tab pos="1345475" algn="l"/>
                <a:tab pos="2019401" algn="l"/>
                <a:tab pos="2693330" algn="l"/>
                <a:tab pos="3367257" algn="l"/>
                <a:tab pos="4041185" algn="l"/>
                <a:tab pos="4715111" algn="l"/>
                <a:tab pos="5389040" algn="l"/>
                <a:tab pos="6062966" algn="l"/>
                <a:tab pos="6736895" algn="l"/>
                <a:tab pos="7410821" algn="l"/>
                <a:tab pos="8084750" algn="l"/>
                <a:tab pos="8758676" algn="l"/>
                <a:tab pos="9432603" algn="l"/>
                <a:tab pos="10106531" algn="l"/>
                <a:tab pos="10780460" algn="l"/>
                <a:tab pos="11454386" algn="l"/>
                <a:tab pos="12128313" algn="l"/>
                <a:tab pos="12802241" algn="l"/>
                <a:tab pos="13476170" algn="l"/>
              </a:tabLst>
              <a:defRPr/>
            </a:pPr>
            <a:r>
              <a:rPr kumimoji="0" lang="it-IT" sz="2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7,900</a:t>
            </a:r>
          </a:p>
        </p:txBody>
      </p:sp>
      <p:sp>
        <p:nvSpPr>
          <p:cNvPr id="67" name="Text Box 1"/>
          <p:cNvSpPr txBox="1">
            <a:spLocks noChangeArrowheads="1"/>
          </p:cNvSpPr>
          <p:nvPr/>
        </p:nvSpPr>
        <p:spPr bwMode="auto">
          <a:xfrm>
            <a:off x="11828536" y="5314303"/>
            <a:ext cx="1179087" cy="464936"/>
          </a:xfrm>
          <a:prstGeom prst="rect">
            <a:avLst/>
          </a:prstGeom>
          <a:noFill/>
          <a:ln w="9525">
            <a:noFill/>
            <a:round/>
            <a:headEnd/>
            <a:tailEnd/>
          </a:ln>
        </p:spPr>
        <p:txBody>
          <a:bodyPr wrap="square" lIns="135000" tIns="70200" rIns="135000" bIns="70200">
            <a:spAutoFit/>
          </a:bodyPr>
          <a:lstStyle/>
          <a:p>
            <a:pPr marL="0" marR="0" lvl="0" indent="0" algn="r" defTabSz="673929" rtl="0" eaLnBrk="0" fontAlgn="base" latinLnBrk="0" hangingPunct="0">
              <a:lnSpc>
                <a:spcPct val="100000"/>
              </a:lnSpc>
              <a:spcBef>
                <a:spcPct val="0"/>
              </a:spcBef>
              <a:spcAft>
                <a:spcPct val="0"/>
              </a:spcAft>
              <a:buClrTx/>
              <a:buSzTx/>
              <a:buFontTx/>
              <a:buNone/>
              <a:tabLst>
                <a:tab pos="0" algn="l"/>
                <a:tab pos="671547" algn="l"/>
                <a:tab pos="1345475" algn="l"/>
                <a:tab pos="2019401" algn="l"/>
                <a:tab pos="2693330" algn="l"/>
                <a:tab pos="3367257" algn="l"/>
                <a:tab pos="4041185" algn="l"/>
                <a:tab pos="4715111" algn="l"/>
                <a:tab pos="5389040" algn="l"/>
                <a:tab pos="6062966" algn="l"/>
                <a:tab pos="6736895" algn="l"/>
                <a:tab pos="7410821" algn="l"/>
                <a:tab pos="8084750" algn="l"/>
                <a:tab pos="8758676" algn="l"/>
                <a:tab pos="9432603" algn="l"/>
                <a:tab pos="10106531" algn="l"/>
                <a:tab pos="10780460" algn="l"/>
                <a:tab pos="11454386" algn="l"/>
                <a:tab pos="12128313" algn="l"/>
                <a:tab pos="12802241" algn="l"/>
                <a:tab pos="13476170" algn="l"/>
              </a:tabLst>
              <a:defRPr/>
            </a:pPr>
            <a:r>
              <a:rPr kumimoji="0" lang="it-IT" sz="2100" b="1" i="0" u="none" strike="noStrike" kern="1200" cap="none" spc="0" normalizeH="0" baseline="0" noProof="0" dirty="0">
                <a:ln>
                  <a:noFill/>
                </a:ln>
                <a:solidFill>
                  <a:srgbClr val="5B9BD5"/>
                </a:solidFill>
                <a:effectLst/>
                <a:uLnTx/>
                <a:uFillTx/>
                <a:latin typeface="Arial" panose="020B0604020202020204" pitchFamily="34" charset="0"/>
                <a:ea typeface="ＭＳ Ｐゴシック"/>
                <a:cs typeface="Arial" panose="020B0604020202020204" pitchFamily="34" charset="0"/>
              </a:rPr>
              <a:t>1,872</a:t>
            </a:r>
          </a:p>
        </p:txBody>
      </p:sp>
      <p:sp>
        <p:nvSpPr>
          <p:cNvPr id="68" name="Text Box 1"/>
          <p:cNvSpPr txBox="1">
            <a:spLocks noChangeArrowheads="1"/>
          </p:cNvSpPr>
          <p:nvPr/>
        </p:nvSpPr>
        <p:spPr bwMode="auto">
          <a:xfrm>
            <a:off x="11828536" y="5759469"/>
            <a:ext cx="1179087" cy="464936"/>
          </a:xfrm>
          <a:prstGeom prst="rect">
            <a:avLst/>
          </a:prstGeom>
          <a:noFill/>
          <a:ln w="9525">
            <a:noFill/>
            <a:round/>
            <a:headEnd/>
            <a:tailEnd/>
          </a:ln>
        </p:spPr>
        <p:txBody>
          <a:bodyPr wrap="square" lIns="135000" tIns="70200" rIns="135000" bIns="70200">
            <a:spAutoFit/>
          </a:bodyPr>
          <a:lstStyle/>
          <a:p>
            <a:pPr marL="0" marR="0" lvl="0" indent="0" algn="r" defTabSz="673929" rtl="0" eaLnBrk="0" fontAlgn="base" latinLnBrk="0" hangingPunct="0">
              <a:lnSpc>
                <a:spcPct val="100000"/>
              </a:lnSpc>
              <a:spcBef>
                <a:spcPct val="0"/>
              </a:spcBef>
              <a:spcAft>
                <a:spcPct val="0"/>
              </a:spcAft>
              <a:buClrTx/>
              <a:buSzTx/>
              <a:buFontTx/>
              <a:buNone/>
              <a:tabLst>
                <a:tab pos="0" algn="l"/>
                <a:tab pos="671547" algn="l"/>
                <a:tab pos="1345475" algn="l"/>
                <a:tab pos="2019401" algn="l"/>
                <a:tab pos="2693330" algn="l"/>
                <a:tab pos="3367257" algn="l"/>
                <a:tab pos="4041185" algn="l"/>
                <a:tab pos="4715111" algn="l"/>
                <a:tab pos="5389040" algn="l"/>
                <a:tab pos="6062966" algn="l"/>
                <a:tab pos="6736895" algn="l"/>
                <a:tab pos="7410821" algn="l"/>
                <a:tab pos="8084750" algn="l"/>
                <a:tab pos="8758676" algn="l"/>
                <a:tab pos="9432603" algn="l"/>
                <a:tab pos="10106531" algn="l"/>
                <a:tab pos="10780460" algn="l"/>
                <a:tab pos="11454386" algn="l"/>
                <a:tab pos="12128313" algn="l"/>
                <a:tab pos="12802241" algn="l"/>
                <a:tab pos="13476170" algn="l"/>
              </a:tabLst>
              <a:defRPr/>
            </a:pPr>
            <a:r>
              <a:rPr kumimoji="0" lang="it-IT" sz="2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1,747</a:t>
            </a:r>
          </a:p>
        </p:txBody>
      </p:sp>
      <p:sp>
        <p:nvSpPr>
          <p:cNvPr id="69" name="Text Box 1"/>
          <p:cNvSpPr txBox="1">
            <a:spLocks noChangeArrowheads="1"/>
          </p:cNvSpPr>
          <p:nvPr/>
        </p:nvSpPr>
        <p:spPr bwMode="auto">
          <a:xfrm>
            <a:off x="11828536" y="6190059"/>
            <a:ext cx="1179087" cy="464936"/>
          </a:xfrm>
          <a:prstGeom prst="rect">
            <a:avLst/>
          </a:prstGeom>
          <a:noFill/>
          <a:ln w="9525">
            <a:noFill/>
            <a:round/>
            <a:headEnd/>
            <a:tailEnd/>
          </a:ln>
        </p:spPr>
        <p:txBody>
          <a:bodyPr wrap="square" lIns="135000" tIns="70200" rIns="135000" bIns="70200">
            <a:spAutoFit/>
          </a:bodyPr>
          <a:lstStyle/>
          <a:p>
            <a:pPr marL="0" marR="0" lvl="0" indent="0" algn="r" defTabSz="673929" rtl="0" eaLnBrk="0" fontAlgn="base" latinLnBrk="0" hangingPunct="0">
              <a:lnSpc>
                <a:spcPct val="100000"/>
              </a:lnSpc>
              <a:spcBef>
                <a:spcPct val="0"/>
              </a:spcBef>
              <a:spcAft>
                <a:spcPct val="0"/>
              </a:spcAft>
              <a:buClrTx/>
              <a:buSzTx/>
              <a:buFontTx/>
              <a:buNone/>
              <a:tabLst>
                <a:tab pos="0" algn="l"/>
                <a:tab pos="671547" algn="l"/>
                <a:tab pos="1345475" algn="l"/>
                <a:tab pos="2019401" algn="l"/>
                <a:tab pos="2693330" algn="l"/>
                <a:tab pos="3367257" algn="l"/>
                <a:tab pos="4041185" algn="l"/>
                <a:tab pos="4715111" algn="l"/>
                <a:tab pos="5389040" algn="l"/>
                <a:tab pos="6062966" algn="l"/>
                <a:tab pos="6736895" algn="l"/>
                <a:tab pos="7410821" algn="l"/>
                <a:tab pos="8084750" algn="l"/>
                <a:tab pos="8758676" algn="l"/>
                <a:tab pos="9432603" algn="l"/>
                <a:tab pos="10106531" algn="l"/>
                <a:tab pos="10780460" algn="l"/>
                <a:tab pos="11454386" algn="l"/>
                <a:tab pos="12128313" algn="l"/>
                <a:tab pos="12802241" algn="l"/>
                <a:tab pos="13476170" algn="l"/>
              </a:tabLst>
              <a:defRPr/>
            </a:pPr>
            <a:r>
              <a:rPr kumimoji="0" lang="it-IT" sz="2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1,519</a:t>
            </a:r>
          </a:p>
        </p:txBody>
      </p:sp>
      <p:sp>
        <p:nvSpPr>
          <p:cNvPr id="70" name="Text Box 1"/>
          <p:cNvSpPr txBox="1">
            <a:spLocks noChangeArrowheads="1"/>
          </p:cNvSpPr>
          <p:nvPr/>
        </p:nvSpPr>
        <p:spPr bwMode="auto">
          <a:xfrm>
            <a:off x="11828536" y="6620641"/>
            <a:ext cx="1179087" cy="464936"/>
          </a:xfrm>
          <a:prstGeom prst="rect">
            <a:avLst/>
          </a:prstGeom>
          <a:noFill/>
          <a:ln w="9525">
            <a:noFill/>
            <a:round/>
            <a:headEnd/>
            <a:tailEnd/>
          </a:ln>
        </p:spPr>
        <p:txBody>
          <a:bodyPr wrap="square" lIns="135000" tIns="70200" rIns="135000" bIns="70200">
            <a:spAutoFit/>
          </a:bodyPr>
          <a:lstStyle/>
          <a:p>
            <a:pPr marL="0" marR="0" lvl="0" indent="0" algn="r" defTabSz="673929" rtl="0" eaLnBrk="0" fontAlgn="base" latinLnBrk="0" hangingPunct="0">
              <a:lnSpc>
                <a:spcPct val="100000"/>
              </a:lnSpc>
              <a:spcBef>
                <a:spcPct val="0"/>
              </a:spcBef>
              <a:spcAft>
                <a:spcPct val="0"/>
              </a:spcAft>
              <a:buClrTx/>
              <a:buSzTx/>
              <a:buFontTx/>
              <a:buNone/>
              <a:tabLst>
                <a:tab pos="0" algn="l"/>
                <a:tab pos="671547" algn="l"/>
                <a:tab pos="1345475" algn="l"/>
                <a:tab pos="2019401" algn="l"/>
                <a:tab pos="2693330" algn="l"/>
                <a:tab pos="3367257" algn="l"/>
                <a:tab pos="4041185" algn="l"/>
                <a:tab pos="4715111" algn="l"/>
                <a:tab pos="5389040" algn="l"/>
                <a:tab pos="6062966" algn="l"/>
                <a:tab pos="6736895" algn="l"/>
                <a:tab pos="7410821" algn="l"/>
                <a:tab pos="8084750" algn="l"/>
                <a:tab pos="8758676" algn="l"/>
                <a:tab pos="9432603" algn="l"/>
                <a:tab pos="10106531" algn="l"/>
                <a:tab pos="10780460" algn="l"/>
                <a:tab pos="11454386" algn="l"/>
                <a:tab pos="12128313" algn="l"/>
                <a:tab pos="12802241" algn="l"/>
                <a:tab pos="13476170" algn="l"/>
              </a:tabLst>
              <a:defRPr/>
            </a:pPr>
            <a:r>
              <a:rPr kumimoji="0" lang="it-IT" sz="2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784</a:t>
            </a:r>
          </a:p>
        </p:txBody>
      </p:sp>
      <p:sp>
        <p:nvSpPr>
          <p:cNvPr id="71" name="Text Box 1"/>
          <p:cNvSpPr txBox="1">
            <a:spLocks noChangeArrowheads="1"/>
          </p:cNvSpPr>
          <p:nvPr/>
        </p:nvSpPr>
        <p:spPr bwMode="auto">
          <a:xfrm>
            <a:off x="11828536" y="7048207"/>
            <a:ext cx="1179087" cy="464936"/>
          </a:xfrm>
          <a:prstGeom prst="rect">
            <a:avLst/>
          </a:prstGeom>
          <a:noFill/>
          <a:ln w="9525">
            <a:noFill/>
            <a:round/>
            <a:headEnd/>
            <a:tailEnd/>
          </a:ln>
        </p:spPr>
        <p:txBody>
          <a:bodyPr wrap="square" lIns="135000" tIns="70200" rIns="135000" bIns="70200">
            <a:spAutoFit/>
          </a:bodyPr>
          <a:lstStyle/>
          <a:p>
            <a:pPr marL="0" marR="0" lvl="0" indent="0" algn="r" defTabSz="673929" rtl="0" eaLnBrk="0" fontAlgn="base" latinLnBrk="0" hangingPunct="0">
              <a:lnSpc>
                <a:spcPct val="100000"/>
              </a:lnSpc>
              <a:spcBef>
                <a:spcPct val="0"/>
              </a:spcBef>
              <a:spcAft>
                <a:spcPct val="0"/>
              </a:spcAft>
              <a:buClrTx/>
              <a:buSzTx/>
              <a:buFontTx/>
              <a:buNone/>
              <a:tabLst>
                <a:tab pos="0" algn="l"/>
                <a:tab pos="671547" algn="l"/>
                <a:tab pos="1345475" algn="l"/>
                <a:tab pos="2019401" algn="l"/>
                <a:tab pos="2693330" algn="l"/>
                <a:tab pos="3367257" algn="l"/>
                <a:tab pos="4041185" algn="l"/>
                <a:tab pos="4715111" algn="l"/>
                <a:tab pos="5389040" algn="l"/>
                <a:tab pos="6062966" algn="l"/>
                <a:tab pos="6736895" algn="l"/>
                <a:tab pos="7410821" algn="l"/>
                <a:tab pos="8084750" algn="l"/>
                <a:tab pos="8758676" algn="l"/>
                <a:tab pos="9432603" algn="l"/>
                <a:tab pos="10106531" algn="l"/>
                <a:tab pos="10780460" algn="l"/>
                <a:tab pos="11454386" algn="l"/>
                <a:tab pos="12128313" algn="l"/>
                <a:tab pos="12802241" algn="l"/>
                <a:tab pos="13476170" algn="l"/>
              </a:tabLst>
              <a:defRPr/>
            </a:pPr>
            <a:r>
              <a:rPr kumimoji="0" lang="it-IT" sz="2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496</a:t>
            </a:r>
          </a:p>
        </p:txBody>
      </p:sp>
      <p:sp>
        <p:nvSpPr>
          <p:cNvPr id="72" name="Text Box 1"/>
          <p:cNvSpPr txBox="1">
            <a:spLocks noChangeArrowheads="1"/>
          </p:cNvSpPr>
          <p:nvPr/>
        </p:nvSpPr>
        <p:spPr bwMode="auto">
          <a:xfrm>
            <a:off x="11828536" y="7532301"/>
            <a:ext cx="1179087" cy="464936"/>
          </a:xfrm>
          <a:prstGeom prst="rect">
            <a:avLst/>
          </a:prstGeom>
          <a:noFill/>
          <a:ln w="9525">
            <a:noFill/>
            <a:round/>
            <a:headEnd/>
            <a:tailEnd/>
          </a:ln>
        </p:spPr>
        <p:txBody>
          <a:bodyPr wrap="square" lIns="135000" tIns="70200" rIns="135000" bIns="70200">
            <a:spAutoFit/>
          </a:bodyPr>
          <a:lstStyle/>
          <a:p>
            <a:pPr marL="0" marR="0" lvl="0" indent="0" algn="r" defTabSz="673929" rtl="0" eaLnBrk="0" fontAlgn="base" latinLnBrk="0" hangingPunct="0">
              <a:lnSpc>
                <a:spcPct val="100000"/>
              </a:lnSpc>
              <a:spcBef>
                <a:spcPct val="0"/>
              </a:spcBef>
              <a:spcAft>
                <a:spcPct val="0"/>
              </a:spcAft>
              <a:buClrTx/>
              <a:buSzTx/>
              <a:buFontTx/>
              <a:buNone/>
              <a:tabLst>
                <a:tab pos="0" algn="l"/>
                <a:tab pos="671547" algn="l"/>
                <a:tab pos="1345475" algn="l"/>
                <a:tab pos="2019401" algn="l"/>
                <a:tab pos="2693330" algn="l"/>
                <a:tab pos="3367257" algn="l"/>
                <a:tab pos="4041185" algn="l"/>
                <a:tab pos="4715111" algn="l"/>
                <a:tab pos="5389040" algn="l"/>
                <a:tab pos="6062966" algn="l"/>
                <a:tab pos="6736895" algn="l"/>
                <a:tab pos="7410821" algn="l"/>
                <a:tab pos="8084750" algn="l"/>
                <a:tab pos="8758676" algn="l"/>
                <a:tab pos="9432603" algn="l"/>
                <a:tab pos="10106531" algn="l"/>
                <a:tab pos="10780460" algn="l"/>
                <a:tab pos="11454386" algn="l"/>
                <a:tab pos="12128313" algn="l"/>
                <a:tab pos="12802241" algn="l"/>
                <a:tab pos="13476170" algn="l"/>
              </a:tabLst>
              <a:defRPr/>
            </a:pPr>
            <a:r>
              <a:rPr kumimoji="0" lang="it-IT" sz="2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1,483</a:t>
            </a:r>
          </a:p>
        </p:txBody>
      </p:sp>
      <p:sp>
        <p:nvSpPr>
          <p:cNvPr id="73" name="CasellaDiTesto 72"/>
          <p:cNvSpPr txBox="1"/>
          <p:nvPr/>
        </p:nvSpPr>
        <p:spPr>
          <a:xfrm>
            <a:off x="9692922" y="2291664"/>
            <a:ext cx="6960150" cy="830997"/>
          </a:xfrm>
          <a:prstGeom prst="rect">
            <a:avLst/>
          </a:prstGeom>
          <a:noFill/>
        </p:spPr>
        <p:txBody>
          <a:bodyPr wrap="square" rtlCol="0">
            <a:spAutoFit/>
          </a:bodyPr>
          <a:lstStyle/>
          <a:p>
            <a:pPr marL="0" marR="0" lvl="0" indent="0" algn="ctr" defTabSz="1371669" rtl="0" eaLnBrk="0" fontAlgn="auto" latinLnBrk="0" hangingPunct="0">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4472C4">
                    <a:lumMod val="50000"/>
                  </a:srgbClr>
                </a:solidFill>
                <a:effectLst/>
                <a:uLnTx/>
                <a:uFillTx/>
                <a:latin typeface="Arial" panose="020B0604020202020204" pitchFamily="34" charset="0"/>
                <a:ea typeface="MS Gothic" pitchFamily="49" charset="-128"/>
                <a:cs typeface="Arial" panose="020B0604020202020204" pitchFamily="34" charset="0"/>
              </a:rPr>
              <a:t>Pharma CDMO manufacturing value and employment in EU countries</a:t>
            </a:r>
          </a:p>
        </p:txBody>
      </p:sp>
      <p:sp>
        <p:nvSpPr>
          <p:cNvPr id="74" name="CasellaDiTesto 73"/>
          <p:cNvSpPr txBox="1"/>
          <p:nvPr/>
        </p:nvSpPr>
        <p:spPr bwMode="auto">
          <a:xfrm>
            <a:off x="13318705" y="4182302"/>
            <a:ext cx="4585047" cy="3982565"/>
          </a:xfrm>
          <a:prstGeom prst="rect">
            <a:avLst/>
          </a:prstGeom>
          <a:noFill/>
          <a:ln w="9525">
            <a:noFill/>
            <a:miter lim="800000"/>
            <a:headEnd/>
            <a:tailEnd/>
          </a:ln>
        </p:spPr>
        <p:txBody>
          <a:bodyPr wrap="square" rtlCol="0">
            <a:spAutoFit/>
          </a:bodyPr>
          <a:lstStyle/>
          <a:p>
            <a:pPr marL="342917" marR="0" lvl="0" indent="-342917" algn="l" defTabSz="1371669" rtl="0" eaLnBrk="0" fontAlgn="auto" latinLnBrk="0" hangingPunct="0">
              <a:lnSpc>
                <a:spcPct val="120000"/>
              </a:lnSpc>
              <a:spcBef>
                <a:spcPts val="0"/>
              </a:spcBef>
              <a:spcAft>
                <a:spcPts val="900"/>
              </a:spcAft>
              <a:buClr>
                <a:srgbClr val="4472C4">
                  <a:lumMod val="50000"/>
                </a:srgbClr>
              </a:buClr>
              <a:buSzPct val="80000"/>
              <a:buFont typeface="Wingdings" panose="05000000000000000000" pitchFamily="2" charset="2"/>
              <a:buChar char="q"/>
              <a:tabLst/>
              <a:defRPr/>
            </a:pPr>
            <a:r>
              <a:rPr kumimoji="0" lang="it-IT" altLang="it-IT" sz="2000" b="0" i="0" u="none" strike="noStrike" kern="0" cap="none" spc="0" normalizeH="0" baseline="0" noProof="0" dirty="0">
                <a:ln>
                  <a:noFill/>
                </a:ln>
                <a:solidFill>
                  <a:srgbClr val="75787B"/>
                </a:solidFill>
                <a:effectLst/>
                <a:uLnTx/>
                <a:uFillTx/>
                <a:latin typeface="Arial" panose="020B0604020202020204" pitchFamily="34" charset="0"/>
                <a:ea typeface="ＭＳ Ｐゴシック"/>
                <a:cs typeface="Arial" panose="020B0604020202020204" pitchFamily="34" charset="0"/>
                <a:sym typeface="Apex New Medium" panose="02010600040501010103" pitchFamily="2" charset="0"/>
              </a:rPr>
              <a:t>1</a:t>
            </a:r>
            <a:r>
              <a:rPr kumimoji="0" lang="it-IT" altLang="it-IT" sz="2000" b="0" i="0" u="none" strike="noStrike" kern="0" cap="none" spc="0" normalizeH="0" baseline="30000" noProof="0" dirty="0">
                <a:ln>
                  <a:noFill/>
                </a:ln>
                <a:solidFill>
                  <a:srgbClr val="75787B"/>
                </a:solidFill>
                <a:effectLst/>
                <a:uLnTx/>
                <a:uFillTx/>
                <a:latin typeface="Arial" panose="020B0604020202020204" pitchFamily="34" charset="0"/>
                <a:ea typeface="ＭＳ Ｐゴシック"/>
                <a:cs typeface="Arial" panose="020B0604020202020204" pitchFamily="34" charset="0"/>
                <a:sym typeface="Apex New Medium" panose="02010600040501010103" pitchFamily="2" charset="0"/>
              </a:rPr>
              <a:t>st</a:t>
            </a:r>
            <a:r>
              <a:rPr kumimoji="0" lang="it-IT" altLang="it-IT" sz="2000" b="0" i="0" u="none" strike="noStrike" kern="0" cap="none" spc="0" normalizeH="0" baseline="0" noProof="0" dirty="0">
                <a:ln>
                  <a:noFill/>
                </a:ln>
                <a:solidFill>
                  <a:srgbClr val="75787B"/>
                </a:solidFill>
                <a:effectLst/>
                <a:uLnTx/>
                <a:uFillTx/>
                <a:latin typeface="Arial" panose="020B0604020202020204" pitchFamily="34" charset="0"/>
                <a:ea typeface="ＭＳ Ｐゴシック"/>
                <a:cs typeface="Arial" panose="020B0604020202020204" pitchFamily="34" charset="0"/>
                <a:sym typeface="Apex New Medium" panose="02010600040501010103" pitchFamily="2" charset="0"/>
              </a:rPr>
              <a:t> for </a:t>
            </a:r>
            <a:r>
              <a:rPr kumimoji="0" lang="en-US" altLang="it-IT" sz="2000" b="1" i="0" u="none" strike="noStrike" kern="0" cap="none" spc="0" normalizeH="0" baseline="0" noProof="0" dirty="0">
                <a:ln>
                  <a:noFill/>
                </a:ln>
                <a:solidFill>
                  <a:srgbClr val="4472C4">
                    <a:lumMod val="50000"/>
                  </a:srgbClr>
                </a:solidFill>
                <a:effectLst/>
                <a:uLnTx/>
                <a:uFillTx/>
                <a:latin typeface="Arial" panose="020B0604020202020204" pitchFamily="34" charset="0"/>
                <a:ea typeface="ＭＳ Ｐゴシック"/>
                <a:cs typeface="Arial" panose="020B0604020202020204" pitchFamily="34" charset="0"/>
                <a:sym typeface="Apex New Medium" panose="02010600040501010103" pitchFamily="2" charset="0"/>
              </a:rPr>
              <a:t>manufacturing value</a:t>
            </a:r>
          </a:p>
          <a:p>
            <a:pPr marL="342917" marR="0" lvl="0" indent="-342917" algn="l" defTabSz="1371669" rtl="0" eaLnBrk="0" fontAlgn="auto" latinLnBrk="0" hangingPunct="0">
              <a:lnSpc>
                <a:spcPct val="120000"/>
              </a:lnSpc>
              <a:spcBef>
                <a:spcPts val="0"/>
              </a:spcBef>
              <a:spcAft>
                <a:spcPts val="900"/>
              </a:spcAft>
              <a:buClr>
                <a:srgbClr val="4472C4">
                  <a:lumMod val="50000"/>
                </a:srgbClr>
              </a:buClr>
              <a:buSzPct val="80000"/>
              <a:buFont typeface="Wingdings" panose="05000000000000000000" pitchFamily="2" charset="2"/>
              <a:buChar char="q"/>
              <a:tabLst/>
              <a:defRPr/>
            </a:pPr>
            <a:r>
              <a:rPr kumimoji="0" lang="en-US" altLang="it-IT" sz="2000" b="0" i="0" u="none" strike="noStrike" kern="0" cap="none" spc="0" normalizeH="0" baseline="0" noProof="0" dirty="0">
                <a:ln>
                  <a:noFill/>
                </a:ln>
                <a:solidFill>
                  <a:srgbClr val="75787B"/>
                </a:solidFill>
                <a:effectLst/>
                <a:uLnTx/>
                <a:uFillTx/>
                <a:latin typeface="Arial" panose="020B0604020202020204" pitchFamily="34" charset="0"/>
                <a:ea typeface="ＭＳ Ｐゴシック"/>
                <a:cs typeface="Arial" panose="020B0604020202020204" pitchFamily="34" charset="0"/>
                <a:sym typeface="Apex New Medium" panose="02010600040501010103" pitchFamily="2" charset="0"/>
              </a:rPr>
              <a:t>Growing since 2010 in </a:t>
            </a:r>
            <a:r>
              <a:rPr kumimoji="0" lang="en-US" altLang="it-IT" sz="2000" b="1" i="0" u="none" strike="noStrike" kern="0" cap="none" spc="0" normalizeH="0" baseline="0" noProof="0" dirty="0">
                <a:ln>
                  <a:noFill/>
                </a:ln>
                <a:solidFill>
                  <a:srgbClr val="4472C4">
                    <a:lumMod val="50000"/>
                  </a:srgbClr>
                </a:solidFill>
                <a:effectLst/>
                <a:uLnTx/>
                <a:uFillTx/>
                <a:latin typeface="Arial" panose="020B0604020202020204" pitchFamily="34" charset="0"/>
                <a:ea typeface="ＭＳ Ｐゴシック"/>
                <a:cs typeface="Arial" panose="020B0604020202020204" pitchFamily="34" charset="0"/>
                <a:sym typeface="Apex New Medium" panose="02010600040501010103" pitchFamily="2" charset="0"/>
              </a:rPr>
              <a:t>production</a:t>
            </a:r>
            <a:r>
              <a:rPr kumimoji="0" lang="en-US" altLang="it-IT" sz="2000" b="0" i="0" u="none" strike="noStrike" kern="0" cap="none" spc="0" normalizeH="0" baseline="0" noProof="0" dirty="0">
                <a:ln>
                  <a:noFill/>
                </a:ln>
                <a:solidFill>
                  <a:srgbClr val="75787B"/>
                </a:solidFill>
                <a:effectLst/>
                <a:uLnTx/>
                <a:uFillTx/>
                <a:latin typeface="Arial" panose="020B0604020202020204" pitchFamily="34" charset="0"/>
                <a:ea typeface="ＭＳ Ｐゴシック"/>
                <a:cs typeface="Arial" panose="020B0604020202020204" pitchFamily="34" charset="0"/>
                <a:sym typeface="Apex New Medium" panose="02010600040501010103" pitchFamily="2" charset="0"/>
              </a:rPr>
              <a:t> (+41%, especially in innovative products) and </a:t>
            </a:r>
            <a:r>
              <a:rPr kumimoji="0" lang="en-US" altLang="it-IT" sz="2000" b="1" i="0" u="none" strike="noStrike" kern="0" cap="none" spc="0" normalizeH="0" baseline="0" noProof="0" dirty="0">
                <a:ln>
                  <a:noFill/>
                </a:ln>
                <a:solidFill>
                  <a:srgbClr val="4472C4">
                    <a:lumMod val="50000"/>
                  </a:srgbClr>
                </a:solidFill>
                <a:effectLst/>
                <a:uLnTx/>
                <a:uFillTx/>
                <a:latin typeface="Arial" panose="020B0604020202020204" pitchFamily="34" charset="0"/>
                <a:ea typeface="ＭＳ Ｐゴシック"/>
                <a:cs typeface="Arial" panose="020B0604020202020204" pitchFamily="34" charset="0"/>
                <a:sym typeface="Apex New Medium" panose="02010600040501010103" pitchFamily="2" charset="0"/>
              </a:rPr>
              <a:t>export</a:t>
            </a:r>
            <a:r>
              <a:rPr kumimoji="0" lang="en-US" altLang="it-IT" sz="2000" b="0" i="0" u="none" strike="noStrike" kern="0" cap="none" spc="0" normalizeH="0" baseline="0" noProof="0" dirty="0">
                <a:ln>
                  <a:noFill/>
                </a:ln>
                <a:solidFill>
                  <a:srgbClr val="75787B"/>
                </a:solidFill>
                <a:effectLst/>
                <a:uLnTx/>
                <a:uFillTx/>
                <a:latin typeface="Arial" panose="020B0604020202020204" pitchFamily="34" charset="0"/>
                <a:ea typeface="ＭＳ Ｐゴシック"/>
                <a:cs typeface="Arial" panose="020B0604020202020204" pitchFamily="34" charset="0"/>
                <a:sym typeface="Apex New Medium" panose="02010600040501010103" pitchFamily="2" charset="0"/>
              </a:rPr>
              <a:t> (+67%, especially towards advanced economies)</a:t>
            </a:r>
          </a:p>
          <a:p>
            <a:pPr marL="342917" marR="0" lvl="0" indent="-342917" algn="l" defTabSz="1371669" rtl="0" eaLnBrk="0" fontAlgn="auto" latinLnBrk="0" hangingPunct="0">
              <a:lnSpc>
                <a:spcPct val="120000"/>
              </a:lnSpc>
              <a:spcBef>
                <a:spcPts val="0"/>
              </a:spcBef>
              <a:spcAft>
                <a:spcPts val="900"/>
              </a:spcAft>
              <a:buClr>
                <a:srgbClr val="4472C4">
                  <a:lumMod val="50000"/>
                </a:srgbClr>
              </a:buClr>
              <a:buSzPct val="80000"/>
              <a:buFont typeface="Wingdings" panose="05000000000000000000" pitchFamily="2" charset="2"/>
              <a:buChar char="q"/>
              <a:tabLst/>
              <a:defRPr/>
            </a:pPr>
            <a:r>
              <a:rPr kumimoji="0" lang="en-US" sz="2000" b="0" i="0" u="none" strike="noStrike" kern="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sym typeface="Apex New Medium" panose="02010600040501010103" pitchFamily="2" charset="0"/>
              </a:rPr>
              <a:t>Constant </a:t>
            </a:r>
            <a:r>
              <a:rPr kumimoji="0" lang="en-US" sz="2000" b="1" i="0" u="none" strike="noStrike" kern="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sym typeface="Apex New Medium" panose="02010600040501010103" pitchFamily="2" charset="0"/>
              </a:rPr>
              <a:t>investments</a:t>
            </a:r>
            <a:r>
              <a:rPr kumimoji="0" lang="en-US" sz="2000" b="0" i="0" u="none" strike="noStrike" kern="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sym typeface="Apex New Medium" panose="02010600040501010103" pitchFamily="2" charset="0"/>
              </a:rPr>
              <a:t> on </a:t>
            </a:r>
            <a:r>
              <a:rPr kumimoji="0" lang="en-US" sz="2000" b="1" i="0" u="none" strike="noStrike" kern="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sym typeface="Apex New Medium" panose="02010600040501010103" pitchFamily="2" charset="0"/>
              </a:rPr>
              <a:t>production lines </a:t>
            </a:r>
            <a:r>
              <a:rPr kumimoji="0" lang="en-US" sz="2000" b="0" i="0" u="none" strike="noStrike" kern="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sym typeface="Apex New Medium" panose="02010600040501010103" pitchFamily="2" charset="0"/>
              </a:rPr>
              <a:t>and </a:t>
            </a:r>
            <a:r>
              <a:rPr kumimoji="0" lang="en-US" sz="2000" b="1" i="0" u="none" strike="noStrike" kern="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sym typeface="Apex New Medium" panose="02010600040501010103" pitchFamily="2" charset="0"/>
              </a:rPr>
              <a:t>new technologies</a:t>
            </a:r>
            <a:r>
              <a:rPr kumimoji="0" lang="en-US" sz="2000" b="0" i="0" u="none" strike="noStrike" kern="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sym typeface="Apex New Medium" panose="02010600040501010103" pitchFamily="2" charset="0"/>
              </a:rPr>
              <a:t> </a:t>
            </a:r>
            <a:r>
              <a:rPr kumimoji="0" lang="en-US" sz="2000" b="0" i="0" u="none" strike="noStrike" kern="0" cap="none" spc="0" normalizeH="0" baseline="0" noProof="0" dirty="0">
                <a:ln>
                  <a:noFill/>
                </a:ln>
                <a:solidFill>
                  <a:srgbClr val="75787B"/>
                </a:solidFill>
                <a:effectLst/>
                <a:uLnTx/>
                <a:uFillTx/>
                <a:latin typeface="Arial" panose="020B0604020202020204" pitchFamily="34" charset="0"/>
                <a:ea typeface="+mn-ea"/>
                <a:cs typeface="Arial" panose="020B0604020202020204" pitchFamily="34" charset="0"/>
                <a:sym typeface="Apex New Medium" panose="02010600040501010103" pitchFamily="2" charset="0"/>
              </a:rPr>
              <a:t>so as to endorse efficiency and products quality </a:t>
            </a:r>
          </a:p>
        </p:txBody>
      </p:sp>
      <p:sp>
        <p:nvSpPr>
          <p:cNvPr id="2" name="Rettangolo 1"/>
          <p:cNvSpPr/>
          <p:nvPr/>
        </p:nvSpPr>
        <p:spPr>
          <a:xfrm>
            <a:off x="9357417" y="5293781"/>
            <a:ext cx="3865752" cy="520164"/>
          </a:xfrm>
          <a:prstGeom prst="rect">
            <a:avLst/>
          </a:prstGeom>
          <a:noFill/>
          <a:ln w="381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it-IT" sz="27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70552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
          <p:cNvSpPr/>
          <p:nvPr/>
        </p:nvSpPr>
        <p:spPr>
          <a:xfrm>
            <a:off x="17188202" y="9419873"/>
            <a:ext cx="576548" cy="461666"/>
          </a:xfrm>
          <a:prstGeom prst="rect">
            <a:avLst/>
          </a:prstGeom>
        </p:spPr>
        <p:txBody>
          <a:bodyPr wrap="none" lIns="137160" tIns="68580" rIns="137160" bIns="68580">
            <a:spAutoFit/>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49B6D55-4680-4DC5-B665-330CCBA60EFE}" type="slidenum">
              <a:rPr kumimoji="0" lang="ru-RU" sz="2100" b="0" i="0" u="none" strike="noStrike" kern="1200" cap="none" spc="0" normalizeH="0" baseline="0" noProof="0">
                <a:ln>
                  <a:noFill/>
                </a:ln>
                <a:solidFill>
                  <a:srgbClr val="75787B"/>
                </a:solidFill>
                <a:effectLst/>
                <a:uLnTx/>
                <a:uFillTx/>
                <a:latin typeface="Arial"/>
                <a:ea typeface="Lato" panose="020F0502020204030203" pitchFamily="34" charset="0"/>
                <a:cs typeface="Arial"/>
              </a:rPr>
              <a:pPr marL="0" marR="0" lvl="0" indent="0" algn="r" defTabSz="1371600" rtl="0" eaLnBrk="1" fontAlgn="auto" latinLnBrk="0" hangingPunct="1">
                <a:lnSpc>
                  <a:spcPct val="100000"/>
                </a:lnSpc>
                <a:spcBef>
                  <a:spcPts val="0"/>
                </a:spcBef>
                <a:spcAft>
                  <a:spcPts val="0"/>
                </a:spcAft>
                <a:buClrTx/>
                <a:buSzTx/>
                <a:buFontTx/>
                <a:buNone/>
                <a:tabLst/>
                <a:defRPr/>
              </a:pPr>
              <a:t>9</a:t>
            </a:fld>
            <a:endParaRPr kumimoji="0" lang="ru-RU" sz="2100" b="0" i="0" u="none" strike="noStrike" kern="1200" cap="none" spc="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3" name="Gruppo 2"/>
          <p:cNvGrpSpPr/>
          <p:nvPr/>
        </p:nvGrpSpPr>
        <p:grpSpPr>
          <a:xfrm>
            <a:off x="-137160" y="-137160"/>
            <a:ext cx="3670523" cy="1086702"/>
            <a:chOff x="0" y="0"/>
            <a:chExt cx="3670523" cy="1086702"/>
          </a:xfrm>
        </p:grpSpPr>
        <p:pic>
          <p:nvPicPr>
            <p:cNvPr id="140" name="Immagine 1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80069" cy="1086702"/>
            </a:xfrm>
            <a:prstGeom prst="rect">
              <a:avLst/>
            </a:prstGeom>
          </p:spPr>
        </p:pic>
        <p:pic>
          <p:nvPicPr>
            <p:cNvPr id="141" name="Picture 11"/>
            <p:cNvPicPr>
              <a:picLocks noChangeAspect="1"/>
            </p:cNvPicPr>
            <p:nvPr/>
          </p:nvPicPr>
          <p:blipFill>
            <a:blip r:embed="rId4"/>
            <a:stretch>
              <a:fillRect/>
            </a:stretch>
          </p:blipFill>
          <p:spPr>
            <a:xfrm>
              <a:off x="1674274" y="312912"/>
              <a:ext cx="882598" cy="441771"/>
            </a:xfrm>
            <a:prstGeom prst="rect">
              <a:avLst/>
            </a:prstGeom>
          </p:spPr>
        </p:pic>
        <p:pic>
          <p:nvPicPr>
            <p:cNvPr id="142" name="Immagine 1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872" y="198568"/>
              <a:ext cx="1113651" cy="661544"/>
            </a:xfrm>
            <a:prstGeom prst="rect">
              <a:avLst/>
            </a:prstGeom>
          </p:spPr>
        </p:pic>
        <p:cxnSp>
          <p:nvCxnSpPr>
            <p:cNvPr id="143" name="Connettore diritto 142"/>
            <p:cNvCxnSpPr/>
            <p:nvPr/>
          </p:nvCxnSpPr>
          <p:spPr>
            <a:xfrm>
              <a:off x="1465769" y="259340"/>
              <a:ext cx="0" cy="5400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4" name="Заголовок 1"/>
          <p:cNvSpPr txBox="1">
            <a:spLocks/>
          </p:cNvSpPr>
          <p:nvPr/>
        </p:nvSpPr>
        <p:spPr>
          <a:xfrm>
            <a:off x="2656771" y="596347"/>
            <a:ext cx="13327397" cy="756000"/>
          </a:xfrm>
          <a:prstGeom prst="rect">
            <a:avLst/>
          </a:prstGeom>
        </p:spPr>
        <p:txBody>
          <a:bodyPr lIns="137160" tIns="68580" rIns="137160" bIns="6858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rPr>
              <a:t>Biotech </a:t>
            </a:r>
            <a:r>
              <a:rPr kumimoji="0" lang="it-IT" sz="4800" b="1" i="0" u="none" strike="noStrike" kern="1200" cap="none" spc="150" normalizeH="0" baseline="0" noProof="0" dirty="0" err="1">
                <a:ln>
                  <a:noFill/>
                </a:ln>
                <a:solidFill>
                  <a:srgbClr val="75787B"/>
                </a:solidFill>
                <a:effectLst/>
                <a:uLnTx/>
                <a:uFillTx/>
                <a:latin typeface="Arial"/>
                <a:ea typeface="Lato" panose="020F0502020204030203" pitchFamily="34" charset="0"/>
                <a:cs typeface="Arial"/>
              </a:rPr>
              <a:t>industry</a:t>
            </a:r>
            <a:endParaRPr kumimoji="0" lang="it-IT" sz="4800" b="1" i="0" u="none" strike="noStrike" kern="1200" cap="none" spc="150" normalizeH="0" baseline="0" noProof="0" dirty="0">
              <a:ln>
                <a:noFill/>
              </a:ln>
              <a:solidFill>
                <a:srgbClr val="75787B"/>
              </a:solidFill>
              <a:effectLst/>
              <a:uLnTx/>
              <a:uFillTx/>
              <a:latin typeface="Arial"/>
              <a:ea typeface="Lato" panose="020F0502020204030203" pitchFamily="34" charset="0"/>
              <a:cs typeface="Arial"/>
            </a:endParaRPr>
          </a:p>
        </p:txBody>
      </p:sp>
      <p:grpSp>
        <p:nvGrpSpPr>
          <p:cNvPr id="145" name="Group 8"/>
          <p:cNvGrpSpPr/>
          <p:nvPr/>
        </p:nvGrpSpPr>
        <p:grpSpPr>
          <a:xfrm>
            <a:off x="2656772" y="1287178"/>
            <a:ext cx="13327397" cy="130629"/>
            <a:chOff x="5594142" y="5684880"/>
            <a:chExt cx="13327397" cy="130629"/>
          </a:xfrm>
        </p:grpSpPr>
        <p:cxnSp>
          <p:nvCxnSpPr>
            <p:cNvPr id="146" name="Straight Connector 9"/>
            <p:cNvCxnSpPr/>
            <p:nvPr/>
          </p:nvCxnSpPr>
          <p:spPr>
            <a:xfrm>
              <a:off x="5859004" y="5750380"/>
              <a:ext cx="12805982" cy="0"/>
            </a:xfrm>
            <a:prstGeom prst="line">
              <a:avLst/>
            </a:prstGeom>
            <a:ln>
              <a:solidFill>
                <a:srgbClr val="999A98"/>
              </a:solidFill>
            </a:ln>
          </p:spPr>
          <p:style>
            <a:lnRef idx="2">
              <a:schemeClr val="dk1"/>
            </a:lnRef>
            <a:fillRef idx="0">
              <a:schemeClr val="dk1"/>
            </a:fillRef>
            <a:effectRef idx="1">
              <a:schemeClr val="dk1"/>
            </a:effectRef>
            <a:fontRef idx="minor">
              <a:schemeClr val="tx1"/>
            </a:fontRef>
          </p:style>
        </p:cxnSp>
        <p:sp>
          <p:nvSpPr>
            <p:cNvPr id="147" name="Oval 10"/>
            <p:cNvSpPr/>
            <p:nvPr/>
          </p:nvSpPr>
          <p:spPr>
            <a:xfrm>
              <a:off x="5594142" y="5685251"/>
              <a:ext cx="130258" cy="130258"/>
            </a:xfrm>
            <a:prstGeom prst="ellipse">
              <a:avLst/>
            </a:prstGeom>
            <a:solidFill>
              <a:srgbClr val="0E6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48" name="Oval 11"/>
            <p:cNvSpPr/>
            <p:nvPr/>
          </p:nvSpPr>
          <p:spPr>
            <a:xfrm>
              <a:off x="18792405" y="5684880"/>
              <a:ext cx="129134" cy="129134"/>
            </a:xfrm>
            <a:prstGeom prst="ellipse">
              <a:avLst/>
            </a:prstGeom>
            <a:solidFill>
              <a:srgbClr val="C916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a:ea typeface="+mn-ea"/>
                  <a:cs typeface="+mn-cs"/>
                </a:rPr>
                <a:t> </a:t>
              </a:r>
            </a:p>
          </p:txBody>
        </p:sp>
      </p:grpSp>
      <p:sp>
        <p:nvSpPr>
          <p:cNvPr id="28" name="CasellaDiTesto 27"/>
          <p:cNvSpPr txBox="1">
            <a:spLocks noChangeArrowheads="1"/>
          </p:cNvSpPr>
          <p:nvPr/>
        </p:nvSpPr>
        <p:spPr bwMode="auto">
          <a:xfrm>
            <a:off x="0" y="9519901"/>
            <a:ext cx="18288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0" marR="0" lvl="0" indent="0" algn="just" defTabSz="457200" eaLnBrk="1" latinLnBrk="0" hangingPunct="1">
              <a:lnSpc>
                <a:spcPct val="100000"/>
              </a:lnSpc>
              <a:buClrTx/>
              <a:buSzTx/>
              <a:buFontTx/>
              <a:buNone/>
              <a:tabLst/>
              <a:defRPr kumimoji="0" sz="900" b="0" i="0" u="none" strike="noStrike" cap="none" spc="0" normalizeH="0" baseline="0">
                <a:ln>
                  <a:noFill/>
                </a:ln>
                <a:solidFill>
                  <a:prstClr val="black"/>
                </a:solidFill>
                <a:effectLst/>
                <a:uLnTx/>
                <a:uFillTx/>
                <a:latin typeface="Arial Narrow" panose="020B0606020202030204"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Source: </a:t>
            </a:r>
            <a:r>
              <a:rPr kumimoji="0" lang="it-IT" altLang="it-IT" sz="1100" b="0" i="1"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Assobiotec</a:t>
            </a:r>
            <a:r>
              <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a:t>
            </a:r>
            <a:r>
              <a:rPr kumimoji="0" lang="it-IT" altLang="it-IT" sz="1100" b="0" i="1" u="none" strike="noStrike" kern="1200" cap="none" spc="0" normalizeH="0" baseline="0" noProof="0" dirty="0" err="1">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rPr>
              <a:t>Federchimica</a:t>
            </a:r>
            <a:endParaRPr kumimoji="0" lang="it-IT" altLang="it-IT" sz="1100" b="0" i="1" u="none" strike="noStrike" kern="1200" cap="none" spc="0" normalizeH="0" baseline="0" noProof="0" dirty="0">
              <a:ln>
                <a:noFill/>
              </a:ln>
              <a:solidFill>
                <a:srgbClr val="75787B"/>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35" name="CasellaDiTesto 34"/>
          <p:cNvSpPr txBox="1"/>
          <p:nvPr/>
        </p:nvSpPr>
        <p:spPr>
          <a:xfrm>
            <a:off x="5292415" y="1587108"/>
            <a:ext cx="2412683" cy="701040"/>
          </a:xfrm>
          <a:prstGeom prst="rect">
            <a:avLst/>
          </a:prstGeom>
          <a:noFill/>
          <a:ln>
            <a:solidFill>
              <a:schemeClr val="accent5">
                <a:lumMod val="50000"/>
              </a:schemeClr>
            </a:solidFill>
          </a:ln>
        </p:spPr>
        <p:txBody>
          <a:bodyPr wrap="square" rtlCol="0" anchor="ctr">
            <a:noAutofit/>
          </a:bodyPr>
          <a:lstStyle/>
          <a:p>
            <a:pPr algn="ctr"/>
            <a:r>
              <a:rPr lang="it-IT" sz="2000" b="1" dirty="0">
                <a:solidFill>
                  <a:schemeClr val="accent5">
                    <a:lumMod val="50000"/>
                  </a:schemeClr>
                </a:solidFill>
                <a:latin typeface="Arial" panose="020B0604020202020204" pitchFamily="34" charset="0"/>
                <a:cs typeface="Arial" panose="020B0604020202020204" pitchFamily="34" charset="0"/>
              </a:rPr>
              <a:t>TOT </a:t>
            </a:r>
            <a:br>
              <a:rPr lang="it-IT" sz="2000" b="1" dirty="0">
                <a:solidFill>
                  <a:schemeClr val="accent5">
                    <a:lumMod val="50000"/>
                  </a:schemeClr>
                </a:solidFill>
                <a:latin typeface="Arial" panose="020B0604020202020204" pitchFamily="34" charset="0"/>
                <a:cs typeface="Arial" panose="020B0604020202020204" pitchFamily="34" charset="0"/>
              </a:rPr>
            </a:br>
            <a:r>
              <a:rPr lang="it-IT" sz="2000" b="1" dirty="0">
                <a:solidFill>
                  <a:schemeClr val="accent5">
                    <a:lumMod val="50000"/>
                  </a:schemeClr>
                </a:solidFill>
                <a:latin typeface="Arial" panose="020B0604020202020204" pitchFamily="34" charset="0"/>
                <a:cs typeface="Arial" panose="020B0604020202020204" pitchFamily="34" charset="0"/>
              </a:rPr>
              <a:t>COMPANIES</a:t>
            </a:r>
          </a:p>
        </p:txBody>
      </p:sp>
      <p:sp>
        <p:nvSpPr>
          <p:cNvPr id="42" name="CasellaDiTesto 41"/>
          <p:cNvSpPr txBox="1"/>
          <p:nvPr/>
        </p:nvSpPr>
        <p:spPr>
          <a:xfrm>
            <a:off x="8044391" y="1587108"/>
            <a:ext cx="2412683" cy="701040"/>
          </a:xfrm>
          <a:prstGeom prst="rect">
            <a:avLst/>
          </a:prstGeom>
          <a:noFill/>
          <a:ln>
            <a:solidFill>
              <a:schemeClr val="accent5">
                <a:lumMod val="50000"/>
              </a:schemeClr>
            </a:solidFill>
          </a:ln>
        </p:spPr>
        <p:txBody>
          <a:bodyPr wrap="square" rtlCol="0" anchor="ctr">
            <a:noAutofit/>
          </a:bodyPr>
          <a:lstStyle/>
          <a:p>
            <a:pPr algn="ctr"/>
            <a:r>
              <a:rPr lang="it-IT" sz="2000" b="1" dirty="0">
                <a:solidFill>
                  <a:schemeClr val="accent5">
                    <a:lumMod val="50000"/>
                  </a:schemeClr>
                </a:solidFill>
                <a:latin typeface="Arial" panose="020B0604020202020204" pitchFamily="34" charset="0"/>
                <a:cs typeface="Arial" panose="020B0604020202020204" pitchFamily="34" charset="0"/>
              </a:rPr>
              <a:t>BIOTECH R&amp;D COMPANIES...</a:t>
            </a:r>
          </a:p>
        </p:txBody>
      </p:sp>
      <p:sp>
        <p:nvSpPr>
          <p:cNvPr id="43" name="CasellaDiTesto 42"/>
          <p:cNvSpPr txBox="1"/>
          <p:nvPr/>
        </p:nvSpPr>
        <p:spPr>
          <a:xfrm>
            <a:off x="10796367" y="1591657"/>
            <a:ext cx="2412683" cy="701040"/>
          </a:xfrm>
          <a:prstGeom prst="rect">
            <a:avLst/>
          </a:prstGeom>
          <a:noFill/>
          <a:ln>
            <a:solidFill>
              <a:schemeClr val="accent5">
                <a:lumMod val="50000"/>
              </a:schemeClr>
            </a:solidFill>
          </a:ln>
        </p:spPr>
        <p:txBody>
          <a:bodyPr wrap="square" rtlCol="0" anchor="ctr">
            <a:noAutofit/>
          </a:bodyPr>
          <a:lstStyle/>
          <a:p>
            <a:pPr algn="ctr"/>
            <a:r>
              <a:rPr lang="it-IT" sz="2000" b="1" dirty="0">
                <a:solidFill>
                  <a:schemeClr val="accent5">
                    <a:lumMod val="50000"/>
                  </a:schemeClr>
                </a:solidFill>
                <a:latin typeface="Arial" panose="020B0604020202020204" pitchFamily="34" charset="0"/>
                <a:cs typeface="Arial" panose="020B0604020202020204" pitchFamily="34" charset="0"/>
              </a:rPr>
              <a:t>...OF WHICH WITH ITALIAN CAPITAL</a:t>
            </a:r>
          </a:p>
        </p:txBody>
      </p:sp>
      <p:sp>
        <p:nvSpPr>
          <p:cNvPr id="4" name="CasellaDiTesto 3"/>
          <p:cNvSpPr txBox="1"/>
          <p:nvPr/>
        </p:nvSpPr>
        <p:spPr>
          <a:xfrm>
            <a:off x="543748" y="3087121"/>
            <a:ext cx="4515931" cy="525600"/>
          </a:xfrm>
          <a:prstGeom prst="rect">
            <a:avLst/>
          </a:prstGeom>
          <a:noFill/>
          <a:ln>
            <a:solidFill>
              <a:schemeClr val="accent5">
                <a:lumMod val="50000"/>
              </a:schemeClr>
            </a:solidFill>
          </a:ln>
        </p:spPr>
        <p:txBody>
          <a:bodyPr wrap="square" rtlCol="0" anchor="ctr">
            <a:noAutofit/>
          </a:bodyPr>
          <a:lstStyle/>
          <a:p>
            <a:pPr algn="ctr"/>
            <a:r>
              <a:rPr lang="it-IT" sz="2000" b="1" dirty="0">
                <a:solidFill>
                  <a:schemeClr val="accent5">
                    <a:lumMod val="50000"/>
                  </a:schemeClr>
                </a:solidFill>
                <a:latin typeface="Arial" panose="020B0604020202020204" pitchFamily="34" charset="0"/>
                <a:cs typeface="Arial" panose="020B0604020202020204" pitchFamily="34" charset="0"/>
              </a:rPr>
              <a:t>NO. OF COMPANIES</a:t>
            </a:r>
          </a:p>
        </p:txBody>
      </p:sp>
      <p:sp>
        <p:nvSpPr>
          <p:cNvPr id="5" name="Ovale 4"/>
          <p:cNvSpPr/>
          <p:nvPr/>
        </p:nvSpPr>
        <p:spPr>
          <a:xfrm>
            <a:off x="5959328" y="2863623"/>
            <a:ext cx="1078855" cy="99563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000" b="1" dirty="0">
                <a:solidFill>
                  <a:schemeClr val="bg1"/>
                </a:solidFill>
                <a:latin typeface="Arial" panose="020B0604020202020204" pitchFamily="34" charset="0"/>
                <a:cs typeface="Arial" panose="020B0604020202020204" pitchFamily="34" charset="0"/>
              </a:rPr>
              <a:t>319</a:t>
            </a:r>
          </a:p>
        </p:txBody>
      </p:sp>
      <p:sp>
        <p:nvSpPr>
          <p:cNvPr id="46" name="Ovale 45"/>
          <p:cNvSpPr/>
          <p:nvPr/>
        </p:nvSpPr>
        <p:spPr>
          <a:xfrm>
            <a:off x="11463280" y="2866024"/>
            <a:ext cx="1078855" cy="99563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000" b="1" dirty="0">
                <a:solidFill>
                  <a:schemeClr val="bg1"/>
                </a:solidFill>
                <a:latin typeface="Arial" panose="020B0604020202020204" pitchFamily="34" charset="0"/>
                <a:cs typeface="Arial" panose="020B0604020202020204" pitchFamily="34" charset="0"/>
              </a:rPr>
              <a:t>181</a:t>
            </a:r>
          </a:p>
        </p:txBody>
      </p:sp>
      <p:sp>
        <p:nvSpPr>
          <p:cNvPr id="48" name="Ovale 47"/>
          <p:cNvSpPr/>
          <p:nvPr/>
        </p:nvSpPr>
        <p:spPr>
          <a:xfrm>
            <a:off x="8711304" y="2865874"/>
            <a:ext cx="1078855" cy="99563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000" b="1" dirty="0">
                <a:solidFill>
                  <a:schemeClr val="bg1"/>
                </a:solidFill>
                <a:latin typeface="Arial" panose="020B0604020202020204" pitchFamily="34" charset="0"/>
                <a:cs typeface="Arial" panose="020B0604020202020204" pitchFamily="34" charset="0"/>
              </a:rPr>
              <a:t>202</a:t>
            </a:r>
          </a:p>
        </p:txBody>
      </p:sp>
      <p:sp>
        <p:nvSpPr>
          <p:cNvPr id="6" name="Triangolo isoscele 5"/>
          <p:cNvSpPr/>
          <p:nvPr/>
        </p:nvSpPr>
        <p:spPr>
          <a:xfrm rot="5400000">
            <a:off x="5052059" y="3098899"/>
            <a:ext cx="540323" cy="525083"/>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CasellaDiTesto 39"/>
          <p:cNvSpPr txBox="1"/>
          <p:nvPr/>
        </p:nvSpPr>
        <p:spPr>
          <a:xfrm>
            <a:off x="543748" y="8665476"/>
            <a:ext cx="4515931" cy="525600"/>
          </a:xfrm>
          <a:prstGeom prst="rect">
            <a:avLst/>
          </a:prstGeom>
          <a:noFill/>
          <a:ln>
            <a:solidFill>
              <a:schemeClr val="accent5">
                <a:lumMod val="50000"/>
              </a:schemeClr>
            </a:solidFill>
          </a:ln>
        </p:spPr>
        <p:txBody>
          <a:bodyPr wrap="square" rtlCol="0" anchor="ctr">
            <a:noAutofit/>
          </a:bodyPr>
          <a:lstStyle/>
          <a:p>
            <a:pPr algn="ctr"/>
            <a:r>
              <a:rPr lang="it-IT" sz="2000" b="1" dirty="0">
                <a:solidFill>
                  <a:schemeClr val="accent5">
                    <a:lumMod val="50000"/>
                  </a:schemeClr>
                </a:solidFill>
                <a:latin typeface="Arial" panose="020B0604020202020204" pitchFamily="34" charset="0"/>
                <a:cs typeface="Arial" panose="020B0604020202020204" pitchFamily="34" charset="0"/>
              </a:rPr>
              <a:t>BIOTECH R&amp;D EMPLOYEES</a:t>
            </a:r>
          </a:p>
        </p:txBody>
      </p:sp>
      <p:sp>
        <p:nvSpPr>
          <p:cNvPr id="72" name="Ovale 71"/>
          <p:cNvSpPr/>
          <p:nvPr/>
        </p:nvSpPr>
        <p:spPr>
          <a:xfrm>
            <a:off x="5959326" y="8436820"/>
            <a:ext cx="1078855" cy="99563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000" b="1" dirty="0">
                <a:solidFill>
                  <a:schemeClr val="bg1"/>
                </a:solidFill>
                <a:latin typeface="Arial" panose="020B0604020202020204" pitchFamily="34" charset="0"/>
                <a:cs typeface="Arial" panose="020B0604020202020204" pitchFamily="34" charset="0"/>
              </a:rPr>
              <a:t>3.158</a:t>
            </a:r>
          </a:p>
        </p:txBody>
      </p:sp>
      <p:sp>
        <p:nvSpPr>
          <p:cNvPr id="76" name="Ovale 75"/>
          <p:cNvSpPr/>
          <p:nvPr/>
        </p:nvSpPr>
        <p:spPr>
          <a:xfrm>
            <a:off x="8708605" y="8436820"/>
            <a:ext cx="1078855" cy="99563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000" b="1" dirty="0">
                <a:solidFill>
                  <a:schemeClr val="bg1"/>
                </a:solidFill>
                <a:latin typeface="Arial" panose="020B0604020202020204" pitchFamily="34" charset="0"/>
                <a:cs typeface="Arial" panose="020B0604020202020204" pitchFamily="34" charset="0"/>
              </a:rPr>
              <a:t>2.359</a:t>
            </a:r>
          </a:p>
        </p:txBody>
      </p:sp>
      <p:sp>
        <p:nvSpPr>
          <p:cNvPr id="80" name="Ovale 79"/>
          <p:cNvSpPr/>
          <p:nvPr/>
        </p:nvSpPr>
        <p:spPr>
          <a:xfrm>
            <a:off x="11463279" y="8439221"/>
            <a:ext cx="1078855" cy="99563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000" b="1" dirty="0">
                <a:solidFill>
                  <a:schemeClr val="bg1"/>
                </a:solidFill>
                <a:latin typeface="Arial" panose="020B0604020202020204" pitchFamily="34" charset="0"/>
                <a:cs typeface="Arial" panose="020B0604020202020204" pitchFamily="34" charset="0"/>
              </a:rPr>
              <a:t>1.401</a:t>
            </a:r>
          </a:p>
        </p:txBody>
      </p:sp>
      <p:sp>
        <p:nvSpPr>
          <p:cNvPr id="81" name="Triangolo isoscele 80"/>
          <p:cNvSpPr/>
          <p:nvPr/>
        </p:nvSpPr>
        <p:spPr>
          <a:xfrm rot="5400000">
            <a:off x="5052059" y="8672096"/>
            <a:ext cx="540323" cy="525083"/>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CasellaDiTesto 36"/>
          <p:cNvSpPr txBox="1"/>
          <p:nvPr/>
        </p:nvSpPr>
        <p:spPr>
          <a:xfrm>
            <a:off x="543748" y="6431939"/>
            <a:ext cx="4515931" cy="525600"/>
          </a:xfrm>
          <a:prstGeom prst="rect">
            <a:avLst/>
          </a:prstGeom>
          <a:noFill/>
          <a:ln>
            <a:solidFill>
              <a:schemeClr val="accent5">
                <a:lumMod val="50000"/>
              </a:schemeClr>
            </a:solidFill>
          </a:ln>
        </p:spPr>
        <p:txBody>
          <a:bodyPr wrap="square" rtlCol="0" anchor="ctr">
            <a:noAutofit/>
          </a:bodyPr>
          <a:lstStyle/>
          <a:p>
            <a:pPr algn="ctr"/>
            <a:r>
              <a:rPr lang="it-IT" sz="2000" b="1" dirty="0">
                <a:solidFill>
                  <a:schemeClr val="accent5">
                    <a:lumMod val="50000"/>
                  </a:schemeClr>
                </a:solidFill>
                <a:latin typeface="Arial" panose="020B0604020202020204" pitchFamily="34" charset="0"/>
                <a:cs typeface="Arial" panose="020B0604020202020204" pitchFamily="34" charset="0"/>
              </a:rPr>
              <a:t>TOT BIOTECH R&amp;D INVESTMENTS</a:t>
            </a:r>
          </a:p>
        </p:txBody>
      </p:sp>
      <p:sp>
        <p:nvSpPr>
          <p:cNvPr id="52" name="Ovale 51"/>
          <p:cNvSpPr/>
          <p:nvPr/>
        </p:nvSpPr>
        <p:spPr>
          <a:xfrm>
            <a:off x="5959326" y="6208441"/>
            <a:ext cx="1078855" cy="9956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000" b="1" dirty="0">
                <a:solidFill>
                  <a:schemeClr val="bg1"/>
                </a:solidFill>
                <a:latin typeface="Arial" panose="020B0604020202020204" pitchFamily="34" charset="0"/>
                <a:cs typeface="Arial" panose="020B0604020202020204" pitchFamily="34" charset="0"/>
              </a:rPr>
              <a:t>€ 650 mln</a:t>
            </a:r>
          </a:p>
        </p:txBody>
      </p:sp>
      <p:sp>
        <p:nvSpPr>
          <p:cNvPr id="74" name="Ovale 73"/>
          <p:cNvSpPr/>
          <p:nvPr/>
        </p:nvSpPr>
        <p:spPr>
          <a:xfrm>
            <a:off x="8708605" y="6208441"/>
            <a:ext cx="1078855" cy="9956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000" b="1" dirty="0">
                <a:solidFill>
                  <a:schemeClr val="bg1"/>
                </a:solidFill>
                <a:latin typeface="Arial" panose="020B0604020202020204" pitchFamily="34" charset="0"/>
                <a:cs typeface="Arial" panose="020B0604020202020204" pitchFamily="34" charset="0"/>
              </a:rPr>
              <a:t>€ 390 mln</a:t>
            </a:r>
          </a:p>
        </p:txBody>
      </p:sp>
      <p:sp>
        <p:nvSpPr>
          <p:cNvPr id="78" name="Ovale 77"/>
          <p:cNvSpPr/>
          <p:nvPr/>
        </p:nvSpPr>
        <p:spPr>
          <a:xfrm>
            <a:off x="11463279" y="6210842"/>
            <a:ext cx="1078855" cy="9956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000" b="1" dirty="0">
                <a:solidFill>
                  <a:schemeClr val="bg1"/>
                </a:solidFill>
                <a:latin typeface="Arial" panose="020B0604020202020204" pitchFamily="34" charset="0"/>
                <a:cs typeface="Arial" panose="020B0604020202020204" pitchFamily="34" charset="0"/>
              </a:rPr>
              <a:t>€ 171 mln</a:t>
            </a:r>
          </a:p>
        </p:txBody>
      </p:sp>
      <p:sp>
        <p:nvSpPr>
          <p:cNvPr id="82" name="Triangolo isoscele 81"/>
          <p:cNvSpPr/>
          <p:nvPr/>
        </p:nvSpPr>
        <p:spPr>
          <a:xfrm rot="5400000">
            <a:off x="5052059" y="6440621"/>
            <a:ext cx="540323" cy="525083"/>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CasellaDiTesto 35"/>
          <p:cNvSpPr txBox="1"/>
          <p:nvPr/>
        </p:nvSpPr>
        <p:spPr>
          <a:xfrm>
            <a:off x="543748" y="5317750"/>
            <a:ext cx="4515931" cy="525600"/>
          </a:xfrm>
          <a:prstGeom prst="rect">
            <a:avLst/>
          </a:prstGeom>
          <a:noFill/>
          <a:ln>
            <a:solidFill>
              <a:schemeClr val="accent5">
                <a:lumMod val="50000"/>
              </a:schemeClr>
            </a:solidFill>
          </a:ln>
        </p:spPr>
        <p:txBody>
          <a:bodyPr wrap="square" rtlCol="0" anchor="ctr">
            <a:noAutofit/>
          </a:bodyPr>
          <a:lstStyle/>
          <a:p>
            <a:pPr algn="ctr"/>
            <a:r>
              <a:rPr lang="it-IT" sz="2000" b="1" dirty="0">
                <a:solidFill>
                  <a:schemeClr val="accent5">
                    <a:lumMod val="50000"/>
                  </a:schemeClr>
                </a:solidFill>
                <a:latin typeface="Arial" panose="020B0604020202020204" pitchFamily="34" charset="0"/>
                <a:cs typeface="Arial" panose="020B0604020202020204" pitchFamily="34" charset="0"/>
              </a:rPr>
              <a:t>TOT R&amp;D INVESTMENTS</a:t>
            </a:r>
          </a:p>
        </p:txBody>
      </p:sp>
      <p:sp>
        <p:nvSpPr>
          <p:cNvPr id="51" name="Ovale 50"/>
          <p:cNvSpPr/>
          <p:nvPr/>
        </p:nvSpPr>
        <p:spPr>
          <a:xfrm>
            <a:off x="5959327" y="5094252"/>
            <a:ext cx="1078855" cy="9956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000" b="1" dirty="0">
                <a:solidFill>
                  <a:schemeClr val="bg1"/>
                </a:solidFill>
                <a:latin typeface="Arial" panose="020B0604020202020204" pitchFamily="34" charset="0"/>
                <a:cs typeface="Arial" panose="020B0604020202020204" pitchFamily="34" charset="0"/>
              </a:rPr>
              <a:t>€ 1,7 </a:t>
            </a:r>
            <a:r>
              <a:rPr lang="it-IT" sz="2000" b="1" dirty="0" err="1">
                <a:solidFill>
                  <a:schemeClr val="bg1"/>
                </a:solidFill>
                <a:latin typeface="Arial" panose="020B0604020202020204" pitchFamily="34" charset="0"/>
                <a:cs typeface="Arial" panose="020B0604020202020204" pitchFamily="34" charset="0"/>
              </a:rPr>
              <a:t>bln</a:t>
            </a:r>
            <a:endParaRPr lang="it-IT" sz="2000" b="1" dirty="0">
              <a:solidFill>
                <a:schemeClr val="bg1"/>
              </a:solidFill>
              <a:latin typeface="Arial" panose="020B0604020202020204" pitchFamily="34" charset="0"/>
              <a:cs typeface="Arial" panose="020B0604020202020204" pitchFamily="34" charset="0"/>
            </a:endParaRPr>
          </a:p>
        </p:txBody>
      </p:sp>
      <p:sp>
        <p:nvSpPr>
          <p:cNvPr id="73" name="Ovale 72"/>
          <p:cNvSpPr/>
          <p:nvPr/>
        </p:nvSpPr>
        <p:spPr>
          <a:xfrm>
            <a:off x="8708606" y="5094252"/>
            <a:ext cx="1078855" cy="9956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000" b="1" dirty="0">
                <a:solidFill>
                  <a:schemeClr val="bg1"/>
                </a:solidFill>
                <a:latin typeface="Arial" panose="020B0604020202020204" pitchFamily="34" charset="0"/>
                <a:cs typeface="Arial" panose="020B0604020202020204" pitchFamily="34" charset="0"/>
              </a:rPr>
              <a:t>€ 409 mln</a:t>
            </a:r>
          </a:p>
        </p:txBody>
      </p:sp>
      <p:sp>
        <p:nvSpPr>
          <p:cNvPr id="77" name="Ovale 76"/>
          <p:cNvSpPr/>
          <p:nvPr/>
        </p:nvSpPr>
        <p:spPr>
          <a:xfrm>
            <a:off x="11463280" y="5096653"/>
            <a:ext cx="1078855" cy="9956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000" b="1" dirty="0">
                <a:solidFill>
                  <a:schemeClr val="bg1"/>
                </a:solidFill>
                <a:latin typeface="Arial" panose="020B0604020202020204" pitchFamily="34" charset="0"/>
                <a:cs typeface="Arial" panose="020B0604020202020204" pitchFamily="34" charset="0"/>
              </a:rPr>
              <a:t>€ 342 mln</a:t>
            </a:r>
          </a:p>
        </p:txBody>
      </p:sp>
      <p:sp>
        <p:nvSpPr>
          <p:cNvPr id="83" name="Triangolo isoscele 82"/>
          <p:cNvSpPr/>
          <p:nvPr/>
        </p:nvSpPr>
        <p:spPr>
          <a:xfrm rot="5400000">
            <a:off x="5052059" y="5327464"/>
            <a:ext cx="540323" cy="525083"/>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CasellaDiTesto 43"/>
          <p:cNvSpPr txBox="1"/>
          <p:nvPr/>
        </p:nvSpPr>
        <p:spPr>
          <a:xfrm>
            <a:off x="543748" y="4203561"/>
            <a:ext cx="4515931" cy="525600"/>
          </a:xfrm>
          <a:prstGeom prst="rect">
            <a:avLst/>
          </a:prstGeom>
          <a:noFill/>
          <a:ln>
            <a:solidFill>
              <a:schemeClr val="accent5">
                <a:lumMod val="50000"/>
              </a:schemeClr>
            </a:solidFill>
          </a:ln>
        </p:spPr>
        <p:txBody>
          <a:bodyPr wrap="square" rtlCol="0" anchor="ctr">
            <a:noAutofit/>
          </a:bodyPr>
          <a:lstStyle/>
          <a:p>
            <a:pPr algn="ctr"/>
            <a:r>
              <a:rPr lang="it-IT" sz="2000" b="1" dirty="0">
                <a:solidFill>
                  <a:schemeClr val="accent5">
                    <a:lumMod val="50000"/>
                  </a:schemeClr>
                </a:solidFill>
                <a:latin typeface="Arial" panose="020B0604020202020204" pitchFamily="34" charset="0"/>
                <a:cs typeface="Arial" panose="020B0604020202020204" pitchFamily="34" charset="0"/>
              </a:rPr>
              <a:t>BIOTECH TURNOVER</a:t>
            </a:r>
          </a:p>
        </p:txBody>
      </p:sp>
      <p:sp>
        <p:nvSpPr>
          <p:cNvPr id="47" name="Ovale 46"/>
          <p:cNvSpPr/>
          <p:nvPr/>
        </p:nvSpPr>
        <p:spPr>
          <a:xfrm>
            <a:off x="5959327" y="3980063"/>
            <a:ext cx="1078855" cy="9956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000" b="1" dirty="0">
                <a:solidFill>
                  <a:schemeClr val="bg1"/>
                </a:solidFill>
                <a:latin typeface="Arial" panose="020B0604020202020204" pitchFamily="34" charset="0"/>
                <a:cs typeface="Arial" panose="020B0604020202020204" pitchFamily="34" charset="0"/>
              </a:rPr>
              <a:t>€ 8,6 </a:t>
            </a:r>
            <a:r>
              <a:rPr lang="it-IT" sz="2000" b="1" dirty="0" err="1">
                <a:solidFill>
                  <a:schemeClr val="bg1"/>
                </a:solidFill>
                <a:latin typeface="Arial" panose="020B0604020202020204" pitchFamily="34" charset="0"/>
                <a:cs typeface="Arial" panose="020B0604020202020204" pitchFamily="34" charset="0"/>
              </a:rPr>
              <a:t>bln</a:t>
            </a:r>
            <a:endParaRPr lang="it-IT" sz="2000" b="1" dirty="0">
              <a:solidFill>
                <a:schemeClr val="bg1"/>
              </a:solidFill>
              <a:latin typeface="Arial" panose="020B0604020202020204" pitchFamily="34" charset="0"/>
              <a:cs typeface="Arial" panose="020B0604020202020204" pitchFamily="34" charset="0"/>
            </a:endParaRPr>
          </a:p>
        </p:txBody>
      </p:sp>
      <p:sp>
        <p:nvSpPr>
          <p:cNvPr id="49" name="Ovale 48"/>
          <p:cNvSpPr/>
          <p:nvPr/>
        </p:nvSpPr>
        <p:spPr>
          <a:xfrm>
            <a:off x="11463279" y="3982464"/>
            <a:ext cx="1078855" cy="9956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000" b="1" dirty="0">
                <a:solidFill>
                  <a:schemeClr val="bg1"/>
                </a:solidFill>
                <a:latin typeface="Arial" panose="020B0604020202020204" pitchFamily="34" charset="0"/>
                <a:cs typeface="Arial" panose="020B0604020202020204" pitchFamily="34" charset="0"/>
              </a:rPr>
              <a:t>€ 648 mln</a:t>
            </a:r>
          </a:p>
        </p:txBody>
      </p:sp>
      <p:sp>
        <p:nvSpPr>
          <p:cNvPr id="50" name="Ovale 49"/>
          <p:cNvSpPr/>
          <p:nvPr/>
        </p:nvSpPr>
        <p:spPr>
          <a:xfrm>
            <a:off x="8708605" y="3980063"/>
            <a:ext cx="1078855" cy="9956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000" b="1" dirty="0">
                <a:solidFill>
                  <a:schemeClr val="bg1"/>
                </a:solidFill>
                <a:latin typeface="Arial" panose="020B0604020202020204" pitchFamily="34" charset="0"/>
                <a:cs typeface="Arial" panose="020B0604020202020204" pitchFamily="34" charset="0"/>
              </a:rPr>
              <a:t>€ 3,2 </a:t>
            </a:r>
            <a:r>
              <a:rPr lang="it-IT" sz="2000" b="1" dirty="0" err="1">
                <a:solidFill>
                  <a:schemeClr val="bg1"/>
                </a:solidFill>
                <a:latin typeface="Arial" panose="020B0604020202020204" pitchFamily="34" charset="0"/>
                <a:cs typeface="Arial" panose="020B0604020202020204" pitchFamily="34" charset="0"/>
              </a:rPr>
              <a:t>bln</a:t>
            </a:r>
            <a:endParaRPr lang="it-IT" sz="2000" b="1" dirty="0">
              <a:solidFill>
                <a:schemeClr val="bg1"/>
              </a:solidFill>
              <a:latin typeface="Arial" panose="020B0604020202020204" pitchFamily="34" charset="0"/>
              <a:cs typeface="Arial" panose="020B0604020202020204" pitchFamily="34" charset="0"/>
            </a:endParaRPr>
          </a:p>
        </p:txBody>
      </p:sp>
      <p:sp>
        <p:nvSpPr>
          <p:cNvPr id="84" name="Triangolo isoscele 83"/>
          <p:cNvSpPr/>
          <p:nvPr/>
        </p:nvSpPr>
        <p:spPr>
          <a:xfrm rot="5400000">
            <a:off x="5052059" y="4214307"/>
            <a:ext cx="540323" cy="525083"/>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CasellaDiTesto 38"/>
          <p:cNvSpPr txBox="1"/>
          <p:nvPr/>
        </p:nvSpPr>
        <p:spPr>
          <a:xfrm>
            <a:off x="543748" y="7548707"/>
            <a:ext cx="4515931" cy="525600"/>
          </a:xfrm>
          <a:prstGeom prst="rect">
            <a:avLst/>
          </a:prstGeom>
          <a:noFill/>
          <a:ln>
            <a:solidFill>
              <a:schemeClr val="accent5">
                <a:lumMod val="50000"/>
              </a:schemeClr>
            </a:solidFill>
          </a:ln>
        </p:spPr>
        <p:txBody>
          <a:bodyPr wrap="square" rtlCol="0" anchor="ctr">
            <a:noAutofit/>
          </a:bodyPr>
          <a:lstStyle/>
          <a:p>
            <a:pPr algn="ctr"/>
            <a:r>
              <a:rPr lang="it-IT" sz="2000" b="1" dirty="0">
                <a:solidFill>
                  <a:schemeClr val="accent5">
                    <a:lumMod val="50000"/>
                  </a:schemeClr>
                </a:solidFill>
                <a:latin typeface="Arial" panose="020B0604020202020204" pitchFamily="34" charset="0"/>
                <a:cs typeface="Arial" panose="020B0604020202020204" pitchFamily="34" charset="0"/>
              </a:rPr>
              <a:t>BIOTECH EMPLOYEES</a:t>
            </a:r>
          </a:p>
        </p:txBody>
      </p:sp>
      <p:sp>
        <p:nvSpPr>
          <p:cNvPr id="71" name="Ovale 70"/>
          <p:cNvSpPr/>
          <p:nvPr/>
        </p:nvSpPr>
        <p:spPr>
          <a:xfrm>
            <a:off x="5959327" y="7322630"/>
            <a:ext cx="1078855" cy="9956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000" b="1" dirty="0">
                <a:solidFill>
                  <a:schemeClr val="bg1"/>
                </a:solidFill>
                <a:latin typeface="Arial" panose="020B0604020202020204" pitchFamily="34" charset="0"/>
                <a:cs typeface="Arial" panose="020B0604020202020204" pitchFamily="34" charset="0"/>
              </a:rPr>
              <a:t>8.599</a:t>
            </a:r>
          </a:p>
        </p:txBody>
      </p:sp>
      <p:sp>
        <p:nvSpPr>
          <p:cNvPr id="75" name="Ovale 74"/>
          <p:cNvSpPr/>
          <p:nvPr/>
        </p:nvSpPr>
        <p:spPr>
          <a:xfrm>
            <a:off x="8708606" y="7322630"/>
            <a:ext cx="1078855" cy="9956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000" b="1" dirty="0">
                <a:solidFill>
                  <a:schemeClr val="bg1"/>
                </a:solidFill>
                <a:latin typeface="Arial" panose="020B0604020202020204" pitchFamily="34" charset="0"/>
                <a:cs typeface="Arial" panose="020B0604020202020204" pitchFamily="34" charset="0"/>
              </a:rPr>
              <a:t>4.245</a:t>
            </a:r>
          </a:p>
        </p:txBody>
      </p:sp>
      <p:sp>
        <p:nvSpPr>
          <p:cNvPr id="79" name="Ovale 78"/>
          <p:cNvSpPr/>
          <p:nvPr/>
        </p:nvSpPr>
        <p:spPr>
          <a:xfrm>
            <a:off x="11463280" y="7325031"/>
            <a:ext cx="1078855" cy="9956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000" b="1" dirty="0">
                <a:solidFill>
                  <a:schemeClr val="bg1"/>
                </a:solidFill>
                <a:latin typeface="Arial" panose="020B0604020202020204" pitchFamily="34" charset="0"/>
                <a:cs typeface="Arial" panose="020B0604020202020204" pitchFamily="34" charset="0"/>
              </a:rPr>
              <a:t>3.077</a:t>
            </a:r>
          </a:p>
        </p:txBody>
      </p:sp>
      <p:sp>
        <p:nvSpPr>
          <p:cNvPr id="85" name="Triangolo isoscele 84"/>
          <p:cNvSpPr/>
          <p:nvPr/>
        </p:nvSpPr>
        <p:spPr>
          <a:xfrm rot="5400000">
            <a:off x="5052059" y="7556357"/>
            <a:ext cx="540323" cy="525083"/>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6" name="Triangolo isoscele 85"/>
          <p:cNvSpPr/>
          <p:nvPr/>
        </p:nvSpPr>
        <p:spPr>
          <a:xfrm rot="10800000">
            <a:off x="6214528" y="2441085"/>
            <a:ext cx="568449" cy="301906"/>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7" name="Triangolo isoscele 86"/>
          <p:cNvSpPr/>
          <p:nvPr/>
        </p:nvSpPr>
        <p:spPr>
          <a:xfrm rot="10800000">
            <a:off x="8963807" y="2441085"/>
            <a:ext cx="568449" cy="301906"/>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8" name="Triangolo isoscele 87"/>
          <p:cNvSpPr/>
          <p:nvPr/>
        </p:nvSpPr>
        <p:spPr>
          <a:xfrm rot="10800000">
            <a:off x="11718481" y="2443486"/>
            <a:ext cx="568449" cy="301906"/>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Connettore diritto 7"/>
          <p:cNvCxnSpPr/>
          <p:nvPr/>
        </p:nvCxnSpPr>
        <p:spPr>
          <a:xfrm>
            <a:off x="6220281" y="3918985"/>
            <a:ext cx="6044830" cy="0"/>
          </a:xfrm>
          <a:prstGeom prst="line">
            <a:avLst/>
          </a:prstGeom>
          <a:ln w="222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4" name="Connettore diritto 93"/>
          <p:cNvCxnSpPr/>
          <p:nvPr/>
        </p:nvCxnSpPr>
        <p:spPr>
          <a:xfrm>
            <a:off x="6220281" y="5029433"/>
            <a:ext cx="6044830" cy="0"/>
          </a:xfrm>
          <a:prstGeom prst="line">
            <a:avLst/>
          </a:prstGeom>
          <a:ln w="222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5" name="Connettore diritto 94"/>
          <p:cNvCxnSpPr/>
          <p:nvPr/>
        </p:nvCxnSpPr>
        <p:spPr>
          <a:xfrm>
            <a:off x="6220281" y="8360777"/>
            <a:ext cx="6044830" cy="0"/>
          </a:xfrm>
          <a:prstGeom prst="line">
            <a:avLst/>
          </a:prstGeom>
          <a:ln w="222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6" name="Connettore diritto 95"/>
          <p:cNvCxnSpPr/>
          <p:nvPr/>
        </p:nvCxnSpPr>
        <p:spPr>
          <a:xfrm>
            <a:off x="6220281" y="7250329"/>
            <a:ext cx="6044830" cy="0"/>
          </a:xfrm>
          <a:prstGeom prst="line">
            <a:avLst/>
          </a:prstGeom>
          <a:ln w="222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7" name="Connettore diritto 96"/>
          <p:cNvCxnSpPr/>
          <p:nvPr/>
        </p:nvCxnSpPr>
        <p:spPr>
          <a:xfrm>
            <a:off x="6220281" y="6139881"/>
            <a:ext cx="6044830" cy="0"/>
          </a:xfrm>
          <a:prstGeom prst="line">
            <a:avLst/>
          </a:prstGeom>
          <a:ln w="222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pic>
        <p:nvPicPr>
          <p:cNvPr id="98" name="Immagine 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43512" y="1819033"/>
            <a:ext cx="776160" cy="776160"/>
          </a:xfrm>
          <a:prstGeom prst="rect">
            <a:avLst/>
          </a:prstGeom>
        </p:spPr>
      </p:pic>
      <p:sp>
        <p:nvSpPr>
          <p:cNvPr id="58" name="Rettangolo 57"/>
          <p:cNvSpPr/>
          <p:nvPr/>
        </p:nvSpPr>
        <p:spPr>
          <a:xfrm>
            <a:off x="14005560" y="3845411"/>
            <a:ext cx="3759190" cy="4404335"/>
          </a:xfrm>
          <a:prstGeom prst="rect">
            <a:avLst/>
          </a:prstGeom>
        </p:spPr>
        <p:txBody>
          <a:bodyPr wrap="square">
            <a:noAutofit/>
          </a:bodyPr>
          <a:lstStyle/>
          <a:p>
            <a:pPr marL="342900" indent="-342900">
              <a:lnSpc>
                <a:spcPct val="120000"/>
              </a:lnSpc>
              <a:buClr>
                <a:schemeClr val="accent5">
                  <a:lumMod val="50000"/>
                </a:schemeClr>
              </a:buClr>
              <a:buSzPct val="80000"/>
              <a:buFont typeface="Wingdings" panose="05000000000000000000" pitchFamily="2" charset="2"/>
              <a:buChar char="q"/>
            </a:pPr>
            <a:r>
              <a:rPr lang="en-US" sz="2400" b="1" dirty="0">
                <a:solidFill>
                  <a:schemeClr val="accent5">
                    <a:lumMod val="50000"/>
                  </a:schemeClr>
                </a:solidFill>
                <a:latin typeface="Arial" panose="020B0604020202020204" pitchFamily="34" charset="0"/>
                <a:cs typeface="Arial" panose="020B0604020202020204" pitchFamily="34" charset="0"/>
              </a:rPr>
              <a:t>80% of Italian biotech industry</a:t>
            </a:r>
            <a:r>
              <a:rPr lang="en-US" sz="2400" b="1" dirty="0">
                <a:solidFill>
                  <a:srgbClr val="70706F"/>
                </a:solidFill>
                <a:latin typeface="Arial" panose="020B0604020202020204" pitchFamily="34" charset="0"/>
                <a:cs typeface="Arial" panose="020B0604020202020204" pitchFamily="34" charset="0"/>
              </a:rPr>
              <a:t> </a:t>
            </a:r>
            <a:r>
              <a:rPr lang="en-US" sz="2400" dirty="0">
                <a:solidFill>
                  <a:srgbClr val="70706F"/>
                </a:solidFill>
                <a:latin typeface="Arial" panose="020B0604020202020204" pitchFamily="34" charset="0"/>
                <a:cs typeface="Arial" panose="020B0604020202020204" pitchFamily="34" charset="0"/>
              </a:rPr>
              <a:t>is composed by </a:t>
            </a:r>
            <a:r>
              <a:rPr lang="en-US" sz="2400" b="1" dirty="0">
                <a:solidFill>
                  <a:schemeClr val="accent5">
                    <a:lumMod val="50000"/>
                  </a:schemeClr>
                </a:solidFill>
                <a:latin typeface="Arial" panose="020B0604020202020204" pitchFamily="34" charset="0"/>
                <a:cs typeface="Arial" panose="020B0604020202020204" pitchFamily="34" charset="0"/>
              </a:rPr>
              <a:t>SMEs</a:t>
            </a:r>
            <a:r>
              <a:rPr lang="en-US" sz="2400" dirty="0">
                <a:solidFill>
                  <a:srgbClr val="70706F"/>
                </a:solidFill>
                <a:latin typeface="Arial" panose="020B0604020202020204" pitchFamily="34" charset="0"/>
                <a:cs typeface="Arial" panose="020B0604020202020204" pitchFamily="34" charset="0"/>
              </a:rPr>
              <a:t> which have boosted the growth of the entire sector</a:t>
            </a:r>
          </a:p>
          <a:p>
            <a:pPr marL="342900" indent="-342900">
              <a:lnSpc>
                <a:spcPct val="120000"/>
              </a:lnSpc>
              <a:buClr>
                <a:schemeClr val="accent5">
                  <a:lumMod val="50000"/>
                </a:schemeClr>
              </a:buClr>
              <a:buSzPct val="80000"/>
              <a:buFont typeface="Wingdings" panose="05000000000000000000" pitchFamily="2" charset="2"/>
              <a:buChar char="q"/>
            </a:pPr>
            <a:r>
              <a:rPr lang="en-US" sz="2400" dirty="0">
                <a:solidFill>
                  <a:srgbClr val="70706F"/>
                </a:solidFill>
                <a:latin typeface="Arial" panose="020B0604020202020204" pitchFamily="34" charset="0"/>
                <a:cs typeface="Arial" panose="020B0604020202020204" pitchFamily="34" charset="0"/>
              </a:rPr>
              <a:t>Between 2017 and 2019</a:t>
            </a:r>
            <a:r>
              <a:rPr lang="en-US" sz="2400" b="1" dirty="0">
                <a:solidFill>
                  <a:srgbClr val="70706F"/>
                </a:solidFill>
                <a:latin typeface="Arial" panose="020B0604020202020204" pitchFamily="34" charset="0"/>
                <a:cs typeface="Arial" panose="020B0604020202020204" pitchFamily="34" charset="0"/>
              </a:rPr>
              <a:t>, </a:t>
            </a:r>
            <a:r>
              <a:rPr lang="en-US" sz="2400" b="1" dirty="0">
                <a:solidFill>
                  <a:schemeClr val="accent5">
                    <a:lumMod val="50000"/>
                  </a:schemeClr>
                </a:solidFill>
                <a:latin typeface="Arial" panose="020B0604020202020204" pitchFamily="34" charset="0"/>
                <a:cs typeface="Arial" panose="020B0604020202020204" pitchFamily="34" charset="0"/>
              </a:rPr>
              <a:t>over 50 new innovative startups </a:t>
            </a:r>
            <a:r>
              <a:rPr lang="en-US" sz="2400" dirty="0">
                <a:solidFill>
                  <a:srgbClr val="70706F"/>
                </a:solidFill>
                <a:latin typeface="Arial" panose="020B0604020202020204" pitchFamily="34" charset="0"/>
                <a:cs typeface="Arial" panose="020B0604020202020204" pitchFamily="34" charset="0"/>
              </a:rPr>
              <a:t>operating in the biotech industry</a:t>
            </a:r>
            <a:endParaRPr lang="en-US" sz="2400"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89977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_ThnNM.gdkKQOJMDyp8ht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ToP1RLy9kUqu50EF84.RU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2TFBBMBu0qM8NVeFUmCc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P2rQSnxXUCCQw7ORGbIM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gXuHJ2IGAEiTZSLO1oOaFQ"/>
</p:tagLst>
</file>

<file path=ppt/theme/theme1.xml><?xml version="1.0" encoding="utf-8"?>
<a:theme xmlns:a="http://schemas.openxmlformats.org/drawingml/2006/main" name="Master 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aster 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Master 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Master 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Master 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CDC925CFC72CB4A983B2EF6660DCCF0" ma:contentTypeVersion="3" ma:contentTypeDescription="Creare un nuovo documento." ma:contentTypeScope="" ma:versionID="2d78b1cd61edb3b2b60c380b69f7bf52">
  <xsd:schema xmlns:xsd="http://www.w3.org/2001/XMLSchema" xmlns:xs="http://www.w3.org/2001/XMLSchema" xmlns:p="http://schemas.microsoft.com/office/2006/metadata/properties" xmlns:ns2="0802eeae-5751-408c-85fc-7867d1096f7e" targetNamespace="http://schemas.microsoft.com/office/2006/metadata/properties" ma:root="true" ma:fieldsID="dab7cfe82f670c0da5335268490987e1" ns2:_="">
    <xsd:import namespace="0802eeae-5751-408c-85fc-7867d1096f7e"/>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02eeae-5751-408c-85fc-7867d1096f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490DC0-9C58-403D-A60C-9E3E28E772B1}"/>
</file>

<file path=customXml/itemProps2.xml><?xml version="1.0" encoding="utf-8"?>
<ds:datastoreItem xmlns:ds="http://schemas.openxmlformats.org/officeDocument/2006/customXml" ds:itemID="{AB6E5B33-6CF8-4154-B299-334972AE911C}"/>
</file>

<file path=customXml/itemProps3.xml><?xml version="1.0" encoding="utf-8"?>
<ds:datastoreItem xmlns:ds="http://schemas.openxmlformats.org/officeDocument/2006/customXml" ds:itemID="{0E78052D-05D0-47B7-B714-1884FD3C5A5A}"/>
</file>

<file path=docProps/app.xml><?xml version="1.0" encoding="utf-8"?>
<Properties xmlns="http://schemas.openxmlformats.org/officeDocument/2006/extended-properties" xmlns:vt="http://schemas.openxmlformats.org/officeDocument/2006/docPropsVTypes">
  <Template/>
  <TotalTime>21939</TotalTime>
  <Words>7687</Words>
  <Application>Microsoft Office PowerPoint</Application>
  <PresentationFormat>Personalizzato</PresentationFormat>
  <Paragraphs>1080</Paragraphs>
  <Slides>44</Slides>
  <Notes>36</Notes>
  <HiddenSlides>0</HiddenSlides>
  <MMClips>0</MMClips>
  <ScaleCrop>false</ScaleCrop>
  <HeadingPairs>
    <vt:vector size="6" baseType="variant">
      <vt:variant>
        <vt:lpstr>Caratteri utilizzati</vt:lpstr>
      </vt:variant>
      <vt:variant>
        <vt:i4>14</vt:i4>
      </vt:variant>
      <vt:variant>
        <vt:lpstr>Tema</vt:lpstr>
      </vt:variant>
      <vt:variant>
        <vt:i4>5</vt:i4>
      </vt:variant>
      <vt:variant>
        <vt:lpstr>Titoli diapositive</vt:lpstr>
      </vt:variant>
      <vt:variant>
        <vt:i4>44</vt:i4>
      </vt:variant>
    </vt:vector>
  </HeadingPairs>
  <TitlesOfParts>
    <vt:vector size="63" baseType="lpstr">
      <vt:lpstr>MS Gothic</vt:lpstr>
      <vt:lpstr>ＭＳ Ｐゴシック</vt:lpstr>
      <vt:lpstr>Apex New Medium</vt:lpstr>
      <vt:lpstr>Arial</vt:lpstr>
      <vt:lpstr>Calibri</vt:lpstr>
      <vt:lpstr>Geneva</vt:lpstr>
      <vt:lpstr>Gill Sans</vt:lpstr>
      <vt:lpstr>Karla</vt:lpstr>
      <vt:lpstr>Lato</vt:lpstr>
      <vt:lpstr>Lora</vt:lpstr>
      <vt:lpstr>Poppins SemiBold</vt:lpstr>
      <vt:lpstr>Times New Roman</vt:lpstr>
      <vt:lpstr>Verdana</vt:lpstr>
      <vt:lpstr>Wingdings</vt:lpstr>
      <vt:lpstr>Master 1</vt:lpstr>
      <vt:lpstr>1_Master 1</vt:lpstr>
      <vt:lpstr>2_Master 1</vt:lpstr>
      <vt:lpstr>3_Master 1</vt:lpstr>
      <vt:lpstr>4_Master 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AA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dc:title>
  <dc:subject/>
  <dc:creator>AA</dc:creator>
  <cp:keywords/>
  <dc:description/>
  <cp:lastModifiedBy> </cp:lastModifiedBy>
  <cp:revision>1386</cp:revision>
  <cp:lastPrinted>2019-12-19T14:53:49Z</cp:lastPrinted>
  <dcterms:created xsi:type="dcterms:W3CDTF">2016-05-17T07:43:39Z</dcterms:created>
  <dcterms:modified xsi:type="dcterms:W3CDTF">2020-07-22T08:47:57Z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0x0101000CDC925CFC72CB4A983B2EF6660DCCF0</vt:lpwstr>
  </property>
</Properties>
</file>